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6" r:id="rId8"/>
    <p:sldId id="271" r:id="rId9"/>
    <p:sldId id="272" r:id="rId10"/>
    <p:sldId id="273" r:id="rId11"/>
    <p:sldId id="274" r:id="rId12"/>
    <p:sldId id="262" r:id="rId13"/>
    <p:sldId id="263" r:id="rId14"/>
    <p:sldId id="264" r:id="rId15"/>
    <p:sldId id="275" r:id="rId16"/>
    <p:sldId id="265" r:id="rId17"/>
    <p:sldId id="268" r:id="rId18"/>
    <p:sldId id="269" r:id="rId19"/>
  </p:sldIdLst>
  <p:sldSz cx="18288000" cy="10287000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Aharoni" panose="020B0604020202020204" charset="-79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1" d="100"/>
          <a:sy n="61" d="100"/>
        </p:scale>
        <p:origin x="42" y="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5" Type="http://schemas.openxmlformats.org/officeDocument/2006/relationships/image" Target="../media/image14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.jpeg"/><Relationship Id="rId8" Type="http://schemas.openxmlformats.org/officeDocument/2006/relationships/image" Target="../media/image127.svg"/><Relationship Id="rId12" Type="http://schemas.openxmlformats.org/officeDocument/2006/relationships/image" Target="../media/image131.svg"/><Relationship Id="rId2" Type="http://schemas.openxmlformats.org/officeDocument/2006/relationships/image" Target="../media/image7.png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15" Type="http://schemas.openxmlformats.org/officeDocument/2006/relationships/image" Target="../media/image133.svg"/><Relationship Id="rId1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7.svg"/><Relationship Id="rId11" Type="http://schemas.openxmlformats.org/officeDocument/2006/relationships/image" Target="../media/image14.png"/><Relationship Id="rId10" Type="http://schemas.openxmlformats.org/officeDocument/2006/relationships/image" Target="../media/image13.jpeg"/><Relationship Id="rId9" Type="http://schemas.openxmlformats.org/officeDocument/2006/relationships/image" Target="../media/image108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17" Type="http://schemas.openxmlformats.org/officeDocument/2006/relationships/image" Target="../media/image85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1" Type="http://schemas.openxmlformats.org/officeDocument/2006/relationships/image" Target="../media/image20.sv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24" Type="http://schemas.openxmlformats.org/officeDocument/2006/relationships/image" Target="../media/image35.png"/><Relationship Id="rId11" Type="http://schemas.openxmlformats.org/officeDocument/2006/relationships/image" Target="../media/image10.svg"/><Relationship Id="rId23" Type="http://schemas.openxmlformats.org/officeDocument/2006/relationships/image" Target="../media/image34.png"/><Relationship Id="rId19" Type="http://schemas.openxmlformats.org/officeDocument/2006/relationships/image" Target="../media/image18.svg"/><Relationship Id="rId22" Type="http://schemas.openxmlformats.org/officeDocument/2006/relationships/image" Target="../media/image33.png"/><Relationship Id="rId9" Type="http://schemas.openxmlformats.org/officeDocument/2006/relationships/image" Target="../media/image8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1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.sv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Andijon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viloyati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mahorat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</a:t>
            </a:r>
          </a:p>
          <a:p>
            <a:pPr algn="ctr"/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Boshlang’ich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endParaRPr lang="en-US" sz="6600" b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metodikalari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kafedrasi</a:t>
            </a:r>
            <a:endParaRPr lang="en-US" sz="6600" b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6600" dirty="0" smtClean="0"/>
          </a:p>
          <a:p>
            <a:pPr algn="ctr"/>
            <a:r>
              <a:rPr lang="en-US" sz="66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O’qituvchi</a:t>
            </a:r>
            <a:r>
              <a:rPr lang="en-US" sz="66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660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M.Turakulova</a:t>
            </a:r>
            <a:endParaRPr lang="ru-RU" sz="66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15" name="Freeform 4"/>
          <p:cNvSpPr/>
          <p:nvPr/>
        </p:nvSpPr>
        <p:spPr>
          <a:xfrm rot="142113">
            <a:off x="109304" y="4296249"/>
            <a:ext cx="4052499" cy="5373463"/>
          </a:xfrm>
          <a:custGeom>
            <a:avLst/>
            <a:gdLst/>
            <a:ahLst/>
            <a:cxnLst/>
            <a:rect l="l" t="t" r="r" b="b"/>
            <a:pathLst>
              <a:path w="7591139" h="8316985">
                <a:moveTo>
                  <a:pt x="0" y="0"/>
                </a:moveTo>
                <a:lnTo>
                  <a:pt x="7591139" y="0"/>
                </a:lnTo>
                <a:lnTo>
                  <a:pt x="7591139" y="8316984"/>
                </a:lnTo>
                <a:lnTo>
                  <a:pt x="0" y="83169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16" name="Freeform 8"/>
          <p:cNvSpPr/>
          <p:nvPr/>
        </p:nvSpPr>
        <p:spPr>
          <a:xfrm rot="-431316">
            <a:off x="14277944" y="4272351"/>
            <a:ext cx="4640564" cy="4705269"/>
          </a:xfrm>
          <a:custGeom>
            <a:avLst/>
            <a:gdLst/>
            <a:ahLst/>
            <a:cxnLst/>
            <a:rect l="l" t="t" r="r" b="b"/>
            <a:pathLst>
              <a:path w="6744378" h="7943057">
                <a:moveTo>
                  <a:pt x="0" y="0"/>
                </a:moveTo>
                <a:lnTo>
                  <a:pt x="6744378" y="0"/>
                </a:lnTo>
                <a:lnTo>
                  <a:pt x="6744378" y="7943057"/>
                </a:lnTo>
                <a:lnTo>
                  <a:pt x="0" y="794305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III. TA’LIM-TARBIYA JARAYONINI TASHKIL ETISHGA ZAMONAVIY YONDASHUVLAR.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O’quv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: 3.1.”STEAM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texnologiyasi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”.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3.1.3.MAVZU: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etishda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texnologiyasidan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(2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</a:t>
            </a:r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5" name="Freeform 17"/>
          <p:cNvSpPr/>
          <p:nvPr/>
        </p:nvSpPr>
        <p:spPr>
          <a:xfrm rot="833774" flipH="1">
            <a:off x="16452478" y="6298997"/>
            <a:ext cx="2985100" cy="4114800"/>
          </a:xfrm>
          <a:custGeom>
            <a:avLst/>
            <a:gdLst/>
            <a:ahLst/>
            <a:cxnLst/>
            <a:rect l="l" t="t" r="r" b="b"/>
            <a:pathLst>
              <a:path w="2985100" h="4114800">
                <a:moveTo>
                  <a:pt x="2985100" y="0"/>
                </a:moveTo>
                <a:lnTo>
                  <a:pt x="0" y="0"/>
                </a:lnTo>
                <a:lnTo>
                  <a:pt x="0" y="4114800"/>
                </a:lnTo>
                <a:lnTo>
                  <a:pt x="2985100" y="4114800"/>
                </a:lnTo>
                <a:lnTo>
                  <a:pt x="29851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5"/>
          <p:cNvSpPr/>
          <p:nvPr/>
        </p:nvSpPr>
        <p:spPr>
          <a:xfrm rot="-568304" flipH="1">
            <a:off x="-1224102" y="5743567"/>
            <a:ext cx="2448205" cy="4371794"/>
          </a:xfrm>
          <a:custGeom>
            <a:avLst/>
            <a:gdLst/>
            <a:ahLst/>
            <a:cxnLst/>
            <a:rect l="l" t="t" r="r" b="b"/>
            <a:pathLst>
              <a:path w="2448205" h="4371794">
                <a:moveTo>
                  <a:pt x="2448205" y="0"/>
                </a:moveTo>
                <a:lnTo>
                  <a:pt x="0" y="0"/>
                </a:lnTo>
                <a:lnTo>
                  <a:pt x="0" y="4371794"/>
                </a:lnTo>
                <a:lnTo>
                  <a:pt x="2448205" y="4371794"/>
                </a:lnTo>
                <a:lnTo>
                  <a:pt x="2448205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12"/>
          <p:cNvSpPr/>
          <p:nvPr/>
        </p:nvSpPr>
        <p:spPr>
          <a:xfrm>
            <a:off x="14675981" y="0"/>
            <a:ext cx="3612019" cy="2403634"/>
          </a:xfrm>
          <a:custGeom>
            <a:avLst/>
            <a:gdLst/>
            <a:ahLst/>
            <a:cxnLst/>
            <a:rect l="l" t="t" r="r" b="b"/>
            <a:pathLst>
              <a:path w="3612019" h="2403634">
                <a:moveTo>
                  <a:pt x="0" y="0"/>
                </a:moveTo>
                <a:lnTo>
                  <a:pt x="3612019" y="0"/>
                </a:lnTo>
                <a:lnTo>
                  <a:pt x="3612019" y="2403635"/>
                </a:lnTo>
                <a:lnTo>
                  <a:pt x="0" y="240363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33"/>
          <p:cNvSpPr/>
          <p:nvPr/>
        </p:nvSpPr>
        <p:spPr>
          <a:xfrm flipH="1">
            <a:off x="16002048" y="1000096"/>
            <a:ext cx="861113" cy="642942"/>
          </a:xfrm>
          <a:custGeom>
            <a:avLst/>
            <a:gdLst/>
            <a:ahLst/>
            <a:cxnLst/>
            <a:rect l="l" t="t" r="r" b="b"/>
            <a:pathLst>
              <a:path w="377423" h="374678">
                <a:moveTo>
                  <a:pt x="377423" y="0"/>
                </a:moveTo>
                <a:lnTo>
                  <a:pt x="0" y="0"/>
                </a:lnTo>
                <a:lnTo>
                  <a:pt x="0" y="374678"/>
                </a:lnTo>
                <a:lnTo>
                  <a:pt x="377423" y="374678"/>
                </a:lnTo>
                <a:lnTo>
                  <a:pt x="377423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Reja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>
              <a:lnSpc>
                <a:spcPct val="150000"/>
              </a:lnSpc>
            </a:pP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 </a:t>
            </a:r>
          </a:p>
          <a:p>
            <a:pPr algn="ctr">
              <a:lnSpc>
                <a:spcPct val="150000"/>
              </a:lnSpc>
            </a:pPr>
            <a:endParaRPr lang="en-US" sz="5400" dirty="0" smtClean="0">
              <a:latin typeface="Aharoni" pitchFamily="2" charset="-79"/>
              <a:cs typeface="Aharoni" pitchFamily="2" charset="-79"/>
            </a:endParaRPr>
          </a:p>
          <a:p>
            <a:pPr algn="ctr">
              <a:lnSpc>
                <a:spcPct val="150000"/>
              </a:lnSpc>
            </a:pP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1.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texnologiyasini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qo’llash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.         </a:t>
            </a:r>
          </a:p>
          <a:p>
            <a:pPr algn="ctr">
              <a:lnSpc>
                <a:spcPct val="150000"/>
              </a:lnSpc>
            </a:pP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2.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STEAMdan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usullari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357254" y="5793266"/>
            <a:ext cx="4993038" cy="4493734"/>
          </a:xfrm>
          <a:custGeom>
            <a:avLst/>
            <a:gdLst/>
            <a:ahLst/>
            <a:cxnLst/>
            <a:rect l="l" t="t" r="r" b="b"/>
            <a:pathLst>
              <a:path w="4993038" h="4493734">
                <a:moveTo>
                  <a:pt x="0" y="0"/>
                </a:moveTo>
                <a:lnTo>
                  <a:pt x="4993038" y="0"/>
                </a:lnTo>
                <a:lnTo>
                  <a:pt x="4993038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14073222" y="285716"/>
            <a:ext cx="3318476" cy="3691228"/>
            <a:chOff x="687070" y="247650"/>
            <a:chExt cx="11148060" cy="12400280"/>
          </a:xfrm>
        </p:grpSpPr>
        <p:sp>
          <p:nvSpPr>
            <p:cNvPr id="10" name="Freeform 10"/>
            <p:cNvSpPr/>
            <p:nvPr/>
          </p:nvSpPr>
          <p:spPr>
            <a:xfrm>
              <a:off x="366333" y="5962"/>
              <a:ext cx="10331959" cy="12110687"/>
            </a:xfrm>
            <a:custGeom>
              <a:avLst/>
              <a:gdLst/>
              <a:ahLst/>
              <a:cxnLst/>
              <a:rect l="l" t="t" r="r" b="b"/>
              <a:pathLst>
                <a:path w="10331959" h="12110687">
                  <a:moveTo>
                    <a:pt x="8848787" y="1491368"/>
                  </a:moveTo>
                  <a:cubicBezTo>
                    <a:pt x="8406827" y="966858"/>
                    <a:pt x="7868347" y="502038"/>
                    <a:pt x="7224457" y="246768"/>
                  </a:cubicBezTo>
                  <a:cubicBezTo>
                    <a:pt x="6765987" y="65158"/>
                    <a:pt x="6266877" y="-5962"/>
                    <a:pt x="5772847" y="388"/>
                  </a:cubicBezTo>
                  <a:cubicBezTo>
                    <a:pt x="3687507" y="30868"/>
                    <a:pt x="1791397" y="1485018"/>
                    <a:pt x="922717" y="3340488"/>
                  </a:cubicBezTo>
                  <a:cubicBezTo>
                    <a:pt x="160717" y="4971168"/>
                    <a:pt x="-366333" y="7786758"/>
                    <a:pt x="314387" y="9451728"/>
                  </a:cubicBezTo>
                  <a:cubicBezTo>
                    <a:pt x="993837" y="11116698"/>
                    <a:pt x="2133027" y="11999348"/>
                    <a:pt x="3881817" y="12075548"/>
                  </a:cubicBezTo>
                  <a:cubicBezTo>
                    <a:pt x="6635177" y="12394318"/>
                    <a:pt x="8721787" y="10496938"/>
                    <a:pt x="9751757" y="8303648"/>
                  </a:cubicBezTo>
                  <a:cubicBezTo>
                    <a:pt x="10781728" y="6110358"/>
                    <a:pt x="10415967" y="3355728"/>
                    <a:pt x="8848787" y="1491368"/>
                  </a:cubicBezTo>
                  <a:close/>
                </a:path>
              </a:pathLst>
            </a:custGeom>
            <a:blipFill>
              <a:blip r:embed="rId13" cstate="print"/>
              <a:stretch>
                <a:fillRect l="-37802" r="-37802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11" name="Freeform 8"/>
          <p:cNvSpPr/>
          <p:nvPr/>
        </p:nvSpPr>
        <p:spPr>
          <a:xfrm>
            <a:off x="14358974" y="5793266"/>
            <a:ext cx="4637062" cy="4493734"/>
          </a:xfrm>
          <a:custGeom>
            <a:avLst/>
            <a:gdLst/>
            <a:ahLst/>
            <a:cxnLst/>
            <a:rect l="l" t="t" r="r" b="b"/>
            <a:pathLst>
              <a:path w="4637062" h="4493734">
                <a:moveTo>
                  <a:pt x="0" y="0"/>
                </a:moveTo>
                <a:lnTo>
                  <a:pt x="4637062" y="0"/>
                </a:lnTo>
                <a:lnTo>
                  <a:pt x="4637062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5"/>
          <p:cNvSpPr/>
          <p:nvPr/>
        </p:nvSpPr>
        <p:spPr>
          <a:xfrm>
            <a:off x="2000200" y="357154"/>
            <a:ext cx="4000528" cy="2889403"/>
          </a:xfrm>
          <a:custGeom>
            <a:avLst/>
            <a:gdLst/>
            <a:ahLst/>
            <a:cxnLst/>
            <a:rect l="l" t="t" r="r" b="b"/>
            <a:pathLst>
              <a:path w="2074050" h="1889271">
                <a:moveTo>
                  <a:pt x="0" y="0"/>
                </a:moveTo>
                <a:lnTo>
                  <a:pt x="2074050" y="0"/>
                </a:lnTo>
                <a:lnTo>
                  <a:pt x="2074050" y="1889271"/>
                </a:lnTo>
                <a:lnTo>
                  <a:pt x="0" y="1889271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71402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-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shaxs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shakllanishi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uning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mustaqilligi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ro’yobga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chiqarishi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xizmat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qiladigan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makondir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shunchaki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xona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bezagi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har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qadami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ta’limga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xizmat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qiladigan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tizimdir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ru-RU" sz="54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5"/>
          <p:cNvSpPr/>
          <p:nvPr/>
        </p:nvSpPr>
        <p:spPr>
          <a:xfrm>
            <a:off x="-500130" y="1"/>
            <a:ext cx="3286148" cy="4000492"/>
          </a:xfrm>
          <a:custGeom>
            <a:avLst/>
            <a:gdLst/>
            <a:ahLst/>
            <a:cxnLst/>
            <a:rect l="l" t="t" r="r" b="b"/>
            <a:pathLst>
              <a:path w="3810256" h="5252233">
                <a:moveTo>
                  <a:pt x="0" y="0"/>
                </a:moveTo>
                <a:lnTo>
                  <a:pt x="3810256" y="0"/>
                </a:lnTo>
                <a:lnTo>
                  <a:pt x="3810256" y="5252233"/>
                </a:lnTo>
                <a:lnTo>
                  <a:pt x="0" y="52522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5"/>
          <p:cNvSpPr/>
          <p:nvPr/>
        </p:nvSpPr>
        <p:spPr>
          <a:xfrm>
            <a:off x="15359106" y="-285788"/>
            <a:ext cx="3740727" cy="4114800"/>
          </a:xfrm>
          <a:custGeom>
            <a:avLst/>
            <a:gdLst/>
            <a:ahLst/>
            <a:cxnLst/>
            <a:rect l="l" t="t" r="r" b="b"/>
            <a:pathLst>
              <a:path w="3740727" h="4114800">
                <a:moveTo>
                  <a:pt x="0" y="0"/>
                </a:moveTo>
                <a:lnTo>
                  <a:pt x="3740728" y="0"/>
                </a:lnTo>
                <a:lnTo>
                  <a:pt x="37407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9"/>
          <p:cNvGrpSpPr/>
          <p:nvPr/>
        </p:nvGrpSpPr>
        <p:grpSpPr>
          <a:xfrm rot="21410071">
            <a:off x="101539" y="6758168"/>
            <a:ext cx="4250833" cy="3795088"/>
            <a:chOff x="0" y="0"/>
            <a:chExt cx="5594350" cy="5608320"/>
          </a:xfrm>
        </p:grpSpPr>
        <p:sp>
          <p:nvSpPr>
            <p:cNvPr id="6" name="Freeform 10"/>
            <p:cNvSpPr/>
            <p:nvPr/>
          </p:nvSpPr>
          <p:spPr>
            <a:xfrm>
              <a:off x="491" y="474"/>
              <a:ext cx="5594679" cy="5608083"/>
            </a:xfrm>
            <a:custGeom>
              <a:avLst/>
              <a:gdLst/>
              <a:ahLst/>
              <a:cxnLst/>
              <a:rect l="l" t="t" r="r" b="b"/>
              <a:pathLst>
                <a:path w="5594679" h="5608083">
                  <a:moveTo>
                    <a:pt x="3495819" y="150656"/>
                  </a:moveTo>
                  <a:cubicBezTo>
                    <a:pt x="4688349" y="317026"/>
                    <a:pt x="6184409" y="779306"/>
                    <a:pt x="5355099" y="2868456"/>
                  </a:cubicBezTo>
                  <a:cubicBezTo>
                    <a:pt x="4525789" y="4957606"/>
                    <a:pt x="2808749" y="5328446"/>
                    <a:pt x="1979439" y="5557046"/>
                  </a:cubicBezTo>
                  <a:cubicBezTo>
                    <a:pt x="1150129" y="5785646"/>
                    <a:pt x="176039" y="5242086"/>
                    <a:pt x="520209" y="4011456"/>
                  </a:cubicBezTo>
                  <a:cubicBezTo>
                    <a:pt x="821199" y="2934496"/>
                    <a:pt x="-80501" y="1580676"/>
                    <a:pt x="5859" y="694216"/>
                  </a:cubicBezTo>
                  <a:cubicBezTo>
                    <a:pt x="92219" y="-192244"/>
                    <a:pt x="2064529" y="-50004"/>
                    <a:pt x="3495819" y="150656"/>
                  </a:cubicBezTo>
                  <a:close/>
                </a:path>
              </a:pathLst>
            </a:custGeom>
            <a:blipFill>
              <a:blip r:embed="rId10" cstate="print"/>
              <a:stretch>
                <a:fillRect l="-25085" r="-25085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8" name="Freeform 11"/>
          <p:cNvSpPr/>
          <p:nvPr/>
        </p:nvSpPr>
        <p:spPr>
          <a:xfrm>
            <a:off x="13073090" y="7572392"/>
            <a:ext cx="3143272" cy="2265062"/>
          </a:xfrm>
          <a:custGeom>
            <a:avLst/>
            <a:gdLst/>
            <a:ahLst/>
            <a:cxnLst/>
            <a:rect l="l" t="t" r="r" b="b"/>
            <a:pathLst>
              <a:path w="2014565" h="1979310">
                <a:moveTo>
                  <a:pt x="0" y="0"/>
                </a:moveTo>
                <a:lnTo>
                  <a:pt x="2014565" y="0"/>
                </a:lnTo>
                <a:lnTo>
                  <a:pt x="2014565" y="1979310"/>
                </a:lnTo>
                <a:lnTo>
                  <a:pt x="0" y="197931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STEAM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fanlararo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integratsiyalashgan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muhitining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boshqa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texnologiyalardan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farqi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shuki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mavzularni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muvaffaqiyatli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o’zlashtirish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vaqtning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o’zida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aqliy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faoliyatuyg’unligini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ta’minlaydilar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Bunda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aql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qo’l”tamoyiliga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qilinib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bolajonlar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olgan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bilimlarini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amaliyotda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sinab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ko’rish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tez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samarali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o’zlashtiradilar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2115944" y="1"/>
            <a:ext cx="14056112" cy="3500426"/>
          </a:xfrm>
          <a:custGeom>
            <a:avLst/>
            <a:gdLst/>
            <a:ahLst/>
            <a:cxnLst/>
            <a:rect l="l" t="t" r="r" b="b"/>
            <a:pathLst>
              <a:path w="14056112" h="6184689">
                <a:moveTo>
                  <a:pt x="0" y="0"/>
                </a:moveTo>
                <a:lnTo>
                  <a:pt x="14056112" y="0"/>
                </a:lnTo>
                <a:lnTo>
                  <a:pt x="14056112" y="6184690"/>
                </a:lnTo>
                <a:lnTo>
                  <a:pt x="0" y="61846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(fan,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ijodkorligi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tanqidiy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fikrlashi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yechish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qobiliyatini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ochiq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turdagi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konstruktorlar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laboratoriya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markazlari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mavjud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erkin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izlanish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o’tkazish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loyihaviy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jalb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etiladi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12"/>
          <p:cNvSpPr/>
          <p:nvPr/>
        </p:nvSpPr>
        <p:spPr>
          <a:xfrm>
            <a:off x="7929554" y="8286772"/>
            <a:ext cx="2777366" cy="1669891"/>
          </a:xfrm>
          <a:custGeom>
            <a:avLst/>
            <a:gdLst/>
            <a:ahLst/>
            <a:cxnLst/>
            <a:rect l="l" t="t" r="r" b="b"/>
            <a:pathLst>
              <a:path w="2777366" h="1669891">
                <a:moveTo>
                  <a:pt x="0" y="0"/>
                </a:moveTo>
                <a:lnTo>
                  <a:pt x="2777366" y="0"/>
                </a:lnTo>
                <a:lnTo>
                  <a:pt x="2777366" y="1669891"/>
                </a:lnTo>
                <a:lnTo>
                  <a:pt x="0" y="16698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11"/>
          <p:cNvSpPr/>
          <p:nvPr/>
        </p:nvSpPr>
        <p:spPr>
          <a:xfrm>
            <a:off x="0" y="7429516"/>
            <a:ext cx="3143272" cy="2265062"/>
          </a:xfrm>
          <a:custGeom>
            <a:avLst/>
            <a:gdLst/>
            <a:ahLst/>
            <a:cxnLst/>
            <a:rect l="l" t="t" r="r" b="b"/>
            <a:pathLst>
              <a:path w="2014565" h="1979310">
                <a:moveTo>
                  <a:pt x="0" y="0"/>
                </a:moveTo>
                <a:lnTo>
                  <a:pt x="2014565" y="0"/>
                </a:lnTo>
                <a:lnTo>
                  <a:pt x="2014565" y="1979310"/>
                </a:lnTo>
                <a:lnTo>
                  <a:pt x="0" y="197931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5" name="Group 9"/>
          <p:cNvGrpSpPr/>
          <p:nvPr/>
        </p:nvGrpSpPr>
        <p:grpSpPr>
          <a:xfrm>
            <a:off x="14969524" y="6595772"/>
            <a:ext cx="3318476" cy="3691228"/>
            <a:chOff x="687070" y="247650"/>
            <a:chExt cx="11148060" cy="12400280"/>
          </a:xfrm>
        </p:grpSpPr>
        <p:sp>
          <p:nvSpPr>
            <p:cNvPr id="6" name="Freeform 10"/>
            <p:cNvSpPr/>
            <p:nvPr/>
          </p:nvSpPr>
          <p:spPr>
            <a:xfrm>
              <a:off x="366333" y="5962"/>
              <a:ext cx="10331959" cy="12110687"/>
            </a:xfrm>
            <a:custGeom>
              <a:avLst/>
              <a:gdLst/>
              <a:ahLst/>
              <a:cxnLst/>
              <a:rect l="l" t="t" r="r" b="b"/>
              <a:pathLst>
                <a:path w="10331959" h="12110687">
                  <a:moveTo>
                    <a:pt x="8848787" y="1491368"/>
                  </a:moveTo>
                  <a:cubicBezTo>
                    <a:pt x="8406827" y="966858"/>
                    <a:pt x="7868347" y="502038"/>
                    <a:pt x="7224457" y="246768"/>
                  </a:cubicBezTo>
                  <a:cubicBezTo>
                    <a:pt x="6765987" y="65158"/>
                    <a:pt x="6266877" y="-5962"/>
                    <a:pt x="5772847" y="388"/>
                  </a:cubicBezTo>
                  <a:cubicBezTo>
                    <a:pt x="3687507" y="30868"/>
                    <a:pt x="1791397" y="1485018"/>
                    <a:pt x="922717" y="3340488"/>
                  </a:cubicBezTo>
                  <a:cubicBezTo>
                    <a:pt x="160717" y="4971168"/>
                    <a:pt x="-366333" y="7786758"/>
                    <a:pt x="314387" y="9451728"/>
                  </a:cubicBezTo>
                  <a:cubicBezTo>
                    <a:pt x="993837" y="11116698"/>
                    <a:pt x="2133027" y="11999348"/>
                    <a:pt x="3881817" y="12075548"/>
                  </a:cubicBezTo>
                  <a:cubicBezTo>
                    <a:pt x="6635177" y="12394318"/>
                    <a:pt x="8721787" y="10496938"/>
                    <a:pt x="9751757" y="8303648"/>
                  </a:cubicBezTo>
                  <a:cubicBezTo>
                    <a:pt x="10781728" y="6110358"/>
                    <a:pt x="10415967" y="3355728"/>
                    <a:pt x="8848787" y="1491368"/>
                  </a:cubicBezTo>
                  <a:close/>
                </a:path>
              </a:pathLst>
            </a:custGeom>
            <a:blipFill>
              <a:blip r:embed="rId4" cstate="print"/>
              <a:stretch>
                <a:fillRect l="-37802" r="-37802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7" name="Freeform 10"/>
          <p:cNvSpPr/>
          <p:nvPr/>
        </p:nvSpPr>
        <p:spPr>
          <a:xfrm rot="-1303906">
            <a:off x="-319051" y="151307"/>
            <a:ext cx="4325725" cy="2194322"/>
          </a:xfrm>
          <a:custGeom>
            <a:avLst/>
            <a:gdLst/>
            <a:ahLst/>
            <a:cxnLst/>
            <a:rect l="l" t="t" r="r" b="b"/>
            <a:pathLst>
              <a:path w="4325725" h="2194322">
                <a:moveTo>
                  <a:pt x="0" y="0"/>
                </a:moveTo>
                <a:lnTo>
                  <a:pt x="4325725" y="0"/>
                </a:lnTo>
                <a:lnTo>
                  <a:pt x="4325725" y="2194322"/>
                </a:lnTo>
                <a:lnTo>
                  <a:pt x="0" y="219432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tamoyilida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muvaffaqiyatli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ishlashi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lozim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u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talablarga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javob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berishi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Ekin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kirish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materiallarni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ishlata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Integratsiya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markazidagi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asbob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ishlatilishi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maslan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Xavfsizlik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asboblar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yoshiga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mos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zararsiz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bo’lishi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shart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Muammoli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vaziyat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savol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berishga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yechim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izlashga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undashi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lozim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1000068" y="7369734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5" y="0"/>
                </a:lnTo>
                <a:lnTo>
                  <a:pt x="3062015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5"/>
          <p:cNvSpPr/>
          <p:nvPr/>
        </p:nvSpPr>
        <p:spPr>
          <a:xfrm>
            <a:off x="14573288" y="7369734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5" y="0"/>
                </a:lnTo>
                <a:lnTo>
                  <a:pt x="3062015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nafaqat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fikrlashini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yuqori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bosqichga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chiqadi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1. 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Kreativlik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Bog’liqlik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jihatlari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Kreativlik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muammoga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yangicha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yechim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o’ziga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xos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mahsulot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qobiliyatidir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STEAM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yo’llar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qobiliyatni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shakllantiradi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Loyiha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bitta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o’yinchoqni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muhandis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ham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dizayner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ishlaydi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Xatolardan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qo’rqmaslik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o’tkazish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xato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bilim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imkoniyati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ko’riladi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Sintez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shakllardan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foydalanib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asari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(Art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).</a:t>
            </a:r>
          </a:p>
          <a:p>
            <a:pPr algn="ctr">
              <a:buFont typeface="Arial" pitchFamily="34" charset="0"/>
              <a:buChar char="•"/>
            </a:pPr>
            <a:endParaRPr lang="en-US" sz="44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dirty="0">
              <a:solidFill>
                <a:srgbClr val="000000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Mashg’ulotlarda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texnologiyasini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qo’llash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usullari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Mttlarda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kreativlikni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yo’nalishlarda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borish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tavsiya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etiladi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Fan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o’simliklarning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o’sishi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suvning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holatlarini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o’rganishadi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“Agar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bo’lsa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ko’rinardi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kabi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savollar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gipotezalar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6"/>
          <p:cNvSpPr/>
          <p:nvPr/>
        </p:nvSpPr>
        <p:spPr>
          <a:xfrm>
            <a:off x="1928762" y="5857880"/>
            <a:ext cx="6858048" cy="3875471"/>
          </a:xfrm>
          <a:custGeom>
            <a:avLst/>
            <a:gdLst/>
            <a:ahLst/>
            <a:cxnLst/>
            <a:rect l="l" t="t" r="r" b="b"/>
            <a:pathLst>
              <a:path w="5684560" h="5304231">
                <a:moveTo>
                  <a:pt x="0" y="0"/>
                </a:moveTo>
                <a:lnTo>
                  <a:pt x="5684560" y="0"/>
                </a:lnTo>
                <a:lnTo>
                  <a:pt x="5684560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8"/>
          <p:cNvSpPr/>
          <p:nvPr/>
        </p:nvSpPr>
        <p:spPr>
          <a:xfrm>
            <a:off x="14216098" y="5643566"/>
            <a:ext cx="4071902" cy="4643434"/>
          </a:xfrm>
          <a:custGeom>
            <a:avLst/>
            <a:gdLst/>
            <a:ahLst/>
            <a:cxnLst/>
            <a:rect l="l" t="t" r="r" b="b"/>
            <a:pathLst>
              <a:path w="3803882" h="5304231">
                <a:moveTo>
                  <a:pt x="0" y="0"/>
                </a:moveTo>
                <a:lnTo>
                  <a:pt x="3803883" y="0"/>
                </a:lnTo>
                <a:lnTo>
                  <a:pt x="3803883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7"/>
          <p:cNvSpPr/>
          <p:nvPr/>
        </p:nvSpPr>
        <p:spPr>
          <a:xfrm rot="16200000">
            <a:off x="11363903" y="6852687"/>
            <a:ext cx="2285980" cy="4582646"/>
          </a:xfrm>
          <a:custGeom>
            <a:avLst/>
            <a:gdLst/>
            <a:ahLst/>
            <a:cxnLst/>
            <a:rect l="l" t="t" r="r" b="b"/>
            <a:pathLst>
              <a:path w="3695484" h="5082712">
                <a:moveTo>
                  <a:pt x="0" y="0"/>
                </a:moveTo>
                <a:lnTo>
                  <a:pt x="3695484" y="0"/>
                </a:lnTo>
                <a:lnTo>
                  <a:pt x="3695484" y="5082712"/>
                </a:lnTo>
                <a:lnTo>
                  <a:pt x="0" y="508271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r>
              <a:rPr lang="en-US" sz="48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8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Konstruksiyalash</a:t>
            </a:r>
            <a:r>
              <a:rPr lang="en-US" sz="48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(Engineering)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Oddiy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kubiklar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karton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qutilar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Legolardan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Vazifa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: “Eng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baland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barqaror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minorani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qurish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”.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Bubolani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muvozanat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haqida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o’ylashga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majbur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786150" y="5857880"/>
            <a:ext cx="10001320" cy="4429120"/>
          </a:xfrm>
          <a:custGeom>
            <a:avLst/>
            <a:gdLst/>
            <a:ahLst/>
            <a:cxnLst/>
            <a:rect l="l" t="t" r="r" b="b"/>
            <a:pathLst>
              <a:path w="7569179" h="4624080">
                <a:moveTo>
                  <a:pt x="0" y="0"/>
                </a:moveTo>
                <a:lnTo>
                  <a:pt x="7569178" y="0"/>
                </a:lnTo>
                <a:lnTo>
                  <a:pt x="7569178" y="4624080"/>
                </a:lnTo>
                <a:lnTo>
                  <a:pt x="0" y="46240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2">
              <a:buFont typeface="Arial" pitchFamily="34" charset="0"/>
              <a:buChar char="•"/>
            </a:pPr>
            <a:endParaRPr lang="en-US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lvl="2">
              <a:buFont typeface="Arial" pitchFamily="34" charset="0"/>
              <a:buChar char="•"/>
            </a:pPr>
            <a:endParaRPr lang="en-US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lvl="2">
              <a:buFont typeface="Arial" pitchFamily="34" charset="0"/>
              <a:buChar char="•"/>
            </a:pPr>
            <a:endParaRPr lang="en-US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lvl="2">
              <a:buFont typeface="Arial" pitchFamily="34" charset="0"/>
              <a:buChar char="•"/>
            </a:pP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(Art) –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Kreativlikning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yuragi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2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STEAMdagi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“A”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harfi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texnik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bilimlarni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2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hissiyot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estetika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bog’laydi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2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Simmetriya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darsi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2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kapalak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shaklini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2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matematik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simmetriyani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</a:p>
          <a:p>
            <a:pPr lvl="2"/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tasviriy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san’atni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5" name="Freeform 6"/>
          <p:cNvSpPr/>
          <p:nvPr/>
        </p:nvSpPr>
        <p:spPr>
          <a:xfrm>
            <a:off x="2000200" y="642906"/>
            <a:ext cx="2273065" cy="1996165"/>
          </a:xfrm>
          <a:custGeom>
            <a:avLst/>
            <a:gdLst/>
            <a:ahLst/>
            <a:cxnLst/>
            <a:rect l="l" t="t" r="r" b="b"/>
            <a:pathLst>
              <a:path w="2273065" h="1996165">
                <a:moveTo>
                  <a:pt x="0" y="0"/>
                </a:moveTo>
                <a:lnTo>
                  <a:pt x="2273065" y="0"/>
                </a:lnTo>
                <a:lnTo>
                  <a:pt x="2273065" y="1996165"/>
                </a:lnTo>
                <a:lnTo>
                  <a:pt x="0" y="19961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2"/>
          <p:cNvGrpSpPr/>
          <p:nvPr/>
        </p:nvGrpSpPr>
        <p:grpSpPr>
          <a:xfrm>
            <a:off x="11644330" y="1285848"/>
            <a:ext cx="6286480" cy="8286772"/>
            <a:chOff x="-11430" y="-43180"/>
            <a:chExt cx="4028440" cy="4884420"/>
          </a:xfrm>
        </p:grpSpPr>
        <p:sp>
          <p:nvSpPr>
            <p:cNvPr id="7" name="Freeform 3"/>
            <p:cNvSpPr/>
            <p:nvPr/>
          </p:nvSpPr>
          <p:spPr>
            <a:xfrm>
              <a:off x="10882" y="42520"/>
              <a:ext cx="3980199" cy="4800718"/>
            </a:xfrm>
            <a:custGeom>
              <a:avLst/>
              <a:gdLst/>
              <a:ahLst/>
              <a:cxnLst/>
              <a:rect l="l" t="t" r="r" b="b"/>
              <a:pathLst>
                <a:path w="3980199" h="4800718">
                  <a:moveTo>
                    <a:pt x="2228128" y="5740"/>
                  </a:moveTo>
                  <a:cubicBezTo>
                    <a:pt x="2230668" y="5740"/>
                    <a:pt x="2231938" y="5740"/>
                    <a:pt x="2234478" y="4470"/>
                  </a:cubicBezTo>
                  <a:cubicBezTo>
                    <a:pt x="2640878" y="-42520"/>
                    <a:pt x="2929168" y="287680"/>
                    <a:pt x="2850428" y="678840"/>
                  </a:cubicBezTo>
                  <a:cubicBezTo>
                    <a:pt x="2793278" y="963320"/>
                    <a:pt x="2630718" y="1218590"/>
                    <a:pt x="2840268" y="1484020"/>
                  </a:cubicBezTo>
                  <a:cubicBezTo>
                    <a:pt x="2934248" y="1602130"/>
                    <a:pt x="3057438" y="1692300"/>
                    <a:pt x="3160308" y="1804060"/>
                  </a:cubicBezTo>
                  <a:cubicBezTo>
                    <a:pt x="3440978" y="2107590"/>
                    <a:pt x="3245398" y="2453030"/>
                    <a:pt x="3354618" y="2804820"/>
                  </a:cubicBezTo>
                  <a:cubicBezTo>
                    <a:pt x="3377478" y="2877210"/>
                    <a:pt x="3421928" y="2939440"/>
                    <a:pt x="3471458" y="2997860"/>
                  </a:cubicBezTo>
                  <a:cubicBezTo>
                    <a:pt x="3632748" y="3187090"/>
                    <a:pt x="3843568" y="3334410"/>
                    <a:pt x="3929928" y="3576980"/>
                  </a:cubicBezTo>
                  <a:cubicBezTo>
                    <a:pt x="4017558" y="3822090"/>
                    <a:pt x="3988348" y="4104030"/>
                    <a:pt x="3860078" y="4330090"/>
                  </a:cubicBezTo>
                  <a:cubicBezTo>
                    <a:pt x="3628938" y="4737760"/>
                    <a:pt x="3128558" y="4841900"/>
                    <a:pt x="2694218" y="4787290"/>
                  </a:cubicBezTo>
                  <a:cubicBezTo>
                    <a:pt x="2300518" y="4736490"/>
                    <a:pt x="1980478" y="4582820"/>
                    <a:pt x="1689648" y="4312310"/>
                  </a:cubicBezTo>
                  <a:cubicBezTo>
                    <a:pt x="1608368" y="4236110"/>
                    <a:pt x="1528358" y="4121810"/>
                    <a:pt x="1425488" y="4077360"/>
                  </a:cubicBezTo>
                  <a:cubicBezTo>
                    <a:pt x="1299758" y="4022750"/>
                    <a:pt x="1182918" y="4096410"/>
                    <a:pt x="1068618" y="4145940"/>
                  </a:cubicBezTo>
                  <a:cubicBezTo>
                    <a:pt x="418378" y="4427880"/>
                    <a:pt x="291378" y="3498240"/>
                    <a:pt x="361228" y="3072790"/>
                  </a:cubicBezTo>
                  <a:cubicBezTo>
                    <a:pt x="413298" y="2754020"/>
                    <a:pt x="387898" y="2463190"/>
                    <a:pt x="263438" y="2162200"/>
                  </a:cubicBezTo>
                  <a:cubicBezTo>
                    <a:pt x="159298" y="1901850"/>
                    <a:pt x="-10882" y="1633880"/>
                    <a:pt x="548" y="1344320"/>
                  </a:cubicBezTo>
                  <a:cubicBezTo>
                    <a:pt x="10708" y="1103020"/>
                    <a:pt x="123738" y="862990"/>
                    <a:pt x="348528" y="753770"/>
                  </a:cubicBezTo>
                  <a:cubicBezTo>
                    <a:pt x="537758" y="661060"/>
                    <a:pt x="742228" y="680110"/>
                    <a:pt x="921298" y="781710"/>
                  </a:cubicBezTo>
                  <a:cubicBezTo>
                    <a:pt x="1019088" y="836320"/>
                    <a:pt x="1119418" y="898550"/>
                    <a:pt x="1231178" y="899820"/>
                  </a:cubicBezTo>
                  <a:cubicBezTo>
                    <a:pt x="1499148" y="903630"/>
                    <a:pt x="1626148" y="611530"/>
                    <a:pt x="1737908" y="415950"/>
                  </a:cubicBezTo>
                  <a:cubicBezTo>
                    <a:pt x="1850938" y="219100"/>
                    <a:pt x="1986828" y="37490"/>
                    <a:pt x="2228128" y="5740"/>
                  </a:cubicBezTo>
                  <a:close/>
                </a:path>
              </a:pathLst>
            </a:custGeom>
            <a:blipFill>
              <a:blip r:embed="rId3"/>
              <a:stretch>
                <a:fillRect t="-7508" b="-7508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3. 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muhitini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etishning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jihatlari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quyidagilardan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iborat</a:t>
            </a:r>
            <a:endParaRPr lang="en-US" sz="5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Wingdings" pitchFamily="2" charset="2"/>
              <a:buChar char="v"/>
            </a:pP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</a:t>
            </a:r>
            <a:endParaRPr lang="en-US" sz="5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Wingdings" pitchFamily="2" charset="2"/>
              <a:buChar char="v"/>
            </a:pP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endParaRPr lang="en-US" sz="5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Wingdings" pitchFamily="2" charset="2"/>
              <a:buChar char="v"/>
            </a:pP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qo’llab-quvvatlash</a:t>
            </a:r>
            <a:endParaRPr lang="en-US" sz="5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Wingdings" pitchFamily="2" charset="2"/>
              <a:buChar char="v"/>
            </a:pP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Kutilayotgan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natija</a:t>
            </a:r>
            <a:endParaRPr lang="en-US" sz="5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Bu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yondashuvlar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                                                               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mazmuni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o’yin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izlanish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uyg’unligida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                                   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yo’naltirilgan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amalga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oshiriladi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54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5" name="Freeform 7"/>
          <p:cNvSpPr/>
          <p:nvPr/>
        </p:nvSpPr>
        <p:spPr>
          <a:xfrm rot="-180276">
            <a:off x="-591725" y="5400147"/>
            <a:ext cx="3960697" cy="4786341"/>
          </a:xfrm>
          <a:custGeom>
            <a:avLst/>
            <a:gdLst/>
            <a:ahLst/>
            <a:cxnLst/>
            <a:rect l="l" t="t" r="r" b="b"/>
            <a:pathLst>
              <a:path w="3960697" h="4786341">
                <a:moveTo>
                  <a:pt x="0" y="0"/>
                </a:moveTo>
                <a:lnTo>
                  <a:pt x="3960697" y="0"/>
                </a:lnTo>
                <a:lnTo>
                  <a:pt x="3960697" y="4786341"/>
                </a:lnTo>
                <a:lnTo>
                  <a:pt x="0" y="47863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2"/>
          <p:cNvSpPr/>
          <p:nvPr/>
        </p:nvSpPr>
        <p:spPr>
          <a:xfrm>
            <a:off x="15151814" y="5572092"/>
            <a:ext cx="3136186" cy="4714908"/>
          </a:xfrm>
          <a:custGeom>
            <a:avLst/>
            <a:gdLst/>
            <a:ahLst/>
            <a:cxnLst/>
            <a:rect l="l" t="t" r="r" b="b"/>
            <a:pathLst>
              <a:path w="2850434" h="4114800">
                <a:moveTo>
                  <a:pt x="0" y="0"/>
                </a:moveTo>
                <a:lnTo>
                  <a:pt x="2850434" y="0"/>
                </a:lnTo>
                <a:lnTo>
                  <a:pt x="285043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400" b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erta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yoshdan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fikrlashni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shakllantiruvchi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o’quv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uslubiy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ta’minot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                 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MTTlarda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sinov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maydonchalari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</a:p>
          <a:p>
            <a:pPr algn="ctr"/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robototexnika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burchaklari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   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markazini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5400" b="1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9"/>
          <p:cNvSpPr/>
          <p:nvPr/>
        </p:nvSpPr>
        <p:spPr>
          <a:xfrm rot="-4250781">
            <a:off x="14187008" y="-201095"/>
            <a:ext cx="1662411" cy="2935825"/>
          </a:xfrm>
          <a:custGeom>
            <a:avLst/>
            <a:gdLst/>
            <a:ahLst/>
            <a:cxnLst/>
            <a:rect l="l" t="t" r="r" b="b"/>
            <a:pathLst>
              <a:path w="1662411" h="2935825">
                <a:moveTo>
                  <a:pt x="0" y="0"/>
                </a:moveTo>
                <a:lnTo>
                  <a:pt x="1662410" y="0"/>
                </a:lnTo>
                <a:lnTo>
                  <a:pt x="1662410" y="2935825"/>
                </a:lnTo>
                <a:lnTo>
                  <a:pt x="0" y="293582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4" name="Group 7"/>
          <p:cNvGrpSpPr/>
          <p:nvPr/>
        </p:nvGrpSpPr>
        <p:grpSpPr>
          <a:xfrm rot="20677540">
            <a:off x="630092" y="4650142"/>
            <a:ext cx="3653842" cy="5246370"/>
            <a:chOff x="0" y="0"/>
            <a:chExt cx="4137660" cy="5941060"/>
          </a:xfrm>
        </p:grpSpPr>
        <p:sp>
          <p:nvSpPr>
            <p:cNvPr id="5" name="Freeform 8"/>
            <p:cNvSpPr/>
            <p:nvPr/>
          </p:nvSpPr>
          <p:spPr>
            <a:xfrm>
              <a:off x="-111" y="149"/>
              <a:ext cx="4137782" cy="5940413"/>
            </a:xfrm>
            <a:custGeom>
              <a:avLst/>
              <a:gdLst/>
              <a:ahLst/>
              <a:cxnLst/>
              <a:rect l="l" t="t" r="r" b="b"/>
              <a:pathLst>
                <a:path w="4137782" h="5940413">
                  <a:moveTo>
                    <a:pt x="411591" y="535791"/>
                  </a:moveTo>
                  <a:cubicBezTo>
                    <a:pt x="1167241" y="-142389"/>
                    <a:pt x="2562971" y="-288439"/>
                    <a:pt x="3065891" y="759311"/>
                  </a:cubicBezTo>
                  <a:cubicBezTo>
                    <a:pt x="3264011" y="1196191"/>
                    <a:pt x="3157331" y="1691491"/>
                    <a:pt x="3215751" y="2152501"/>
                  </a:cubicBezTo>
                  <a:cubicBezTo>
                    <a:pt x="3297031" y="2791311"/>
                    <a:pt x="3789791" y="3273911"/>
                    <a:pt x="4012041" y="3859381"/>
                  </a:cubicBezTo>
                  <a:cubicBezTo>
                    <a:pt x="4606401" y="5303371"/>
                    <a:pt x="2965561" y="6046321"/>
                    <a:pt x="1771761" y="5928211"/>
                  </a:cubicBezTo>
                  <a:cubicBezTo>
                    <a:pt x="1145651" y="5926941"/>
                    <a:pt x="411591" y="5759301"/>
                    <a:pt x="116951" y="5143351"/>
                  </a:cubicBezTo>
                  <a:cubicBezTo>
                    <a:pt x="-184039" y="4476601"/>
                    <a:pt x="189341" y="3740001"/>
                    <a:pt x="203311" y="3047851"/>
                  </a:cubicBezTo>
                  <a:cubicBezTo>
                    <a:pt x="221091" y="2212191"/>
                    <a:pt x="-350409" y="1201271"/>
                    <a:pt x="411591" y="535791"/>
                  </a:cubicBezTo>
                  <a:close/>
                </a:path>
              </a:pathLst>
            </a:custGeom>
            <a:blipFill>
              <a:blip r:embed="rId3" cstate="print"/>
              <a:stretch>
                <a:fillRect t="-2175" b="-2175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6" name="Freeform 11"/>
          <p:cNvSpPr/>
          <p:nvPr/>
        </p:nvSpPr>
        <p:spPr>
          <a:xfrm flipH="1">
            <a:off x="0" y="0"/>
            <a:ext cx="2089096" cy="1747007"/>
          </a:xfrm>
          <a:custGeom>
            <a:avLst/>
            <a:gdLst/>
            <a:ahLst/>
            <a:cxnLst/>
            <a:rect l="l" t="t" r="r" b="b"/>
            <a:pathLst>
              <a:path w="2089096" h="1747007">
                <a:moveTo>
                  <a:pt x="2089096" y="0"/>
                </a:moveTo>
                <a:lnTo>
                  <a:pt x="0" y="0"/>
                </a:lnTo>
                <a:lnTo>
                  <a:pt x="0" y="1747007"/>
                </a:lnTo>
                <a:lnTo>
                  <a:pt x="2089096" y="1747007"/>
                </a:lnTo>
                <a:lnTo>
                  <a:pt x="2089096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5"/>
          <p:cNvSpPr/>
          <p:nvPr/>
        </p:nvSpPr>
        <p:spPr>
          <a:xfrm>
            <a:off x="15144792" y="6786574"/>
            <a:ext cx="2643206" cy="1889271"/>
          </a:xfrm>
          <a:custGeom>
            <a:avLst/>
            <a:gdLst/>
            <a:ahLst/>
            <a:cxnLst/>
            <a:rect l="l" t="t" r="r" b="b"/>
            <a:pathLst>
              <a:path w="2074050" h="1889271">
                <a:moveTo>
                  <a:pt x="0" y="0"/>
                </a:moveTo>
                <a:lnTo>
                  <a:pt x="2074050" y="0"/>
                </a:lnTo>
                <a:lnTo>
                  <a:pt x="2074050" y="1889271"/>
                </a:lnTo>
                <a:lnTo>
                  <a:pt x="0" y="188927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qo’llab-quvvatlash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tarbiyachilar</a:t>
            </a:r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yo’naltiruvchi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fasilitator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rolini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o’ynab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tadqiqot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borishlariga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imkon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Kutilayotgan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natija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                                                                                                                  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jamoada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ko’nikmalarini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10"/>
          <p:cNvSpPr/>
          <p:nvPr/>
        </p:nvSpPr>
        <p:spPr>
          <a:xfrm>
            <a:off x="13054390" y="5286376"/>
            <a:ext cx="5233610" cy="5317586"/>
          </a:xfrm>
          <a:custGeom>
            <a:avLst/>
            <a:gdLst/>
            <a:ahLst/>
            <a:cxnLst/>
            <a:rect l="l" t="t" r="r" b="b"/>
            <a:pathLst>
              <a:path w="5594679" h="5608083">
                <a:moveTo>
                  <a:pt x="3495819" y="150656"/>
                </a:moveTo>
                <a:cubicBezTo>
                  <a:pt x="4688349" y="317026"/>
                  <a:pt x="6184409" y="779306"/>
                  <a:pt x="5355099" y="2868456"/>
                </a:cubicBezTo>
                <a:cubicBezTo>
                  <a:pt x="4525789" y="4957606"/>
                  <a:pt x="2808749" y="5328446"/>
                  <a:pt x="1979439" y="5557046"/>
                </a:cubicBezTo>
                <a:cubicBezTo>
                  <a:pt x="1150129" y="5785646"/>
                  <a:pt x="176039" y="5242086"/>
                  <a:pt x="520209" y="4011456"/>
                </a:cubicBezTo>
                <a:cubicBezTo>
                  <a:pt x="821199" y="2934496"/>
                  <a:pt x="-80501" y="1580676"/>
                  <a:pt x="5859" y="694216"/>
                </a:cubicBezTo>
                <a:cubicBezTo>
                  <a:pt x="92219" y="-192244"/>
                  <a:pt x="2064529" y="-50004"/>
                  <a:pt x="3495819" y="150656"/>
                </a:cubicBezTo>
                <a:close/>
              </a:path>
            </a:pathLst>
          </a:custGeom>
          <a:blipFill>
            <a:blip r:embed="rId2"/>
            <a:stretch>
              <a:fillRect l="-25085" r="-25085"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</p:sp>
      <p:sp>
        <p:nvSpPr>
          <p:cNvPr id="6" name="Freeform 12"/>
          <p:cNvSpPr/>
          <p:nvPr/>
        </p:nvSpPr>
        <p:spPr>
          <a:xfrm rot="-889329" flipH="1">
            <a:off x="15685956" y="-21518"/>
            <a:ext cx="2786150" cy="1242212"/>
          </a:xfrm>
          <a:custGeom>
            <a:avLst/>
            <a:gdLst/>
            <a:ahLst/>
            <a:cxnLst/>
            <a:rect l="l" t="t" r="r" b="b"/>
            <a:pathLst>
              <a:path w="2786150" h="1242212">
                <a:moveTo>
                  <a:pt x="2786150" y="0"/>
                </a:moveTo>
                <a:lnTo>
                  <a:pt x="0" y="0"/>
                </a:lnTo>
                <a:lnTo>
                  <a:pt x="0" y="1242213"/>
                </a:lnTo>
                <a:lnTo>
                  <a:pt x="2786150" y="1242213"/>
                </a:lnTo>
                <a:lnTo>
                  <a:pt x="278615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00002" y="5793266"/>
            <a:ext cx="4637062" cy="4493734"/>
          </a:xfrm>
          <a:custGeom>
            <a:avLst/>
            <a:gdLst/>
            <a:ahLst/>
            <a:cxnLst/>
            <a:rect l="l" t="t" r="r" b="b"/>
            <a:pathLst>
              <a:path w="4637062" h="4493734">
                <a:moveTo>
                  <a:pt x="0" y="0"/>
                </a:moveTo>
                <a:lnTo>
                  <a:pt x="4637062" y="0"/>
                </a:lnTo>
                <a:lnTo>
                  <a:pt x="4637062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4. </a:t>
            </a:r>
            <a:r>
              <a:rPr lang="en-US" sz="4400" b="1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Tarbiyachining</a:t>
            </a:r>
            <a:r>
              <a:rPr lang="en-US" sz="44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roli</a:t>
            </a:r>
            <a:endParaRPr lang="en-US" sz="4400" b="1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Kreativlik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rivojlantirishda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tarbiyachi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yo’riqchi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“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fasilitator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(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ko’makchi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yo’naltiruvchi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bo’lishi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Ochiq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savollar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bering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Buni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usulda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?”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Tanlov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imkonini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bering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qaysi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materialdan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foydalanishni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qilishiga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qo’yib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bering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Jarayonni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baholang:natija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chiroyli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yangilik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o’ylab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topgani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muhimroq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endParaRPr lang="en-US" sz="44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Suv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loyihasini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ko’rib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chiqamiz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loyiha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yo’nalishlarini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birlashtirish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“S”: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Suvning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oqish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kuchi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xusussiyatlarini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“T”: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Charxpalakni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aylantiruvchi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vositalarni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tanlash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“E”: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modelini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konstruktor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chiqindi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(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plastik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stakanlar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dan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“A”: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Charxpalakni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ranglarga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bo’yash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bezatish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“M”: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Charxpalakni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daqiqada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necha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marta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aylanishini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sanash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</p:txBody>
      </p:sp>
      <p:sp>
        <p:nvSpPr>
          <p:cNvPr id="3" name="Freeform 12"/>
          <p:cNvSpPr/>
          <p:nvPr/>
        </p:nvSpPr>
        <p:spPr>
          <a:xfrm>
            <a:off x="15501982" y="8115760"/>
            <a:ext cx="1889587" cy="2171240"/>
          </a:xfrm>
          <a:custGeom>
            <a:avLst/>
            <a:gdLst/>
            <a:ahLst/>
            <a:cxnLst/>
            <a:rect l="l" t="t" r="r" b="b"/>
            <a:pathLst>
              <a:path w="2461091" h="3600000">
                <a:moveTo>
                  <a:pt x="0" y="0"/>
                </a:moveTo>
                <a:lnTo>
                  <a:pt x="2461091" y="0"/>
                </a:lnTo>
                <a:lnTo>
                  <a:pt x="2461091" y="3600000"/>
                </a:lnTo>
                <a:lnTo>
                  <a:pt x="0" y="360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5"/>
          <p:cNvSpPr/>
          <p:nvPr/>
        </p:nvSpPr>
        <p:spPr>
          <a:xfrm>
            <a:off x="2357390" y="8072458"/>
            <a:ext cx="2746706" cy="1785914"/>
          </a:xfrm>
          <a:custGeom>
            <a:avLst/>
            <a:gdLst/>
            <a:ahLst/>
            <a:cxnLst/>
            <a:rect l="l" t="t" r="r" b="b"/>
            <a:pathLst>
              <a:path w="3889714" h="2843028">
                <a:moveTo>
                  <a:pt x="0" y="0"/>
                </a:moveTo>
                <a:lnTo>
                  <a:pt x="3889714" y="0"/>
                </a:lnTo>
                <a:lnTo>
                  <a:pt x="3889714" y="2843028"/>
                </a:lnTo>
                <a:lnTo>
                  <a:pt x="0" y="2843028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11"/>
          <p:cNvSpPr/>
          <p:nvPr/>
        </p:nvSpPr>
        <p:spPr>
          <a:xfrm>
            <a:off x="11144264" y="8141860"/>
            <a:ext cx="1785950" cy="2145140"/>
          </a:xfrm>
          <a:custGeom>
            <a:avLst/>
            <a:gdLst/>
            <a:ahLst/>
            <a:cxnLst/>
            <a:rect l="l" t="t" r="r" b="b"/>
            <a:pathLst>
              <a:path w="3994699" h="5074098">
                <a:moveTo>
                  <a:pt x="0" y="0"/>
                </a:moveTo>
                <a:lnTo>
                  <a:pt x="3994699" y="0"/>
                </a:lnTo>
                <a:lnTo>
                  <a:pt x="3994699" y="5074098"/>
                </a:lnTo>
                <a:lnTo>
                  <a:pt x="0" y="5074098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716364" y="0"/>
            <a:ext cx="1571636" cy="2500330"/>
          </a:xfrm>
          <a:custGeom>
            <a:avLst/>
            <a:gdLst/>
            <a:ahLst/>
            <a:cxnLst/>
            <a:rect l="l" t="t" r="r" b="b"/>
            <a:pathLst>
              <a:path w="2812145" h="4457291">
                <a:moveTo>
                  <a:pt x="0" y="0"/>
                </a:moveTo>
                <a:lnTo>
                  <a:pt x="2812146" y="0"/>
                </a:lnTo>
                <a:lnTo>
                  <a:pt x="2812146" y="4457291"/>
                </a:lnTo>
                <a:lnTo>
                  <a:pt x="0" y="445729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Maktabagcha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qilishda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texnologiyasidan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o’zi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qaror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qabul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qilishni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maqsadlarni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belgilay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ularga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erishish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imkonini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ijodkorlik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fikrlash,atrofdagi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kattalar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samarali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qobiliyati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shakllanadi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15"/>
          <p:cNvSpPr/>
          <p:nvPr/>
        </p:nvSpPr>
        <p:spPr>
          <a:xfrm>
            <a:off x="13144529" y="0"/>
            <a:ext cx="5143472" cy="4786310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blipFill>
            <a:blip r:embed="rId2"/>
            <a:stretch>
              <a:fillRect r="-50093"/>
            </a:stretch>
          </a:blipFill>
          <a:ln w="85725" cap="sq">
            <a:solidFill>
              <a:srgbClr val="00A9FF"/>
            </a:solidFill>
            <a:prstDash val="solid"/>
            <a:miter/>
          </a:ln>
        </p:spPr>
      </p:sp>
      <p:sp>
        <p:nvSpPr>
          <p:cNvPr id="4" name="Freeform 19"/>
          <p:cNvSpPr/>
          <p:nvPr/>
        </p:nvSpPr>
        <p:spPr>
          <a:xfrm>
            <a:off x="10429884" y="2928922"/>
            <a:ext cx="4665994" cy="4572032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blipFill>
            <a:blip r:embed="rId3"/>
            <a:stretch>
              <a:fillRect l="-25046" r="-25046"/>
            </a:stretch>
          </a:blipFill>
          <a:ln w="85725" cap="sq">
            <a:solidFill>
              <a:srgbClr val="00A9FF"/>
            </a:solidFill>
            <a:prstDash val="solid"/>
            <a:miter/>
          </a:ln>
        </p:spPr>
      </p:sp>
      <p:sp>
        <p:nvSpPr>
          <p:cNvPr id="5" name="Freeform 17"/>
          <p:cNvSpPr/>
          <p:nvPr/>
        </p:nvSpPr>
        <p:spPr>
          <a:xfrm>
            <a:off x="13287404" y="5214938"/>
            <a:ext cx="5000596" cy="4708828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blipFill>
            <a:blip r:embed="rId4"/>
            <a:stretch>
              <a:fillRect r="-65721" b="-10619"/>
            </a:stretch>
          </a:blipFill>
          <a:ln w="85725" cap="sq">
            <a:solidFill>
              <a:srgbClr val="00A9FF"/>
            </a:solidFill>
            <a:prstDash val="solid"/>
            <a:miter/>
          </a:ln>
        </p:spPr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i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9600" i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 i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9600" i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 i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tashakkur</a:t>
            </a:r>
            <a:endParaRPr lang="en-US" sz="9600" i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i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i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i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9600" i="1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0" y="5643566"/>
            <a:ext cx="18288000" cy="5500727"/>
          </a:xfrm>
          <a:custGeom>
            <a:avLst/>
            <a:gdLst/>
            <a:ahLst/>
            <a:cxnLst/>
            <a:rect l="l" t="t" r="r" b="b"/>
            <a:pathLst>
              <a:path w="18745834" h="7349929">
                <a:moveTo>
                  <a:pt x="0" y="0"/>
                </a:moveTo>
                <a:lnTo>
                  <a:pt x="18745833" y="0"/>
                </a:lnTo>
                <a:lnTo>
                  <a:pt x="18745833" y="7349929"/>
                </a:lnTo>
                <a:lnTo>
                  <a:pt x="0" y="734992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8"/>
          <p:cNvSpPr/>
          <p:nvPr/>
        </p:nvSpPr>
        <p:spPr>
          <a:xfrm>
            <a:off x="10429884" y="4482739"/>
            <a:ext cx="3803882" cy="5304231"/>
          </a:xfrm>
          <a:custGeom>
            <a:avLst/>
            <a:gdLst/>
            <a:ahLst/>
            <a:cxnLst/>
            <a:rect l="l" t="t" r="r" b="b"/>
            <a:pathLst>
              <a:path w="3803882" h="5304231">
                <a:moveTo>
                  <a:pt x="0" y="0"/>
                </a:moveTo>
                <a:lnTo>
                  <a:pt x="3803883" y="0"/>
                </a:lnTo>
                <a:lnTo>
                  <a:pt x="3803883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4"/>
          <p:cNvSpPr/>
          <p:nvPr/>
        </p:nvSpPr>
        <p:spPr>
          <a:xfrm>
            <a:off x="0" y="4714872"/>
            <a:ext cx="3018590" cy="5304231"/>
          </a:xfrm>
          <a:custGeom>
            <a:avLst/>
            <a:gdLst/>
            <a:ahLst/>
            <a:cxnLst/>
            <a:rect l="l" t="t" r="r" b="b"/>
            <a:pathLst>
              <a:path w="3018590" h="5304231">
                <a:moveTo>
                  <a:pt x="0" y="0"/>
                </a:moveTo>
                <a:lnTo>
                  <a:pt x="3018590" y="0"/>
                </a:lnTo>
                <a:lnTo>
                  <a:pt x="3018590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0"/>
          <p:cNvSpPr/>
          <p:nvPr/>
        </p:nvSpPr>
        <p:spPr>
          <a:xfrm>
            <a:off x="14287536" y="6858012"/>
            <a:ext cx="1973487" cy="2962081"/>
          </a:xfrm>
          <a:custGeom>
            <a:avLst/>
            <a:gdLst/>
            <a:ahLst/>
            <a:cxnLst/>
            <a:rect l="l" t="t" r="r" b="b"/>
            <a:pathLst>
              <a:path w="1973487" h="2962081">
                <a:moveTo>
                  <a:pt x="0" y="0"/>
                </a:moveTo>
                <a:lnTo>
                  <a:pt x="1973486" y="0"/>
                </a:lnTo>
                <a:lnTo>
                  <a:pt x="1973486" y="2962082"/>
                </a:lnTo>
                <a:lnTo>
                  <a:pt x="0" y="296208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6200000">
            <a:off x="7577689" y="6566935"/>
            <a:ext cx="2285980" cy="4582646"/>
          </a:xfrm>
          <a:custGeom>
            <a:avLst/>
            <a:gdLst/>
            <a:ahLst/>
            <a:cxnLst/>
            <a:rect l="l" t="t" r="r" b="b"/>
            <a:pathLst>
              <a:path w="3695484" h="5082712">
                <a:moveTo>
                  <a:pt x="0" y="0"/>
                </a:moveTo>
                <a:lnTo>
                  <a:pt x="3695484" y="0"/>
                </a:lnTo>
                <a:lnTo>
                  <a:pt x="3695484" y="5082712"/>
                </a:lnTo>
                <a:lnTo>
                  <a:pt x="0" y="508271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835</Words>
  <Application>Microsoft Office PowerPoint</Application>
  <PresentationFormat>Произвольный</PresentationFormat>
  <Paragraphs>130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Calibri</vt:lpstr>
      <vt:lpstr>Aharoni</vt:lpstr>
      <vt:lpstr>Arial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Пользователь Windows</cp:lastModifiedBy>
  <cp:revision>22</cp:revision>
  <dcterms:created xsi:type="dcterms:W3CDTF">2006-08-16T00:00:00Z</dcterms:created>
  <dcterms:modified xsi:type="dcterms:W3CDTF">2026-10-12T10:59:19Z</dcterms:modified>
  <dc:identifier>DAHAAoYxsZY</dc:identifier>
</cp:coreProperties>
</file>