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978" autoAdjust="0"/>
  </p:normalViewPr>
  <p:slideViewPr>
    <p:cSldViewPr>
      <p:cViewPr varScale="1">
        <p:scale>
          <a:sx n="72" d="100"/>
          <a:sy n="72" d="100"/>
        </p:scale>
        <p:origin x="-1685"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3CA31D85-F3C3-4D37-B236-6ED5CAAEAA7C}" type="datetimeFigureOut">
              <a:rPr lang="ru-RU" smtClean="0"/>
              <a:t>21.10.2026</a:t>
            </a:fld>
            <a:endParaRPr lang="ru-RU"/>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ru-RU"/>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2334729F-CA80-4DE7-B73F-C6611BA8B970}" type="slidenum">
              <a:rPr lang="ru-RU" smtClean="0"/>
              <a:t>‹#›</a:t>
            </a:fld>
            <a:endParaRPr lang="ru-RU"/>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CA31D85-F3C3-4D37-B236-6ED5CAAEAA7C}" type="datetimeFigureOut">
              <a:rPr lang="ru-RU" smtClean="0"/>
              <a:t>21.10.2026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A31D85-F3C3-4D37-B236-6ED5CAAEAA7C}" type="datetimeFigureOut">
              <a:rPr lang="ru-RU" smtClean="0"/>
              <a:t>21.10.2026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CA31D85-F3C3-4D37-B236-6ED5CAAEAA7C}" type="datetimeFigureOut">
              <a:rPr lang="ru-RU" smtClean="0"/>
              <a:t>21.10.2026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334729F-CA80-4DE7-B73F-C6611BA8B970}" type="slidenum">
              <a:rPr lang="ru-RU" smtClean="0"/>
              <a:t>‹#›</a:t>
            </a:fld>
            <a:endParaRPr lang="ru-RU"/>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CA31D85-F3C3-4D37-B236-6ED5CAAEAA7C}" type="datetimeFigureOut">
              <a:rPr lang="ru-RU" smtClean="0"/>
              <a:t>21.10.2026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A31D85-F3C3-4D37-B236-6ED5CAAEAA7C}" type="datetimeFigureOut">
              <a:rPr lang="ru-RU" smtClean="0"/>
              <a:t>21.10.2026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A31D85-F3C3-4D37-B236-6ED5CAAEAA7C}" type="datetimeFigureOut">
              <a:rPr lang="ru-RU" smtClean="0"/>
              <a:t>21.10.2026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CA31D85-F3C3-4D37-B236-6ED5CAAEAA7C}" type="datetimeFigureOut">
              <a:rPr lang="ru-RU" smtClean="0"/>
              <a:t>21.10.2026</a:t>
            </a:fld>
            <a:endParaRPr lang="ru-RU"/>
          </a:p>
        </p:txBody>
      </p:sp>
      <p:sp>
        <p:nvSpPr>
          <p:cNvPr id="7" name="Slide Number Placeholder 6"/>
          <p:cNvSpPr>
            <a:spLocks noGrp="1"/>
          </p:cNvSpPr>
          <p:nvPr>
            <p:ph type="sldNum" sz="quarter" idx="12"/>
          </p:nvPr>
        </p:nvSpPr>
        <p:spPr/>
        <p:txBody>
          <a:bodyPr/>
          <a:lstStyle/>
          <a:p>
            <a:fld id="{2334729F-CA80-4DE7-B73F-C6611BA8B970}" type="slidenum">
              <a:rPr lang="ru-RU" smtClean="0"/>
              <a:t>‹#›</a:t>
            </a:fld>
            <a:endParaRPr lang="ru-RU"/>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A31D85-F3C3-4D37-B236-6ED5CAAEAA7C}" type="datetimeFigureOut">
              <a:rPr lang="ru-RU" smtClean="0"/>
              <a:t>21.10.2026</a:t>
            </a:fld>
            <a:endParaRPr lang="ru-RU"/>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7" name="Slide Number Placeholder 6"/>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A31D85-F3C3-4D37-B236-6ED5CAAEAA7C}" type="datetimeFigureOut">
              <a:rPr lang="ru-RU" smtClean="0"/>
              <a:t>21.10.2026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A31D85-F3C3-4D37-B236-6ED5CAAEAA7C}" type="datetimeFigureOut">
              <a:rPr lang="ru-RU" smtClean="0"/>
              <a:t>21.10.2026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34729F-CA80-4DE7-B73F-C6611BA8B97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3CA31D85-F3C3-4D37-B236-6ED5CAAEAA7C}" type="datetimeFigureOut">
              <a:rPr lang="ru-RU" smtClean="0"/>
              <a:t>21.10.2026</a:t>
            </a:fld>
            <a:endParaRPr lang="ru-RU"/>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2334729F-CA80-4DE7-B73F-C6611BA8B97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143000"/>
            <a:ext cx="8305800" cy="5386090"/>
          </a:xfrm>
          <a:prstGeom prst="rect">
            <a:avLst/>
          </a:prstGeom>
        </p:spPr>
        <p:txBody>
          <a:bodyPr wrap="square">
            <a:spAutoFit/>
          </a:bodyPr>
          <a:lstStyle/>
          <a:p>
            <a:pPr algn="ctr"/>
            <a:r>
              <a:rPr lang="en-US" sz="2800" dirty="0">
                <a:latin typeface="Times New Roman" pitchFamily="18" charset="0"/>
                <a:cs typeface="Times New Roman" pitchFamily="18" charset="0"/>
              </a:rPr>
              <a:t>2.3.1. </a:t>
            </a:r>
            <a:r>
              <a:rPr lang="en-US" sz="2800" dirty="0" err="1">
                <a:latin typeface="Times New Roman" pitchFamily="18" charset="0"/>
                <a:cs typeface="Times New Roman" pitchFamily="18" charset="0"/>
              </a:rPr>
              <a:t>Mavzu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Darsning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tarkibiy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qismlari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taqdim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etish</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metodikasi</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Reja</a:t>
            </a:r>
            <a:r>
              <a:rPr lang="en-US" sz="3600" dirty="0">
                <a:latin typeface="Times New Roman" pitchFamily="18" charset="0"/>
                <a:cs typeface="Times New Roman" pitchFamily="18" charset="0"/>
              </a:rPr>
              <a:t>: </a:t>
            </a:r>
            <a:endParaRPr lang="en-US" sz="3600" dirty="0" smtClean="0">
              <a:latin typeface="Times New Roman" pitchFamily="18" charset="0"/>
              <a:cs typeface="Times New Roman" pitchFamily="18" charset="0"/>
            </a:endParaRPr>
          </a:p>
          <a:p>
            <a:pPr marL="742950" indent="-742950">
              <a:buAutoNum type="arabicPeriod"/>
            </a:pPr>
            <a:r>
              <a:rPr lang="en-US" sz="3600" dirty="0" err="1" smtClean="0">
                <a:latin typeface="Times New Roman" pitchFamily="18" charset="0"/>
                <a:cs typeface="Times New Roman" pitchFamily="18" charset="0"/>
              </a:rPr>
              <a:t>Zamonaviy</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darsning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o’ziga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xos</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jihatlari</a:t>
            </a:r>
            <a:r>
              <a:rPr lang="en-US" sz="3600" dirty="0">
                <a:latin typeface="Times New Roman" pitchFamily="18" charset="0"/>
                <a:cs typeface="Times New Roman" pitchFamily="18" charset="0"/>
              </a:rPr>
              <a:t>. </a:t>
            </a:r>
            <a:endParaRPr lang="en-US" sz="3600" dirty="0" smtClean="0">
              <a:latin typeface="Times New Roman" pitchFamily="18" charset="0"/>
              <a:cs typeface="Times New Roman" pitchFamily="18" charset="0"/>
            </a:endParaRPr>
          </a:p>
          <a:p>
            <a:r>
              <a:rPr lang="en-US" sz="3600" dirty="0" smtClean="0">
                <a:latin typeface="Times New Roman" pitchFamily="18" charset="0"/>
                <a:cs typeface="Times New Roman" pitchFamily="18" charset="0"/>
              </a:rPr>
              <a:t>2</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Darsni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samarali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tashkil</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etishda</a:t>
            </a:r>
            <a:r>
              <a:rPr lang="en-US" sz="3600" dirty="0">
                <a:latin typeface="Times New Roman" pitchFamily="18" charset="0"/>
                <a:cs typeface="Times New Roman" pitchFamily="18" charset="0"/>
              </a:rPr>
              <a:t> </a:t>
            </a:r>
            <a:r>
              <a:rPr lang="en-US" sz="3600">
                <a:latin typeface="Times New Roman" pitchFamily="18" charset="0"/>
                <a:cs typeface="Times New Roman" pitchFamily="18" charset="0"/>
              </a:rPr>
              <a:t>SMART </a:t>
            </a:r>
            <a:r>
              <a:rPr lang="en-US" sz="3600" smtClean="0">
                <a:latin typeface="Times New Roman" pitchFamily="18" charset="0"/>
                <a:cs typeface="Times New Roman" pitchFamily="18" charset="0"/>
              </a:rPr>
              <a:t>            mezonlari</a:t>
            </a:r>
            <a:r>
              <a:rPr lang="en-US" sz="3600" dirty="0" smtClean="0">
                <a:latin typeface="Times New Roman" pitchFamily="18" charset="0"/>
                <a:cs typeface="Times New Roman" pitchFamily="18" charset="0"/>
              </a:rPr>
              <a:t>. </a:t>
            </a:r>
          </a:p>
          <a:p>
            <a:r>
              <a:rPr lang="en-US" sz="3600" dirty="0" smtClean="0">
                <a:latin typeface="Times New Roman" pitchFamily="18" charset="0"/>
                <a:cs typeface="Times New Roman" pitchFamily="18" charset="0"/>
              </a:rPr>
              <a:t>3</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Dars</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turlari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xusuiyatlari</a:t>
            </a:r>
            <a:r>
              <a:rPr lang="en-US" sz="3600" dirty="0">
                <a:latin typeface="Times New Roman" pitchFamily="18" charset="0"/>
                <a:cs typeface="Times New Roman" pitchFamily="18" charset="0"/>
              </a:rPr>
              <a:t>. </a:t>
            </a:r>
            <a:endParaRPr lang="en-US" sz="3600" dirty="0" smtClean="0">
              <a:latin typeface="Times New Roman" pitchFamily="18" charset="0"/>
              <a:cs typeface="Times New Roman" pitchFamily="18" charset="0"/>
            </a:endParaRPr>
          </a:p>
          <a:p>
            <a:r>
              <a:rPr lang="en-US" sz="3600" dirty="0" smtClean="0">
                <a:latin typeface="Times New Roman" pitchFamily="18" charset="0"/>
                <a:cs typeface="Times New Roman" pitchFamily="18" charset="0"/>
              </a:rPr>
              <a:t>4</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Darsning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texnologik</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xaritasini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tayyorlash</a:t>
            </a:r>
            <a:r>
              <a:rPr lang="en-US" sz="3600" dirty="0"/>
              <a:t>.</a:t>
            </a:r>
            <a:endParaRPr lang="ru-RU" sz="3600" dirty="0"/>
          </a:p>
        </p:txBody>
      </p:sp>
    </p:spTree>
    <p:extLst>
      <p:ext uri="{BB962C8B-B14F-4D97-AF65-F5344CB8AC3E}">
        <p14:creationId xmlns:p14="http://schemas.microsoft.com/office/powerpoint/2010/main" val="1550566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304800"/>
            <a:ext cx="7315200" cy="6096000"/>
          </a:xfrm>
        </p:spPr>
        <p:txBody>
          <a:bodyPr>
            <a:noAutofit/>
          </a:bodyPr>
          <a:lstStyle/>
          <a:p>
            <a:pPr algn="l"/>
            <a:r>
              <a:rPr lang="en-US" sz="2400" b="1" dirty="0" err="1">
                <a:solidFill>
                  <a:srgbClr val="C00000"/>
                </a:solidFill>
                <a:effectLst/>
                <a:latin typeface="Times New Roman" pitchFamily="18" charset="0"/>
                <a:cs typeface="Times New Roman" pitchFamily="18" charset="0"/>
              </a:rPr>
              <a:t>Zamonaviy</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darsning</a:t>
            </a:r>
            <a:r>
              <a:rPr lang="en-US" sz="2400" b="1" dirty="0">
                <a:solidFill>
                  <a:srgbClr val="C00000"/>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o‘ziga</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bg2">
                    <a:lumMod val="60000"/>
                    <a:lumOff val="40000"/>
                  </a:schemeClr>
                </a:solidFill>
                <a:effectLst/>
                <a:latin typeface="Times New Roman" pitchFamily="18" charset="0"/>
                <a:cs typeface="Times New Roman" pitchFamily="18" charset="0"/>
              </a:rPr>
              <a:t>xos</a:t>
            </a:r>
            <a:r>
              <a:rPr lang="en-US" sz="2400" b="1" dirty="0">
                <a:solidFill>
                  <a:schemeClr val="bg2">
                    <a:lumMod val="60000"/>
                    <a:lumOff val="40000"/>
                  </a:schemeClr>
                </a:solidFill>
                <a:effectLst/>
                <a:latin typeface="Times New Roman" pitchFamily="18" charset="0"/>
                <a:cs typeface="Times New Roman" pitchFamily="18" charset="0"/>
              </a:rPr>
              <a:t> </a:t>
            </a:r>
            <a:r>
              <a:rPr lang="en-US" sz="2400" b="1" dirty="0" err="1">
                <a:solidFill>
                  <a:schemeClr val="bg2">
                    <a:lumMod val="60000"/>
                    <a:lumOff val="40000"/>
                  </a:schemeClr>
                </a:solidFill>
                <a:effectLst/>
                <a:latin typeface="Times New Roman" pitchFamily="18" charset="0"/>
                <a:cs typeface="Times New Roman" pitchFamily="18" charset="0"/>
              </a:rPr>
              <a:t>jihatlari</a:t>
            </a:r>
            <a:r>
              <a:rPr lang="en-US" sz="2400" b="1" dirty="0">
                <a:solidFill>
                  <a:schemeClr val="tx1">
                    <a:lumMod val="75000"/>
                    <a:lumOff val="25000"/>
                  </a:schemeClr>
                </a:solidFill>
                <a:effectLst/>
                <a:latin typeface="Times New Roman" pitchFamily="18" charset="0"/>
                <a:cs typeface="Times New Roman" pitchFamily="18" charset="0"/>
              </a:rPr>
              <a:t/>
            </a:r>
            <a:br>
              <a:rPr lang="en-US" sz="2400" b="1" dirty="0">
                <a:solidFill>
                  <a:schemeClr val="tx1">
                    <a:lumMod val="75000"/>
                    <a:lumOff val="25000"/>
                  </a:schemeClr>
                </a:solidFill>
                <a:effectLst/>
                <a:latin typeface="Times New Roman" pitchFamily="18" charset="0"/>
                <a:cs typeface="Times New Roman" pitchFamily="18" charset="0"/>
              </a:rPr>
            </a:br>
            <a:r>
              <a:rPr lang="en-US" sz="2400" b="1" dirty="0">
                <a:solidFill>
                  <a:schemeClr val="tx1">
                    <a:lumMod val="75000"/>
                    <a:lumOff val="25000"/>
                  </a:schemeClr>
                </a:solidFill>
                <a:effectLst/>
                <a:latin typeface="Times New Roman" pitchFamily="18" charset="0"/>
                <a:cs typeface="Times New Roman" pitchFamily="18" charset="0"/>
              </a:rPr>
              <a:t>“</a:t>
            </a:r>
            <a:r>
              <a:rPr lang="en-US" sz="2400" b="1" dirty="0" err="1">
                <a:solidFill>
                  <a:schemeClr val="tx1">
                    <a:lumMod val="75000"/>
                    <a:lumOff val="25000"/>
                  </a:schemeClr>
                </a:solidFill>
                <a:effectLst/>
                <a:latin typeface="Times New Roman" pitchFamily="18" charset="0"/>
                <a:cs typeface="Times New Roman" pitchFamily="18" charset="0"/>
              </a:rPr>
              <a:t>Zamonaviy</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dars</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deganda</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nimani</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bg2">
                    <a:lumMod val="40000"/>
                    <a:lumOff val="60000"/>
                  </a:schemeClr>
                </a:solidFill>
                <a:effectLst/>
                <a:latin typeface="Times New Roman" pitchFamily="18" charset="0"/>
                <a:cs typeface="Times New Roman" pitchFamily="18" charset="0"/>
              </a:rPr>
              <a:t>tushunamiz</a:t>
            </a:r>
            <a:r>
              <a:rPr lang="en-US" sz="2400" b="1" dirty="0">
                <a:solidFill>
                  <a:schemeClr val="bg2">
                    <a:lumMod val="40000"/>
                    <a:lumOff val="60000"/>
                  </a:schemeClr>
                </a:solidFill>
                <a:effectLst/>
                <a:latin typeface="Times New Roman" pitchFamily="18" charset="0"/>
                <a:cs typeface="Times New Roman" pitchFamily="18" charset="0"/>
              </a:rPr>
              <a:t>? </a:t>
            </a:r>
            <a:r>
              <a:rPr lang="en-US" sz="2400" b="1" dirty="0">
                <a:solidFill>
                  <a:schemeClr val="tx1">
                    <a:lumMod val="75000"/>
                    <a:lumOff val="25000"/>
                  </a:schemeClr>
                </a:solidFill>
                <a:effectLst/>
                <a:latin typeface="Times New Roman" pitchFamily="18" charset="0"/>
                <a:cs typeface="Times New Roman" pitchFamily="18" charset="0"/>
              </a:rPr>
              <a:t/>
            </a:r>
            <a:br>
              <a:rPr lang="en-US" sz="2400" b="1" dirty="0">
                <a:solidFill>
                  <a:schemeClr val="tx1">
                    <a:lumMod val="75000"/>
                    <a:lumOff val="25000"/>
                  </a:schemeClr>
                </a:solidFill>
                <a:effectLst/>
                <a:latin typeface="Times New Roman" pitchFamily="18" charset="0"/>
                <a:cs typeface="Times New Roman" pitchFamily="18" charset="0"/>
              </a:rPr>
            </a:b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Kompyuter</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yoki</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proyektor</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bilan</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jihozlangan</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darsmi</a:t>
            </a:r>
            <a:r>
              <a:rPr lang="en-US" sz="2400" b="1" dirty="0">
                <a:solidFill>
                  <a:schemeClr val="bg2">
                    <a:lumMod val="20000"/>
                    <a:lumOff val="80000"/>
                  </a:schemeClr>
                </a:solidFill>
                <a:effectLst/>
                <a:latin typeface="Times New Roman" pitchFamily="18" charset="0"/>
                <a:cs typeface="Times New Roman" pitchFamily="18" charset="0"/>
              </a:rPr>
              <a:t>? </a:t>
            </a:r>
            <a:br>
              <a:rPr lang="en-US" sz="2400" b="1" dirty="0">
                <a:solidFill>
                  <a:schemeClr val="bg2">
                    <a:lumMod val="20000"/>
                    <a:lumOff val="80000"/>
                  </a:schemeClr>
                </a:solidFill>
                <a:effectLst/>
                <a:latin typeface="Times New Roman" pitchFamily="18" charset="0"/>
                <a:cs typeface="Times New Roman" pitchFamily="18" charset="0"/>
              </a:rPr>
            </a:br>
            <a:r>
              <a:rPr lang="en-US" sz="2400" b="1" dirty="0" smtClean="0">
                <a:solidFill>
                  <a:schemeClr val="bg2">
                    <a:lumMod val="20000"/>
                    <a:lumOff val="80000"/>
                  </a:schemeClr>
                </a:solidFill>
                <a:effectLst/>
                <a:latin typeface="Times New Roman" pitchFamily="18" charset="0"/>
                <a:cs typeface="Times New Roman" pitchFamily="18" charset="0"/>
              </a:rPr>
              <a:t> </a:t>
            </a:r>
            <a:r>
              <a:rPr lang="en-US" sz="2400" b="1" dirty="0" err="1" smtClean="0">
                <a:solidFill>
                  <a:schemeClr val="bg2">
                    <a:lumMod val="20000"/>
                    <a:lumOff val="80000"/>
                  </a:schemeClr>
                </a:solidFill>
                <a:effectLst/>
                <a:latin typeface="Times New Roman" pitchFamily="18" charset="0"/>
                <a:cs typeface="Times New Roman" pitchFamily="18" charset="0"/>
              </a:rPr>
              <a:t>Zamonaviy</a:t>
            </a:r>
            <a:r>
              <a:rPr lang="en-US" sz="2400" b="1" dirty="0" smtClean="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darsning</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mohiyati</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uning</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texnik</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vositalarida</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emas</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bu</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o‘qituvchi</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va</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o‘quvchi</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bg2">
                    <a:lumMod val="20000"/>
                    <a:lumOff val="80000"/>
                  </a:schemeClr>
                </a:solidFill>
                <a:effectLst/>
                <a:latin typeface="Times New Roman" pitchFamily="18" charset="0"/>
                <a:cs typeface="Times New Roman" pitchFamily="18" charset="0"/>
              </a:rPr>
              <a:t>o‘rtasidagi</a:t>
            </a:r>
            <a:r>
              <a:rPr lang="en-US" sz="2400" b="1" dirty="0">
                <a:solidFill>
                  <a:schemeClr val="bg2">
                    <a:lumMod val="20000"/>
                    <a:lumOff val="80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munosabatning</a:t>
            </a:r>
            <a:r>
              <a:rPr lang="en-US" sz="2400" b="1" dirty="0">
                <a:solidFill>
                  <a:schemeClr val="tx1">
                    <a:lumMod val="75000"/>
                    <a:lumOff val="25000"/>
                  </a:schemeClr>
                </a:solidFill>
                <a:effectLst/>
                <a:latin typeface="Times New Roman" pitchFamily="18" charset="0"/>
                <a:cs typeface="Times New Roman" pitchFamily="18" charset="0"/>
              </a:rPr>
              <a:t> </a:t>
            </a:r>
            <a:r>
              <a:rPr lang="en-US" sz="2400" b="1" dirty="0" err="1">
                <a:solidFill>
                  <a:schemeClr val="tx1">
                    <a:lumMod val="75000"/>
                    <a:lumOff val="25000"/>
                  </a:schemeClr>
                </a:solidFill>
                <a:effectLst/>
                <a:latin typeface="Times New Roman" pitchFamily="18" charset="0"/>
                <a:cs typeface="Times New Roman" pitchFamily="18" charset="0"/>
              </a:rPr>
              <a:t>o‘zgargani</a:t>
            </a:r>
            <a:r>
              <a:rPr lang="en-US" sz="2400" b="1" dirty="0" smtClean="0">
                <a:solidFill>
                  <a:schemeClr val="tx1">
                    <a:lumMod val="75000"/>
                    <a:lumOff val="25000"/>
                  </a:schemeClr>
                </a:solidFill>
                <a:effectLst/>
                <a:latin typeface="Times New Roman" pitchFamily="18" charset="0"/>
                <a:cs typeface="Times New Roman" pitchFamily="18" charset="0"/>
              </a:rPr>
              <a:t>.</a:t>
            </a:r>
            <a:br>
              <a:rPr lang="en-US" sz="2400" b="1" dirty="0" smtClean="0">
                <a:solidFill>
                  <a:schemeClr val="tx1">
                    <a:lumMod val="75000"/>
                    <a:lumOff val="25000"/>
                  </a:schemeClr>
                </a:solidFill>
                <a:effectLst/>
                <a:latin typeface="Times New Roman" pitchFamily="18" charset="0"/>
                <a:cs typeface="Times New Roman" pitchFamily="18" charset="0"/>
              </a:rPr>
            </a:br>
            <a:r>
              <a:rPr lang="en-US" sz="2400" b="1" dirty="0">
                <a:solidFill>
                  <a:srgbClr val="C00000"/>
                </a:solidFill>
                <a:latin typeface="Times New Roman" pitchFamily="18" charset="0"/>
                <a:cs typeface="Times New Roman" pitchFamily="18" charset="0"/>
              </a:rPr>
              <a:t/>
            </a:r>
            <a:br>
              <a:rPr lang="en-US" sz="2400" b="1" dirty="0">
                <a:solidFill>
                  <a:srgbClr val="C00000"/>
                </a:solidFill>
                <a:latin typeface="Times New Roman" pitchFamily="18" charset="0"/>
                <a:cs typeface="Times New Roman" pitchFamily="18" charset="0"/>
              </a:rPr>
            </a:br>
            <a:r>
              <a:rPr lang="en-US" sz="2400" b="1" dirty="0">
                <a:solidFill>
                  <a:srgbClr val="C00000"/>
                </a:solidFill>
                <a:effectLst/>
                <a:latin typeface="Times New Roman" pitchFamily="18" charset="0"/>
                <a:cs typeface="Times New Roman" pitchFamily="18" charset="0"/>
              </a:rPr>
              <a:t/>
            </a:r>
            <a:br>
              <a:rPr lang="en-US" sz="2400" b="1" dirty="0">
                <a:solidFill>
                  <a:srgbClr val="C00000"/>
                </a:solidFill>
                <a:effectLst/>
                <a:latin typeface="Times New Roman" pitchFamily="18" charset="0"/>
                <a:cs typeface="Times New Roman" pitchFamily="18" charset="0"/>
              </a:rPr>
            </a:br>
            <a:r>
              <a:rPr lang="en-US" sz="2400" b="1" dirty="0" err="1">
                <a:solidFill>
                  <a:srgbClr val="C00000"/>
                </a:solidFill>
                <a:effectLst/>
                <a:latin typeface="Times New Roman" pitchFamily="18" charset="0"/>
                <a:cs typeface="Times New Roman" pitchFamily="18" charset="0"/>
              </a:rPr>
              <a:t>An’anaviy</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darsda</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o‘qituvchi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markaziy</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figura</a:t>
            </a:r>
            <a:r>
              <a:rPr lang="en-US" sz="2400" b="1" dirty="0">
                <a:solidFill>
                  <a:srgbClr val="C00000"/>
                </a:solidFill>
                <a:effectLst/>
                <a:latin typeface="Times New Roman" pitchFamily="18" charset="0"/>
                <a:cs typeface="Times New Roman" pitchFamily="18" charset="0"/>
              </a:rPr>
              <a:t> – “</a:t>
            </a:r>
            <a:r>
              <a:rPr lang="en-US" sz="2400" b="1" dirty="0" err="1">
                <a:solidFill>
                  <a:srgbClr val="C00000"/>
                </a:solidFill>
                <a:effectLst/>
                <a:latin typeface="Times New Roman" pitchFamily="18" charset="0"/>
                <a:cs typeface="Times New Roman" pitchFamily="18" charset="0"/>
              </a:rPr>
              <a:t>bilim</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tashuvchi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bo‘lsa</a:t>
            </a:r>
            <a:r>
              <a:rPr lang="en-US" sz="2400" b="1" dirty="0">
                <a:solidFill>
                  <a:srgbClr val="C00000"/>
                </a:solidFill>
                <a:effectLst/>
                <a:latin typeface="Times New Roman" pitchFamily="18" charset="0"/>
                <a:cs typeface="Times New Roman" pitchFamily="18" charset="0"/>
              </a:rPr>
              <a:t>, </a:t>
            </a:r>
            <a:br>
              <a:rPr lang="en-US" sz="2400" b="1" dirty="0">
                <a:solidFill>
                  <a:srgbClr val="C00000"/>
                </a:solidFill>
                <a:effectLst/>
                <a:latin typeface="Times New Roman" pitchFamily="18" charset="0"/>
                <a:cs typeface="Times New Roman" pitchFamily="18" charset="0"/>
              </a:rPr>
            </a:br>
            <a:r>
              <a:rPr lang="en-US" sz="2400" b="1" dirty="0" err="1">
                <a:solidFill>
                  <a:srgbClr val="C00000"/>
                </a:solidFill>
                <a:effectLst/>
                <a:latin typeface="Times New Roman" pitchFamily="18" charset="0"/>
                <a:cs typeface="Times New Roman" pitchFamily="18" charset="0"/>
              </a:rPr>
              <a:t>zamonaviy</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darsda</a:t>
            </a:r>
            <a:r>
              <a:rPr lang="en-US" sz="2400" b="1" dirty="0">
                <a:solidFill>
                  <a:srgbClr val="C00000"/>
                </a:solidFill>
                <a:effectLst/>
                <a:latin typeface="Times New Roman" pitchFamily="18" charset="0"/>
                <a:cs typeface="Times New Roman" pitchFamily="18" charset="0"/>
              </a:rPr>
              <a:t> u “</a:t>
            </a:r>
            <a:r>
              <a:rPr lang="en-US" sz="2400" b="1" dirty="0" err="1">
                <a:solidFill>
                  <a:srgbClr val="C00000"/>
                </a:solidFill>
                <a:effectLst/>
                <a:latin typeface="Times New Roman" pitchFamily="18" charset="0"/>
                <a:cs typeface="Times New Roman" pitchFamily="18" charset="0"/>
              </a:rPr>
              <a:t>fasilitator</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ya’ni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o‘quvchiga</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bilimni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mustaqil</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egallashga</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yordam</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beruvchi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yo‘naltiruvchi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shaxsga</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aylanadi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Siz</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o‘quvchilarni</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passiv</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tinglovchidan</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faol</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ishtirokchiga</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aylantirishingiz</a:t>
            </a:r>
            <a:r>
              <a:rPr lang="en-US" sz="2400" b="1" dirty="0">
                <a:solidFill>
                  <a:srgbClr val="C00000"/>
                </a:solidFill>
                <a:effectLst/>
                <a:latin typeface="Times New Roman" pitchFamily="18" charset="0"/>
                <a:cs typeface="Times New Roman" pitchFamily="18" charset="0"/>
              </a:rPr>
              <a:t> </a:t>
            </a:r>
            <a:r>
              <a:rPr lang="en-US" sz="2400" b="1" dirty="0" err="1">
                <a:solidFill>
                  <a:srgbClr val="C00000"/>
                </a:solidFill>
                <a:effectLst/>
                <a:latin typeface="Times New Roman" pitchFamily="18" charset="0"/>
                <a:cs typeface="Times New Roman" pitchFamily="18" charset="0"/>
              </a:rPr>
              <a:t>kerak</a:t>
            </a:r>
            <a:r>
              <a:rPr lang="en-US" sz="2400" b="1" dirty="0">
                <a:solidFill>
                  <a:srgbClr val="C00000"/>
                </a:solidFill>
                <a:effectLst/>
                <a:latin typeface="Times New Roman" pitchFamily="18" charset="0"/>
                <a:cs typeface="Times New Roman" pitchFamily="18" charset="0"/>
              </a:rPr>
              <a:t>.</a:t>
            </a:r>
            <a:br>
              <a:rPr lang="en-US" sz="2400" b="1" dirty="0">
                <a:solidFill>
                  <a:srgbClr val="C00000"/>
                </a:solidFill>
                <a:effectLst/>
                <a:latin typeface="Times New Roman" pitchFamily="18" charset="0"/>
                <a:cs typeface="Times New Roman" pitchFamily="18" charset="0"/>
              </a:rPr>
            </a:br>
            <a:endParaRPr lang="ru-RU" sz="2400" b="1" dirty="0">
              <a:solidFill>
                <a:srgbClr val="C00000"/>
              </a:solidFill>
              <a:latin typeface="Times New Roman" pitchFamily="18" charset="0"/>
              <a:cs typeface="Times New Roman" pitchFamily="18" charset="0"/>
            </a:endParaRPr>
          </a:p>
        </p:txBody>
      </p:sp>
      <p:sp>
        <p:nvSpPr>
          <p:cNvPr id="3" name="Subtitle 2"/>
          <p:cNvSpPr>
            <a:spLocks noGrp="1"/>
          </p:cNvSpPr>
          <p:nvPr>
            <p:ph type="subTitle" idx="1"/>
          </p:nvPr>
        </p:nvSpPr>
        <p:spPr>
          <a:xfrm>
            <a:off x="533400" y="5562600"/>
            <a:ext cx="7772400" cy="1199704"/>
          </a:xfrm>
        </p:spPr>
        <p:txBody>
          <a:bodyPr/>
          <a:lstStyle/>
          <a:p>
            <a:r>
              <a:rPr lang="en-US" dirty="0" smtClean="0"/>
              <a:t>.</a:t>
            </a:r>
            <a:endParaRPr lang="ru-RU" dirty="0"/>
          </a:p>
        </p:txBody>
      </p:sp>
    </p:spTree>
    <p:extLst>
      <p:ext uri="{BB962C8B-B14F-4D97-AF65-F5344CB8AC3E}">
        <p14:creationId xmlns:p14="http://schemas.microsoft.com/office/powerpoint/2010/main" val="1670000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70851705"/>
              </p:ext>
            </p:extLst>
          </p:nvPr>
        </p:nvGraphicFramePr>
        <p:xfrm>
          <a:off x="609600" y="1447801"/>
          <a:ext cx="8001000" cy="4343399"/>
        </p:xfrm>
        <a:graphic>
          <a:graphicData uri="http://schemas.openxmlformats.org/drawingml/2006/table">
            <a:tbl>
              <a:tblPr/>
              <a:tblGrid>
                <a:gridCol w="4343400"/>
                <a:gridCol w="3657600"/>
              </a:tblGrid>
              <a:tr h="1519079">
                <a:tc>
                  <a:txBody>
                    <a:bodyPr/>
                    <a:lstStyle/>
                    <a:p>
                      <a:pPr algn="l"/>
                      <a:r>
                        <a:rPr lang="en-US" b="0" dirty="0" err="1">
                          <a:effectLst/>
                          <a:latin typeface="quote-cjk-patch"/>
                        </a:rPr>
                        <a:t>An'anaviy</a:t>
                      </a:r>
                      <a:r>
                        <a:rPr lang="en-US" b="0" dirty="0">
                          <a:effectLst/>
                          <a:latin typeface="quote-cjk-patch"/>
                        </a:rPr>
                        <a:t> </a:t>
                      </a:r>
                      <a:r>
                        <a:rPr lang="en-US" b="0" dirty="0" err="1">
                          <a:effectLst/>
                          <a:latin typeface="quote-cjk-patch"/>
                        </a:rPr>
                        <a:t>dars</a:t>
                      </a:r>
                      <a:endParaRPr lang="en-US" b="0" dirty="0">
                        <a:effectLst/>
                        <a:latin typeface="quote-cjk-patch"/>
                      </a:endParaRPr>
                    </a:p>
                  </a:txBody>
                  <a:tcPr marR="121920" marT="76200" marB="76200" anchor="ctr">
                    <a:lnL>
                      <a:noFill/>
                    </a:lnL>
                    <a:lnR>
                      <a:noFill/>
                    </a:lnR>
                    <a:lnT>
                      <a:noFill/>
                    </a:lnT>
                    <a:lnB>
                      <a:noFill/>
                    </a:lnB>
                  </a:tcPr>
                </a:tc>
                <a:tc>
                  <a:txBody>
                    <a:bodyPr/>
                    <a:lstStyle/>
                    <a:p>
                      <a:pPr algn="l"/>
                      <a:r>
                        <a:rPr lang="en-US" b="0" dirty="0" err="1">
                          <a:solidFill>
                            <a:srgbClr val="C00000"/>
                          </a:solidFill>
                          <a:effectLst/>
                          <a:latin typeface="quote-cjk-patch"/>
                        </a:rPr>
                        <a:t>Zamonaviy</a:t>
                      </a:r>
                      <a:r>
                        <a:rPr lang="en-US" b="0" dirty="0">
                          <a:solidFill>
                            <a:srgbClr val="C00000"/>
                          </a:solidFill>
                          <a:effectLst/>
                          <a:latin typeface="quote-cjk-patch"/>
                        </a:rPr>
                        <a:t> </a:t>
                      </a:r>
                      <a:r>
                        <a:rPr lang="en-US" b="0" dirty="0" err="1">
                          <a:solidFill>
                            <a:srgbClr val="C00000"/>
                          </a:solidFill>
                          <a:effectLst/>
                          <a:latin typeface="quote-cjk-patch"/>
                        </a:rPr>
                        <a:t>dars</a:t>
                      </a:r>
                      <a:endParaRPr lang="en-US" b="0" dirty="0">
                        <a:solidFill>
                          <a:srgbClr val="C00000"/>
                        </a:solidFill>
                        <a:effectLst/>
                        <a:latin typeface="quote-cjk-patch"/>
                      </a:endParaRPr>
                    </a:p>
                  </a:txBody>
                  <a:tcPr marL="121920" marR="121920" marT="76200" marB="76200" anchor="ctr">
                    <a:lnL>
                      <a:noFill/>
                    </a:lnL>
                    <a:lnR>
                      <a:noFill/>
                    </a:lnR>
                    <a:lnT>
                      <a:noFill/>
                    </a:lnT>
                    <a:lnB>
                      <a:noFill/>
                    </a:lnB>
                  </a:tcPr>
                </a:tc>
              </a:tr>
              <a:tr h="0">
                <a:tc>
                  <a:txBody>
                    <a:bodyPr/>
                    <a:lstStyle/>
                    <a:p>
                      <a:r>
                        <a:rPr lang="en-US" b="0">
                          <a:effectLst/>
                          <a:latin typeface="quote-cjk-patch"/>
                        </a:rPr>
                        <a:t>O'qituvchi markazda</a:t>
                      </a:r>
                    </a:p>
                  </a:txBody>
                  <a:tcPr marR="121920" marT="76200" marB="76200" anchor="ctr">
                    <a:lnL>
                      <a:noFill/>
                    </a:lnL>
                    <a:lnR>
                      <a:noFill/>
                    </a:lnR>
                    <a:lnT>
                      <a:noFill/>
                    </a:lnT>
                    <a:lnB>
                      <a:noFill/>
                    </a:lnB>
                  </a:tcPr>
                </a:tc>
                <a:tc>
                  <a:txBody>
                    <a:bodyPr/>
                    <a:lstStyle/>
                    <a:p>
                      <a:r>
                        <a:rPr lang="en-US" b="0" dirty="0" err="1">
                          <a:solidFill>
                            <a:srgbClr val="C00000"/>
                          </a:solidFill>
                          <a:effectLst/>
                          <a:latin typeface="quote-cjk-patch"/>
                        </a:rPr>
                        <a:t>O'quvchi</a:t>
                      </a:r>
                      <a:r>
                        <a:rPr lang="en-US" b="0" dirty="0">
                          <a:solidFill>
                            <a:srgbClr val="C00000"/>
                          </a:solidFill>
                          <a:effectLst/>
                          <a:latin typeface="quote-cjk-patch"/>
                        </a:rPr>
                        <a:t> </a:t>
                      </a:r>
                      <a:r>
                        <a:rPr lang="en-US" b="0" dirty="0" err="1">
                          <a:solidFill>
                            <a:srgbClr val="C00000"/>
                          </a:solidFill>
                          <a:effectLst/>
                          <a:latin typeface="quote-cjk-patch"/>
                        </a:rPr>
                        <a:t>markazda</a:t>
                      </a:r>
                      <a:endParaRPr lang="en-US" b="0" dirty="0">
                        <a:solidFill>
                          <a:srgbClr val="C00000"/>
                        </a:solidFill>
                        <a:effectLst/>
                        <a:latin typeface="quote-cjk-patch"/>
                      </a:endParaRPr>
                    </a:p>
                  </a:txBody>
                  <a:tcPr marL="121920" marT="76200" marB="76200" anchor="ctr">
                    <a:lnL>
                      <a:noFill/>
                    </a:lnL>
                    <a:lnR>
                      <a:noFill/>
                    </a:lnR>
                    <a:lnT>
                      <a:noFill/>
                    </a:lnT>
                    <a:lnB>
                      <a:noFill/>
                    </a:lnB>
                  </a:tcPr>
                </a:tc>
              </a:tr>
              <a:tr h="0">
                <a:tc>
                  <a:txBody>
                    <a:bodyPr/>
                    <a:lstStyle/>
                    <a:p>
                      <a:r>
                        <a:rPr lang="en-US" b="0" dirty="0" err="1">
                          <a:effectLst/>
                          <a:latin typeface="quote-cjk-patch"/>
                        </a:rPr>
                        <a:t>Passiv</a:t>
                      </a:r>
                      <a:r>
                        <a:rPr lang="en-US" b="0" dirty="0">
                          <a:effectLst/>
                          <a:latin typeface="quote-cjk-patch"/>
                        </a:rPr>
                        <a:t> </a:t>
                      </a:r>
                      <a:r>
                        <a:rPr lang="en-US" b="0" dirty="0" err="1">
                          <a:effectLst/>
                          <a:latin typeface="quote-cjk-patch"/>
                        </a:rPr>
                        <a:t>tinglovchi</a:t>
                      </a:r>
                      <a:endParaRPr lang="en-US" b="0" dirty="0">
                        <a:effectLst/>
                        <a:latin typeface="quote-cjk-patch"/>
                      </a:endParaRPr>
                    </a:p>
                  </a:txBody>
                  <a:tcPr marR="121920" marT="76200" marB="76200" anchor="ctr">
                    <a:lnL>
                      <a:noFill/>
                    </a:lnL>
                    <a:lnR>
                      <a:noFill/>
                    </a:lnR>
                    <a:lnT>
                      <a:noFill/>
                    </a:lnT>
                    <a:lnB>
                      <a:noFill/>
                    </a:lnB>
                  </a:tcPr>
                </a:tc>
                <a:tc>
                  <a:txBody>
                    <a:bodyPr/>
                    <a:lstStyle/>
                    <a:p>
                      <a:r>
                        <a:rPr lang="en-US" b="0" dirty="0" err="1">
                          <a:solidFill>
                            <a:srgbClr val="C00000"/>
                          </a:solidFill>
                          <a:effectLst/>
                          <a:latin typeface="quote-cjk-patch"/>
                        </a:rPr>
                        <a:t>Faol</a:t>
                      </a:r>
                      <a:r>
                        <a:rPr lang="en-US" b="0" dirty="0">
                          <a:solidFill>
                            <a:srgbClr val="C00000"/>
                          </a:solidFill>
                          <a:effectLst/>
                          <a:latin typeface="quote-cjk-patch"/>
                        </a:rPr>
                        <a:t> </a:t>
                      </a:r>
                      <a:r>
                        <a:rPr lang="en-US" b="0" dirty="0" err="1">
                          <a:solidFill>
                            <a:srgbClr val="C00000"/>
                          </a:solidFill>
                          <a:effectLst/>
                          <a:latin typeface="quote-cjk-patch"/>
                        </a:rPr>
                        <a:t>ishtirokchi</a:t>
                      </a:r>
                      <a:endParaRPr lang="en-US" b="0" dirty="0">
                        <a:solidFill>
                          <a:srgbClr val="C00000"/>
                        </a:solidFill>
                        <a:effectLst/>
                        <a:latin typeface="quote-cjk-patch"/>
                      </a:endParaRPr>
                    </a:p>
                  </a:txBody>
                  <a:tcPr marL="121920" marT="76200" marB="76200" anchor="ctr">
                    <a:lnL>
                      <a:noFill/>
                    </a:lnL>
                    <a:lnR>
                      <a:noFill/>
                    </a:lnR>
                    <a:lnT>
                      <a:noFill/>
                    </a:lnT>
                    <a:lnB>
                      <a:noFill/>
                    </a:lnB>
                  </a:tcPr>
                </a:tc>
              </a:tr>
              <a:tr h="0">
                <a:tc>
                  <a:txBody>
                    <a:bodyPr/>
                    <a:lstStyle/>
                    <a:p>
                      <a:r>
                        <a:rPr lang="en-US" b="0">
                          <a:effectLst/>
                          <a:latin typeface="quote-cjk-patch"/>
                        </a:rPr>
                        <a:t>Bilim tashuvchi</a:t>
                      </a:r>
                    </a:p>
                  </a:txBody>
                  <a:tcPr marR="121920" marT="76200" marB="76200" anchor="ctr">
                    <a:lnL>
                      <a:noFill/>
                    </a:lnL>
                    <a:lnR>
                      <a:noFill/>
                    </a:lnR>
                    <a:lnT>
                      <a:noFill/>
                    </a:lnT>
                    <a:lnB>
                      <a:noFill/>
                    </a:lnB>
                  </a:tcPr>
                </a:tc>
                <a:tc>
                  <a:txBody>
                    <a:bodyPr/>
                    <a:lstStyle/>
                    <a:p>
                      <a:r>
                        <a:rPr lang="en-US" b="0" dirty="0" err="1">
                          <a:solidFill>
                            <a:srgbClr val="C00000"/>
                          </a:solidFill>
                          <a:effectLst/>
                          <a:latin typeface="quote-cjk-patch"/>
                        </a:rPr>
                        <a:t>Fasilitator</a:t>
                      </a:r>
                      <a:r>
                        <a:rPr lang="en-US" b="0" dirty="0">
                          <a:solidFill>
                            <a:srgbClr val="C00000"/>
                          </a:solidFill>
                          <a:effectLst/>
                          <a:latin typeface="quote-cjk-patch"/>
                        </a:rPr>
                        <a:t> (</a:t>
                      </a:r>
                      <a:r>
                        <a:rPr lang="en-US" b="0" dirty="0" err="1">
                          <a:solidFill>
                            <a:srgbClr val="C00000"/>
                          </a:solidFill>
                          <a:effectLst/>
                          <a:latin typeface="quote-cjk-patch"/>
                        </a:rPr>
                        <a:t>yo'naltiruvchi</a:t>
                      </a:r>
                      <a:r>
                        <a:rPr lang="en-US" b="0" dirty="0">
                          <a:solidFill>
                            <a:srgbClr val="C00000"/>
                          </a:solidFill>
                          <a:effectLst/>
                          <a:latin typeface="quote-cjk-patch"/>
                        </a:rPr>
                        <a:t>)</a:t>
                      </a:r>
                    </a:p>
                  </a:txBody>
                  <a:tcPr marL="121920" marT="76200" marB="76200" anchor="ctr">
                    <a:lnL>
                      <a:noFill/>
                    </a:lnL>
                    <a:lnR>
                      <a:noFill/>
                    </a:lnR>
                    <a:lnT>
                      <a:noFill/>
                    </a:lnT>
                    <a:lnB>
                      <a:noFill/>
                    </a:lnB>
                  </a:tcPr>
                </a:tc>
              </a:tr>
              <a:tr h="1544160">
                <a:tc>
                  <a:txBody>
                    <a:bodyPr/>
                    <a:lstStyle/>
                    <a:p>
                      <a:r>
                        <a:rPr lang="en-US" b="0" dirty="0" err="1">
                          <a:effectLst/>
                          <a:latin typeface="quote-cjk-patch"/>
                        </a:rPr>
                        <a:t>Tayyor</a:t>
                      </a:r>
                      <a:r>
                        <a:rPr lang="en-US" b="0" dirty="0">
                          <a:effectLst/>
                          <a:latin typeface="quote-cjk-patch"/>
                        </a:rPr>
                        <a:t> </a:t>
                      </a:r>
                      <a:r>
                        <a:rPr lang="en-US" b="0" dirty="0" err="1">
                          <a:effectLst/>
                          <a:latin typeface="quote-cjk-patch"/>
                        </a:rPr>
                        <a:t>bilim</a:t>
                      </a:r>
                      <a:r>
                        <a:rPr lang="en-US" b="0" dirty="0">
                          <a:effectLst/>
                          <a:latin typeface="quote-cjk-patch"/>
                        </a:rPr>
                        <a:t> </a:t>
                      </a:r>
                      <a:r>
                        <a:rPr lang="en-US" b="0" dirty="0" err="1">
                          <a:effectLst/>
                          <a:latin typeface="quote-cjk-patch"/>
                        </a:rPr>
                        <a:t>berish</a:t>
                      </a:r>
                      <a:endParaRPr lang="en-US" b="0" dirty="0">
                        <a:effectLst/>
                        <a:latin typeface="quote-cjk-patch"/>
                      </a:endParaRPr>
                    </a:p>
                  </a:txBody>
                  <a:tcPr marR="121920" marT="76200" marB="76200" anchor="ctr">
                    <a:lnL>
                      <a:noFill/>
                    </a:lnL>
                    <a:lnR>
                      <a:noFill/>
                    </a:lnR>
                    <a:lnT>
                      <a:noFill/>
                    </a:lnT>
                    <a:lnB>
                      <a:noFill/>
                    </a:lnB>
                  </a:tcPr>
                </a:tc>
                <a:tc>
                  <a:txBody>
                    <a:bodyPr/>
                    <a:lstStyle/>
                    <a:p>
                      <a:r>
                        <a:rPr lang="en-US" b="0" dirty="0" err="1">
                          <a:solidFill>
                            <a:srgbClr val="C00000"/>
                          </a:solidFill>
                          <a:effectLst/>
                          <a:latin typeface="quote-cjk-patch"/>
                        </a:rPr>
                        <a:t>Bilimni</a:t>
                      </a:r>
                      <a:r>
                        <a:rPr lang="en-US" b="0" dirty="0">
                          <a:solidFill>
                            <a:srgbClr val="C00000"/>
                          </a:solidFill>
                          <a:effectLst/>
                          <a:latin typeface="quote-cjk-patch"/>
                        </a:rPr>
                        <a:t> </a:t>
                      </a:r>
                      <a:r>
                        <a:rPr lang="en-US" b="0" dirty="0" err="1">
                          <a:solidFill>
                            <a:srgbClr val="C00000"/>
                          </a:solidFill>
                          <a:effectLst/>
                          <a:latin typeface="quote-cjk-patch"/>
                        </a:rPr>
                        <a:t>mustaqil</a:t>
                      </a:r>
                      <a:r>
                        <a:rPr lang="en-US" b="0" dirty="0">
                          <a:solidFill>
                            <a:srgbClr val="C00000"/>
                          </a:solidFill>
                          <a:effectLst/>
                          <a:latin typeface="quote-cjk-patch"/>
                        </a:rPr>
                        <a:t> </a:t>
                      </a:r>
                      <a:r>
                        <a:rPr lang="en-US" b="0" dirty="0" err="1">
                          <a:solidFill>
                            <a:srgbClr val="C00000"/>
                          </a:solidFill>
                          <a:effectLst/>
                          <a:latin typeface="quote-cjk-patch"/>
                        </a:rPr>
                        <a:t>egallashga</a:t>
                      </a:r>
                      <a:r>
                        <a:rPr lang="en-US" b="0" dirty="0">
                          <a:solidFill>
                            <a:srgbClr val="C00000"/>
                          </a:solidFill>
                          <a:effectLst/>
                          <a:latin typeface="quote-cjk-patch"/>
                        </a:rPr>
                        <a:t> </a:t>
                      </a:r>
                      <a:r>
                        <a:rPr lang="en-US" b="0" dirty="0" err="1">
                          <a:solidFill>
                            <a:srgbClr val="C00000"/>
                          </a:solidFill>
                          <a:effectLst/>
                          <a:latin typeface="quote-cjk-patch"/>
                        </a:rPr>
                        <a:t>yordam</a:t>
                      </a:r>
                      <a:endParaRPr lang="en-US" b="0" dirty="0">
                        <a:solidFill>
                          <a:srgbClr val="C00000"/>
                        </a:solidFill>
                        <a:effectLst/>
                        <a:latin typeface="quote-cjk-patch"/>
                      </a:endParaRPr>
                    </a:p>
                  </a:txBody>
                  <a:tcPr marL="121920" marT="76200" marB="76200" anchor="ctr">
                    <a:lnL>
                      <a:noFill/>
                    </a:lnL>
                    <a:lnR>
                      <a:noFill/>
                    </a:lnR>
                    <a:lnT>
                      <a:noFill/>
                    </a:lnT>
                    <a:lnB>
                      <a:noFill/>
                    </a:lnB>
                  </a:tcPr>
                </a:tc>
              </a:tr>
            </a:tbl>
          </a:graphicData>
        </a:graphic>
      </p:graphicFrame>
      <p:sp>
        <p:nvSpPr>
          <p:cNvPr id="3" name="Rectangle 1"/>
          <p:cNvSpPr>
            <a:spLocks noChangeArrowheads="1"/>
          </p:cNvSpPr>
          <p:nvPr/>
        </p:nvSpPr>
        <p:spPr bwMode="auto">
          <a:xfrm>
            <a:off x="1381319" y="457200"/>
            <a:ext cx="6105197" cy="144645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203136" rIns="0" bIns="101568"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0F1115"/>
                </a:solidFill>
                <a:effectLst/>
                <a:latin typeface="quote-cjk-patch"/>
                <a:cs typeface="Arial" pitchFamily="34" charset="0"/>
              </a:rPr>
              <a:t>An'anaviy va zamonaviy dars farqi</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800" b="1" i="0" u="none" strike="noStrike" cap="none" normalizeH="0" baseline="0" dirty="0" smtClean="0">
                <a:ln>
                  <a:noFill/>
                </a:ln>
                <a:solidFill>
                  <a:srgbClr val="0F1115"/>
                </a:solidFill>
                <a:effectLst/>
                <a:latin typeface="quote-cjk-patch"/>
                <a:cs typeface="Arial" pitchFamily="34" charset="0"/>
              </a:rPr>
              <a:t>Qiyosiy tahlil</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47632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447800"/>
            <a:ext cx="7772400" cy="1829761"/>
          </a:xfrm>
        </p:spPr>
        <p:txBody>
          <a:bodyPr>
            <a:noAutofit/>
          </a:bodyPr>
          <a:lstStyle/>
          <a:p>
            <a:pPr algn="l"/>
            <a:r>
              <a:rPr lang="en-US" sz="2400" dirty="0" err="1">
                <a:effectLst/>
              </a:rPr>
              <a:t>Z</a:t>
            </a:r>
            <a:r>
              <a:rPr lang="en-US" sz="2400" dirty="0" err="1" smtClean="0">
                <a:effectLst/>
              </a:rPr>
              <a:t>amonaviy</a:t>
            </a:r>
            <a:r>
              <a:rPr lang="en-US" sz="2400" dirty="0" smtClean="0">
                <a:effectLst/>
              </a:rPr>
              <a:t> </a:t>
            </a:r>
            <a:r>
              <a:rPr lang="en-US" sz="2400" dirty="0" err="1">
                <a:effectLst/>
              </a:rPr>
              <a:t>darsning</a:t>
            </a:r>
            <a:r>
              <a:rPr lang="en-US" sz="2400" dirty="0">
                <a:effectLst/>
              </a:rPr>
              <a:t> </a:t>
            </a:r>
            <a:r>
              <a:rPr lang="en-US" sz="2400" dirty="0" err="1">
                <a:effectLst/>
              </a:rPr>
              <a:t>asosiy</a:t>
            </a:r>
            <a:r>
              <a:rPr lang="en-US" sz="2400" dirty="0">
                <a:effectLst/>
              </a:rPr>
              <a:t> </a:t>
            </a:r>
            <a:r>
              <a:rPr lang="en-US" sz="2400" dirty="0" err="1">
                <a:effectLst/>
              </a:rPr>
              <a:t>jihatlari</a:t>
            </a:r>
            <a:r>
              <a:rPr lang="en-US" sz="2400" dirty="0">
                <a:effectLst/>
              </a:rPr>
              <a:t/>
            </a:r>
            <a:br>
              <a:rPr lang="en-US" sz="2400" dirty="0">
                <a:effectLst/>
              </a:rPr>
            </a:br>
            <a:r>
              <a:rPr lang="en-US" sz="2400" dirty="0">
                <a:effectLst/>
              </a:rPr>
              <a:t>1. </a:t>
            </a:r>
            <a:r>
              <a:rPr lang="en-US" sz="2400" dirty="0" err="1">
                <a:effectLst/>
              </a:rPr>
              <a:t>O'quvchi</a:t>
            </a:r>
            <a:r>
              <a:rPr lang="en-US" sz="2400" dirty="0">
                <a:effectLst/>
              </a:rPr>
              <a:t> </a:t>
            </a:r>
            <a:r>
              <a:rPr lang="en-US" sz="2400" dirty="0" err="1">
                <a:effectLst/>
              </a:rPr>
              <a:t>markazda</a:t>
            </a:r>
            <a:r>
              <a:rPr lang="en-US" sz="2400" dirty="0">
                <a:effectLst/>
              </a:rPr>
              <a:t> </a:t>
            </a:r>
            <a:r>
              <a:rPr lang="en-US" sz="2400" dirty="0" err="1">
                <a:effectLst/>
              </a:rPr>
              <a:t>bo'lishi</a:t>
            </a:r>
            <a:r>
              <a:rPr lang="en-US" sz="2400" b="0" dirty="0">
                <a:effectLst/>
              </a:rPr>
              <a:t> </a:t>
            </a:r>
            <a:r>
              <a:rPr lang="en-US" sz="2400" b="0" dirty="0" smtClean="0">
                <a:effectLst/>
              </a:rPr>
              <a:t/>
            </a:r>
            <a:br>
              <a:rPr lang="en-US" sz="2400" b="0" dirty="0" smtClean="0">
                <a:effectLst/>
              </a:rPr>
            </a:br>
            <a:r>
              <a:rPr lang="en-US" sz="2400" b="0" dirty="0" smtClean="0">
                <a:effectLst/>
              </a:rPr>
              <a:t>"</a:t>
            </a:r>
            <a:r>
              <a:rPr lang="en-US" sz="2400" b="0" dirty="0">
                <a:effectLst/>
              </a:rPr>
              <a:t>Men </a:t>
            </a:r>
            <a:r>
              <a:rPr lang="en-US" sz="2400" b="0" dirty="0" err="1">
                <a:effectLst/>
              </a:rPr>
              <a:t>nima</a:t>
            </a:r>
            <a:r>
              <a:rPr lang="en-US" sz="2400" b="0" dirty="0">
                <a:effectLst/>
              </a:rPr>
              <a:t> </a:t>
            </a:r>
            <a:r>
              <a:rPr lang="en-US" sz="2400" b="0" dirty="0" err="1">
                <a:effectLst/>
              </a:rPr>
              <a:t>deyman</a:t>
            </a:r>
            <a:r>
              <a:rPr lang="en-US" sz="2400" b="0" dirty="0">
                <a:effectLst/>
              </a:rPr>
              <a:t>?" </a:t>
            </a:r>
            <a:r>
              <a:rPr lang="en-US" sz="2400" b="0" dirty="0" err="1">
                <a:effectLst/>
              </a:rPr>
              <a:t>emas</a:t>
            </a:r>
            <a:r>
              <a:rPr lang="en-US" sz="2400" b="0" dirty="0">
                <a:effectLst/>
              </a:rPr>
              <a:t/>
            </a:r>
            <a:br>
              <a:rPr lang="en-US" sz="2400" b="0" dirty="0">
                <a:effectLst/>
              </a:rPr>
            </a:br>
            <a:r>
              <a:rPr lang="en-US" sz="2400" b="0" dirty="0">
                <a:effectLst/>
              </a:rPr>
              <a:t>"Men </a:t>
            </a:r>
            <a:r>
              <a:rPr lang="en-US" sz="2400" b="0" dirty="0" err="1">
                <a:effectLst/>
              </a:rPr>
              <a:t>bugun</a:t>
            </a:r>
            <a:r>
              <a:rPr lang="en-US" sz="2400" b="0" dirty="0">
                <a:effectLst/>
              </a:rPr>
              <a:t> </a:t>
            </a:r>
            <a:r>
              <a:rPr lang="en-US" sz="2400" b="0" dirty="0" err="1">
                <a:effectLst/>
              </a:rPr>
              <a:t>nimani</a:t>
            </a:r>
            <a:r>
              <a:rPr lang="en-US" sz="2400" b="0" dirty="0">
                <a:effectLst/>
              </a:rPr>
              <a:t> </a:t>
            </a:r>
            <a:r>
              <a:rPr lang="en-US" sz="2400" b="0" dirty="0" err="1">
                <a:effectLst/>
              </a:rPr>
              <a:t>o'rganaman</a:t>
            </a:r>
            <a:r>
              <a:rPr lang="en-US" sz="2400" b="0" dirty="0">
                <a:effectLst/>
              </a:rPr>
              <a:t>?"</a:t>
            </a:r>
            <a:br>
              <a:rPr lang="en-US" sz="2400" b="0" dirty="0">
                <a:effectLst/>
              </a:rPr>
            </a:br>
            <a:r>
              <a:rPr lang="en-US" sz="2400" b="0" dirty="0">
                <a:solidFill>
                  <a:srgbClr val="C00000"/>
                </a:solidFill>
                <a:effectLst/>
              </a:rPr>
              <a:t>Individual </a:t>
            </a:r>
            <a:r>
              <a:rPr lang="en-US" sz="2400" b="0" dirty="0" err="1">
                <a:solidFill>
                  <a:srgbClr val="C00000"/>
                </a:solidFill>
                <a:effectLst/>
              </a:rPr>
              <a:t>xususiyatlarni</a:t>
            </a:r>
            <a:r>
              <a:rPr lang="en-US" sz="2400" b="0" dirty="0">
                <a:solidFill>
                  <a:srgbClr val="C00000"/>
                </a:solidFill>
                <a:effectLst/>
              </a:rPr>
              <a:t> </a:t>
            </a:r>
            <a:r>
              <a:rPr lang="en-US" sz="2400" b="0" dirty="0" err="1">
                <a:solidFill>
                  <a:srgbClr val="C00000"/>
                </a:solidFill>
                <a:effectLst/>
              </a:rPr>
              <a:t>inobatga</a:t>
            </a:r>
            <a:r>
              <a:rPr lang="en-US" sz="2400" b="0" dirty="0">
                <a:solidFill>
                  <a:srgbClr val="C00000"/>
                </a:solidFill>
                <a:effectLst/>
              </a:rPr>
              <a:t> </a:t>
            </a:r>
            <a:r>
              <a:rPr lang="en-US" sz="2400" b="0" dirty="0" err="1">
                <a:solidFill>
                  <a:srgbClr val="C00000"/>
                </a:solidFill>
                <a:effectLst/>
              </a:rPr>
              <a:t>olish</a:t>
            </a:r>
            <a:r>
              <a:rPr lang="en-US" sz="2400" b="0" dirty="0">
                <a:solidFill>
                  <a:srgbClr val="C00000"/>
                </a:solidFill>
                <a:effectLst/>
              </a:rPr>
              <a:t/>
            </a:r>
            <a:br>
              <a:rPr lang="en-US" sz="2400" b="0" dirty="0">
                <a:solidFill>
                  <a:srgbClr val="C00000"/>
                </a:solidFill>
                <a:effectLst/>
              </a:rPr>
            </a:br>
            <a:r>
              <a:rPr lang="en-US" sz="2400" b="0" dirty="0" err="1">
                <a:solidFill>
                  <a:srgbClr val="C00000"/>
                </a:solidFill>
                <a:effectLst/>
              </a:rPr>
              <a:t>Qiziqishlar</a:t>
            </a:r>
            <a:r>
              <a:rPr lang="en-US" sz="2400" b="0" dirty="0">
                <a:solidFill>
                  <a:srgbClr val="C00000"/>
                </a:solidFill>
                <a:effectLst/>
              </a:rPr>
              <a:t> </a:t>
            </a:r>
            <a:r>
              <a:rPr lang="en-US" sz="2400" b="0" dirty="0" err="1">
                <a:solidFill>
                  <a:srgbClr val="C00000"/>
                </a:solidFill>
                <a:effectLst/>
              </a:rPr>
              <a:t>va</a:t>
            </a:r>
            <a:r>
              <a:rPr lang="en-US" sz="2400" b="0" dirty="0">
                <a:solidFill>
                  <a:srgbClr val="C00000"/>
                </a:solidFill>
                <a:effectLst/>
              </a:rPr>
              <a:t> </a:t>
            </a:r>
            <a:r>
              <a:rPr lang="en-US" sz="2400" b="0" dirty="0" err="1">
                <a:solidFill>
                  <a:srgbClr val="C00000"/>
                </a:solidFill>
                <a:effectLst/>
              </a:rPr>
              <a:t>o'zlashtirish</a:t>
            </a:r>
            <a:r>
              <a:rPr lang="en-US" sz="2400" b="0" dirty="0">
                <a:solidFill>
                  <a:srgbClr val="C00000"/>
                </a:solidFill>
                <a:effectLst/>
              </a:rPr>
              <a:t> </a:t>
            </a:r>
            <a:r>
              <a:rPr lang="en-US" sz="2400" b="0" dirty="0" err="1">
                <a:solidFill>
                  <a:srgbClr val="C00000"/>
                </a:solidFill>
                <a:effectLst/>
              </a:rPr>
              <a:t>darajasiga</a:t>
            </a:r>
            <a:r>
              <a:rPr lang="en-US" sz="2400" b="0" dirty="0">
                <a:solidFill>
                  <a:srgbClr val="C00000"/>
                </a:solidFill>
                <a:effectLst/>
              </a:rPr>
              <a:t> </a:t>
            </a:r>
            <a:r>
              <a:rPr lang="en-US" sz="2400" b="0" dirty="0" err="1">
                <a:solidFill>
                  <a:srgbClr val="C00000"/>
                </a:solidFill>
                <a:effectLst/>
              </a:rPr>
              <a:t>moslashish</a:t>
            </a:r>
            <a:r>
              <a:rPr lang="en-US" sz="2400" b="0" dirty="0">
                <a:solidFill>
                  <a:srgbClr val="C00000"/>
                </a:solidFill>
                <a:effectLst/>
              </a:rPr>
              <a:t/>
            </a:r>
            <a:br>
              <a:rPr lang="en-US" sz="2400" b="0" dirty="0">
                <a:solidFill>
                  <a:srgbClr val="C00000"/>
                </a:solidFill>
                <a:effectLst/>
              </a:rPr>
            </a:br>
            <a:endParaRPr lang="ru-RU" sz="2400" dirty="0">
              <a:solidFill>
                <a:srgbClr val="C00000"/>
              </a:solidFill>
            </a:endParaRPr>
          </a:p>
        </p:txBody>
      </p:sp>
      <p:sp>
        <p:nvSpPr>
          <p:cNvPr id="5" name="Rectangle 1"/>
          <p:cNvSpPr>
            <a:spLocks noGrp="1" noChangeArrowheads="1"/>
          </p:cNvSpPr>
          <p:nvPr>
            <p:ph type="subTitle" idx="1"/>
          </p:nvPr>
        </p:nvSpPr>
        <p:spPr bwMode="auto">
          <a:xfrm>
            <a:off x="8686800" y="4572000"/>
            <a:ext cx="76200" cy="58467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03136" rIns="0" bIns="10156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pitchFamily="34" charset="0"/>
                <a:cs typeface="Arial" pitchFamily="34"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96009879"/>
              </p:ext>
            </p:extLst>
          </p:nvPr>
        </p:nvGraphicFramePr>
        <p:xfrm>
          <a:off x="457200" y="3200400"/>
          <a:ext cx="6873240" cy="2133600"/>
        </p:xfrm>
        <a:graphic>
          <a:graphicData uri="http://schemas.openxmlformats.org/drawingml/2006/table">
            <a:tbl>
              <a:tblPr/>
              <a:tblGrid>
                <a:gridCol w="3436620"/>
                <a:gridCol w="3436620"/>
              </a:tblGrid>
              <a:tr h="0">
                <a:tc>
                  <a:txBody>
                    <a:bodyPr/>
                    <a:lstStyle/>
                    <a:p>
                      <a:pPr algn="l"/>
                      <a:r>
                        <a:rPr lang="en-US" b="0" dirty="0" err="1">
                          <a:effectLst/>
                          <a:latin typeface="quote-cjk-patch"/>
                        </a:rPr>
                        <a:t>Faoliyat</a:t>
                      </a:r>
                      <a:r>
                        <a:rPr lang="en-US" b="0" dirty="0">
                          <a:effectLst/>
                          <a:latin typeface="quote-cjk-patch"/>
                        </a:rPr>
                        <a:t> </a:t>
                      </a:r>
                      <a:r>
                        <a:rPr lang="en-US" b="0" dirty="0" err="1">
                          <a:effectLst/>
                          <a:latin typeface="quote-cjk-patch"/>
                        </a:rPr>
                        <a:t>turi</a:t>
                      </a:r>
                      <a:endParaRPr lang="en-US" b="0" dirty="0">
                        <a:effectLst/>
                        <a:latin typeface="quote-cjk-patch"/>
                      </a:endParaRPr>
                    </a:p>
                  </a:txBody>
                  <a:tcPr marR="121920" marT="76200" marB="76200" anchor="ctr">
                    <a:lnL>
                      <a:noFill/>
                    </a:lnL>
                    <a:lnR>
                      <a:noFill/>
                    </a:lnR>
                    <a:lnT>
                      <a:noFill/>
                    </a:lnT>
                    <a:lnB>
                      <a:noFill/>
                    </a:lnB>
                  </a:tcPr>
                </a:tc>
                <a:tc>
                  <a:txBody>
                    <a:bodyPr/>
                    <a:lstStyle/>
                    <a:p>
                      <a:pPr algn="l"/>
                      <a:r>
                        <a:rPr lang="en-US" b="0" dirty="0" err="1">
                          <a:solidFill>
                            <a:srgbClr val="C00000"/>
                          </a:solidFill>
                          <a:effectLst/>
                          <a:latin typeface="quote-cjk-patch"/>
                        </a:rPr>
                        <a:t>Esda</a:t>
                      </a:r>
                      <a:r>
                        <a:rPr lang="en-US" b="0" dirty="0">
                          <a:solidFill>
                            <a:srgbClr val="C00000"/>
                          </a:solidFill>
                          <a:effectLst/>
                          <a:latin typeface="quote-cjk-patch"/>
                        </a:rPr>
                        <a:t> </a:t>
                      </a:r>
                      <a:r>
                        <a:rPr lang="en-US" b="0" dirty="0" err="1">
                          <a:solidFill>
                            <a:srgbClr val="C00000"/>
                          </a:solidFill>
                          <a:effectLst/>
                          <a:latin typeface="quote-cjk-patch"/>
                        </a:rPr>
                        <a:t>qolish</a:t>
                      </a:r>
                      <a:r>
                        <a:rPr lang="en-US" b="0" dirty="0">
                          <a:solidFill>
                            <a:srgbClr val="C00000"/>
                          </a:solidFill>
                          <a:effectLst/>
                          <a:latin typeface="quote-cjk-patch"/>
                        </a:rPr>
                        <a:t> </a:t>
                      </a:r>
                      <a:r>
                        <a:rPr lang="en-US" b="0" dirty="0" err="1">
                          <a:solidFill>
                            <a:srgbClr val="C00000"/>
                          </a:solidFill>
                          <a:effectLst/>
                          <a:latin typeface="quote-cjk-patch"/>
                        </a:rPr>
                        <a:t>darajasi</a:t>
                      </a:r>
                      <a:endParaRPr lang="en-US" b="0" dirty="0">
                        <a:solidFill>
                          <a:srgbClr val="C00000"/>
                        </a:solidFill>
                        <a:effectLst/>
                        <a:latin typeface="quote-cjk-patch"/>
                      </a:endParaRPr>
                    </a:p>
                  </a:txBody>
                  <a:tcPr marL="121920" marR="121920" marT="76200" marB="76200" anchor="ctr">
                    <a:lnL>
                      <a:noFill/>
                    </a:lnL>
                    <a:lnR>
                      <a:noFill/>
                    </a:lnR>
                    <a:lnT>
                      <a:noFill/>
                    </a:lnT>
                    <a:lnB>
                      <a:noFill/>
                    </a:lnB>
                  </a:tcPr>
                </a:tc>
              </a:tr>
              <a:tr h="0">
                <a:tc>
                  <a:txBody>
                    <a:bodyPr/>
                    <a:lstStyle/>
                    <a:p>
                      <a:r>
                        <a:rPr lang="en-US" b="0" dirty="0" err="1">
                          <a:effectLst/>
                          <a:latin typeface="quote-cjk-patch"/>
                        </a:rPr>
                        <a:t>Tinglash</a:t>
                      </a:r>
                      <a:endParaRPr lang="en-US" b="0" dirty="0">
                        <a:effectLst/>
                        <a:latin typeface="quote-cjk-patch"/>
                      </a:endParaRPr>
                    </a:p>
                  </a:txBody>
                  <a:tcPr marR="121920" marT="76200" marB="76200" anchor="ctr">
                    <a:lnL>
                      <a:noFill/>
                    </a:lnL>
                    <a:lnR>
                      <a:noFill/>
                    </a:lnR>
                    <a:lnT>
                      <a:noFill/>
                    </a:lnT>
                    <a:lnB>
                      <a:noFill/>
                    </a:lnB>
                  </a:tcPr>
                </a:tc>
                <a:tc>
                  <a:txBody>
                    <a:bodyPr/>
                    <a:lstStyle/>
                    <a:p>
                      <a:r>
                        <a:rPr lang="ru-RU" b="0" dirty="0">
                          <a:solidFill>
                            <a:srgbClr val="C00000"/>
                          </a:solidFill>
                          <a:effectLst/>
                          <a:latin typeface="quote-cjk-patch"/>
                        </a:rPr>
                        <a:t>20%</a:t>
                      </a:r>
                    </a:p>
                  </a:txBody>
                  <a:tcPr marL="121920" marT="76200" marB="76200" anchor="ctr">
                    <a:lnL>
                      <a:noFill/>
                    </a:lnL>
                    <a:lnR>
                      <a:noFill/>
                    </a:lnR>
                    <a:lnT>
                      <a:noFill/>
                    </a:lnT>
                    <a:lnB>
                      <a:noFill/>
                    </a:lnB>
                  </a:tcPr>
                </a:tc>
              </a:tr>
              <a:tr h="0">
                <a:tc>
                  <a:txBody>
                    <a:bodyPr/>
                    <a:lstStyle/>
                    <a:p>
                      <a:r>
                        <a:rPr lang="en-US" b="0" dirty="0" err="1">
                          <a:effectLst/>
                          <a:latin typeface="quote-cjk-patch"/>
                        </a:rPr>
                        <a:t>Ko'rish</a:t>
                      </a:r>
                      <a:endParaRPr lang="en-US" b="0" dirty="0">
                        <a:effectLst/>
                        <a:latin typeface="quote-cjk-patch"/>
                      </a:endParaRPr>
                    </a:p>
                  </a:txBody>
                  <a:tcPr marR="121920" marT="76200" marB="76200" anchor="ctr">
                    <a:lnL>
                      <a:noFill/>
                    </a:lnL>
                    <a:lnR>
                      <a:noFill/>
                    </a:lnR>
                    <a:lnT>
                      <a:noFill/>
                    </a:lnT>
                    <a:lnB>
                      <a:noFill/>
                    </a:lnB>
                  </a:tcPr>
                </a:tc>
                <a:tc>
                  <a:txBody>
                    <a:bodyPr/>
                    <a:lstStyle/>
                    <a:p>
                      <a:r>
                        <a:rPr lang="ru-RU" b="0" dirty="0">
                          <a:solidFill>
                            <a:srgbClr val="C00000"/>
                          </a:solidFill>
                          <a:effectLst/>
                          <a:latin typeface="quote-cjk-patch"/>
                        </a:rPr>
                        <a:t>30%</a:t>
                      </a:r>
                    </a:p>
                  </a:txBody>
                  <a:tcPr marL="121920" marT="76200" marB="76200" anchor="ctr">
                    <a:lnL>
                      <a:noFill/>
                    </a:lnL>
                    <a:lnR>
                      <a:noFill/>
                    </a:lnR>
                    <a:lnT>
                      <a:noFill/>
                    </a:lnT>
                    <a:lnB>
                      <a:noFill/>
                    </a:lnB>
                  </a:tcPr>
                </a:tc>
              </a:tr>
              <a:tr h="0">
                <a:tc>
                  <a:txBody>
                    <a:bodyPr/>
                    <a:lstStyle/>
                    <a:p>
                      <a:r>
                        <a:rPr lang="en-US" b="0" dirty="0" err="1">
                          <a:effectLst/>
                          <a:latin typeface="quote-cjk-patch"/>
                        </a:rPr>
                        <a:t>Bahs-munozara</a:t>
                      </a:r>
                      <a:endParaRPr lang="en-US" b="0" dirty="0">
                        <a:effectLst/>
                        <a:latin typeface="quote-cjk-patch"/>
                      </a:endParaRPr>
                    </a:p>
                  </a:txBody>
                  <a:tcPr marR="121920" marT="76200" marB="76200" anchor="ctr">
                    <a:lnL>
                      <a:noFill/>
                    </a:lnL>
                    <a:lnR>
                      <a:noFill/>
                    </a:lnR>
                    <a:lnT>
                      <a:noFill/>
                    </a:lnT>
                    <a:lnB>
                      <a:noFill/>
                    </a:lnB>
                  </a:tcPr>
                </a:tc>
                <a:tc>
                  <a:txBody>
                    <a:bodyPr/>
                    <a:lstStyle/>
                    <a:p>
                      <a:r>
                        <a:rPr lang="ru-RU" b="0" dirty="0">
                          <a:solidFill>
                            <a:srgbClr val="C00000"/>
                          </a:solidFill>
                          <a:effectLst/>
                          <a:latin typeface="quote-cjk-patch"/>
                        </a:rPr>
                        <a:t>80%</a:t>
                      </a:r>
                    </a:p>
                  </a:txBody>
                  <a:tcPr marL="121920" marT="76200" marB="76200" anchor="ctr">
                    <a:lnL>
                      <a:noFill/>
                    </a:lnL>
                    <a:lnR>
                      <a:noFill/>
                    </a:lnR>
                    <a:lnT>
                      <a:noFill/>
                    </a:lnT>
                    <a:lnB>
                      <a:noFill/>
                    </a:lnB>
                  </a:tcPr>
                </a:tc>
              </a:tr>
              <a:tr h="0">
                <a:tc>
                  <a:txBody>
                    <a:bodyPr/>
                    <a:lstStyle/>
                    <a:p>
                      <a:r>
                        <a:rPr lang="en-US" b="0" dirty="0" err="1">
                          <a:effectLst/>
                          <a:latin typeface="quote-cjk-patch"/>
                        </a:rPr>
                        <a:t>Amaliy</a:t>
                      </a:r>
                      <a:r>
                        <a:rPr lang="en-US" b="0" dirty="0">
                          <a:effectLst/>
                          <a:latin typeface="quote-cjk-patch"/>
                        </a:rPr>
                        <a:t> </a:t>
                      </a:r>
                      <a:r>
                        <a:rPr lang="en-US" b="0" dirty="0" err="1">
                          <a:effectLst/>
                          <a:latin typeface="quote-cjk-patch"/>
                        </a:rPr>
                        <a:t>bajarish</a:t>
                      </a:r>
                      <a:endParaRPr lang="en-US" b="0" dirty="0">
                        <a:effectLst/>
                        <a:latin typeface="quote-cjk-patch"/>
                      </a:endParaRPr>
                    </a:p>
                  </a:txBody>
                  <a:tcPr marR="121920" marT="76200" marB="76200" anchor="ctr">
                    <a:lnL>
                      <a:noFill/>
                    </a:lnL>
                    <a:lnR>
                      <a:noFill/>
                    </a:lnR>
                    <a:lnT>
                      <a:noFill/>
                    </a:lnT>
                    <a:lnB>
                      <a:noFill/>
                    </a:lnB>
                  </a:tcPr>
                </a:tc>
                <a:tc>
                  <a:txBody>
                    <a:bodyPr/>
                    <a:lstStyle/>
                    <a:p>
                      <a:r>
                        <a:rPr lang="ru-RU" b="0" dirty="0">
                          <a:solidFill>
                            <a:srgbClr val="C00000"/>
                          </a:solidFill>
                          <a:effectLst/>
                          <a:latin typeface="quote-cjk-patch"/>
                        </a:rPr>
                        <a:t>90%</a:t>
                      </a:r>
                    </a:p>
                  </a:txBody>
                  <a:tcPr marL="121920" marT="76200" marB="76200" anchor="ctr">
                    <a:lnL>
                      <a:noFill/>
                    </a:lnL>
                    <a:lnR>
                      <a:noFill/>
                    </a:lnR>
                    <a:lnT>
                      <a:noFill/>
                    </a:lnT>
                    <a:lnB>
                      <a:noFill/>
                    </a:lnB>
                  </a:tcPr>
                </a:tc>
              </a:tr>
            </a:tbl>
          </a:graphicData>
        </a:graphic>
      </p:graphicFrame>
    </p:spTree>
    <p:extLst>
      <p:ext uri="{BB962C8B-B14F-4D97-AF65-F5344CB8AC3E}">
        <p14:creationId xmlns:p14="http://schemas.microsoft.com/office/powerpoint/2010/main" val="4041356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81000"/>
            <a:ext cx="4572000" cy="7848302"/>
          </a:xfrm>
          <a:prstGeom prst="rect">
            <a:avLst/>
          </a:prstGeom>
        </p:spPr>
        <p:txBody>
          <a:bodyPr>
            <a:spAutoFit/>
          </a:bodyPr>
          <a:lstStyle/>
          <a:p>
            <a:r>
              <a:rPr lang="en-US" sz="2400" b="1" dirty="0" err="1">
                <a:solidFill>
                  <a:srgbClr val="FF0000"/>
                </a:solidFill>
              </a:rPr>
              <a:t>Zamonaviy</a:t>
            </a:r>
            <a:r>
              <a:rPr lang="en-US" sz="2400" b="1" dirty="0">
                <a:solidFill>
                  <a:srgbClr val="FF0000"/>
                </a:solidFill>
              </a:rPr>
              <a:t> </a:t>
            </a:r>
            <a:r>
              <a:rPr lang="en-US" sz="2400" b="1" dirty="0" err="1">
                <a:solidFill>
                  <a:srgbClr val="FF0000"/>
                </a:solidFill>
              </a:rPr>
              <a:t>darsning</a:t>
            </a:r>
            <a:r>
              <a:rPr lang="en-US" sz="2400" b="1" dirty="0">
                <a:solidFill>
                  <a:srgbClr val="FF0000"/>
                </a:solidFill>
              </a:rPr>
              <a:t> </a:t>
            </a:r>
            <a:r>
              <a:rPr lang="en-US" sz="2400" b="1" dirty="0" err="1">
                <a:solidFill>
                  <a:srgbClr val="FF0000"/>
                </a:solidFill>
              </a:rPr>
              <a:t>asosiy</a:t>
            </a:r>
            <a:r>
              <a:rPr lang="en-US" sz="2400" b="1" dirty="0">
                <a:solidFill>
                  <a:srgbClr val="FF0000"/>
                </a:solidFill>
              </a:rPr>
              <a:t> </a:t>
            </a:r>
            <a:r>
              <a:rPr lang="en-US" sz="2400" b="1" dirty="0" err="1">
                <a:solidFill>
                  <a:srgbClr val="FF0000"/>
                </a:solidFill>
              </a:rPr>
              <a:t>jihatlari</a:t>
            </a:r>
            <a:endParaRPr lang="en-US" sz="2400" b="1" dirty="0">
              <a:solidFill>
                <a:srgbClr val="FF0000"/>
              </a:solidFill>
            </a:endParaRPr>
          </a:p>
          <a:p>
            <a:r>
              <a:rPr lang="en-US" sz="2400" b="1" dirty="0">
                <a:solidFill>
                  <a:srgbClr val="FF0000"/>
                </a:solidFill>
              </a:rPr>
              <a:t>3. </a:t>
            </a:r>
            <a:r>
              <a:rPr lang="en-US" sz="2400" b="1" dirty="0" err="1">
                <a:solidFill>
                  <a:srgbClr val="FF0000"/>
                </a:solidFill>
              </a:rPr>
              <a:t>Muammoli</a:t>
            </a:r>
            <a:r>
              <a:rPr lang="en-US" sz="2400" b="1" dirty="0">
                <a:solidFill>
                  <a:srgbClr val="FF0000"/>
                </a:solidFill>
              </a:rPr>
              <a:t> </a:t>
            </a:r>
            <a:r>
              <a:rPr lang="en-US" sz="2400" b="1" dirty="0" err="1">
                <a:solidFill>
                  <a:srgbClr val="FF0000"/>
                </a:solidFill>
              </a:rPr>
              <a:t>yondashuv</a:t>
            </a:r>
            <a:endParaRPr lang="en-US" sz="2400" dirty="0">
              <a:solidFill>
                <a:srgbClr val="FF0000"/>
              </a:solidFill>
            </a:endParaRPr>
          </a:p>
          <a:p>
            <a:r>
              <a:rPr lang="en-US" sz="2400" dirty="0" err="1">
                <a:solidFill>
                  <a:srgbClr val="FF0000"/>
                </a:solidFill>
              </a:rPr>
              <a:t>Tayyor</a:t>
            </a:r>
            <a:r>
              <a:rPr lang="en-US" sz="2400" dirty="0">
                <a:solidFill>
                  <a:srgbClr val="FF0000"/>
                </a:solidFill>
              </a:rPr>
              <a:t> </a:t>
            </a:r>
            <a:r>
              <a:rPr lang="en-US" sz="2400" dirty="0" err="1">
                <a:solidFill>
                  <a:srgbClr val="FF0000"/>
                </a:solidFill>
              </a:rPr>
              <a:t>bilim</a:t>
            </a:r>
            <a:r>
              <a:rPr lang="en-US" sz="2400" dirty="0">
                <a:solidFill>
                  <a:srgbClr val="FF0000"/>
                </a:solidFill>
              </a:rPr>
              <a:t> </a:t>
            </a:r>
            <a:r>
              <a:rPr lang="en-US" sz="2400" dirty="0" err="1" smtClean="0">
                <a:solidFill>
                  <a:srgbClr val="FF0000"/>
                </a:solidFill>
              </a:rPr>
              <a:t>bermaslik</a:t>
            </a:r>
            <a:endParaRPr lang="en-US" sz="2400" dirty="0" smtClean="0">
              <a:solidFill>
                <a:srgbClr val="FF0000"/>
              </a:solidFill>
            </a:endParaRPr>
          </a:p>
          <a:p>
            <a:endParaRPr lang="en-US" sz="2400" dirty="0">
              <a:solidFill>
                <a:srgbClr val="FF0000"/>
              </a:solidFill>
            </a:endParaRPr>
          </a:p>
          <a:p>
            <a:r>
              <a:rPr lang="en-US" sz="2400" dirty="0" err="1">
                <a:solidFill>
                  <a:srgbClr val="FF0000"/>
                </a:solidFill>
              </a:rPr>
              <a:t>Muammoli</a:t>
            </a:r>
            <a:r>
              <a:rPr lang="en-US" sz="2400" dirty="0">
                <a:solidFill>
                  <a:srgbClr val="FF0000"/>
                </a:solidFill>
              </a:rPr>
              <a:t> </a:t>
            </a:r>
            <a:r>
              <a:rPr lang="en-US" sz="2400" dirty="0" err="1">
                <a:solidFill>
                  <a:srgbClr val="FF0000"/>
                </a:solidFill>
              </a:rPr>
              <a:t>vaziyat</a:t>
            </a:r>
            <a:r>
              <a:rPr lang="en-US" sz="2400" dirty="0">
                <a:solidFill>
                  <a:srgbClr val="FF0000"/>
                </a:solidFill>
              </a:rPr>
              <a:t> </a:t>
            </a:r>
            <a:r>
              <a:rPr lang="en-US" sz="2400" dirty="0" err="1" smtClean="0">
                <a:solidFill>
                  <a:srgbClr val="FF0000"/>
                </a:solidFill>
              </a:rPr>
              <a:t>yaratish</a:t>
            </a:r>
            <a:endParaRPr lang="en-US" sz="2400" dirty="0" smtClean="0">
              <a:solidFill>
                <a:srgbClr val="FF0000"/>
              </a:solidFill>
            </a:endParaRPr>
          </a:p>
          <a:p>
            <a:endParaRPr lang="en-US" sz="2400" dirty="0">
              <a:solidFill>
                <a:srgbClr val="FF0000"/>
              </a:solidFill>
            </a:endParaRPr>
          </a:p>
          <a:p>
            <a:r>
              <a:rPr lang="en-US" sz="2400" dirty="0" err="1">
                <a:solidFill>
                  <a:srgbClr val="FF0000"/>
                </a:solidFill>
              </a:rPr>
              <a:t>O'quvchini</a:t>
            </a:r>
            <a:r>
              <a:rPr lang="en-US" sz="2400" dirty="0">
                <a:solidFill>
                  <a:srgbClr val="FF0000"/>
                </a:solidFill>
              </a:rPr>
              <a:t> </a:t>
            </a:r>
            <a:r>
              <a:rPr lang="en-US" sz="2400" dirty="0" err="1">
                <a:solidFill>
                  <a:srgbClr val="FF0000"/>
                </a:solidFill>
              </a:rPr>
              <a:t>izlanishga</a:t>
            </a:r>
            <a:r>
              <a:rPr lang="en-US" sz="2400" dirty="0">
                <a:solidFill>
                  <a:srgbClr val="FF0000"/>
                </a:solidFill>
              </a:rPr>
              <a:t> </a:t>
            </a:r>
            <a:r>
              <a:rPr lang="en-US" sz="2400" dirty="0" err="1" smtClean="0">
                <a:solidFill>
                  <a:srgbClr val="FF0000"/>
                </a:solidFill>
              </a:rPr>
              <a:t>undash</a:t>
            </a:r>
            <a:endParaRPr lang="en-US" sz="2400" dirty="0" smtClean="0">
              <a:solidFill>
                <a:srgbClr val="FF0000"/>
              </a:solidFill>
            </a:endParaRPr>
          </a:p>
          <a:p>
            <a:endParaRPr lang="en-US" sz="2400" dirty="0">
              <a:solidFill>
                <a:srgbClr val="FF0000"/>
              </a:solidFill>
            </a:endParaRPr>
          </a:p>
          <a:p>
            <a:r>
              <a:rPr lang="en-US" sz="2400" dirty="0">
                <a:solidFill>
                  <a:srgbClr val="FF0000"/>
                </a:solidFill>
              </a:rPr>
              <a:t>"</a:t>
            </a:r>
            <a:r>
              <a:rPr lang="en-US" sz="2400" dirty="0" err="1">
                <a:solidFill>
                  <a:srgbClr val="FF0000"/>
                </a:solidFill>
              </a:rPr>
              <a:t>Nima</a:t>
            </a:r>
            <a:r>
              <a:rPr lang="en-US" sz="2400" dirty="0">
                <a:solidFill>
                  <a:srgbClr val="FF0000"/>
                </a:solidFill>
              </a:rPr>
              <a:t> </a:t>
            </a:r>
            <a:r>
              <a:rPr lang="en-US" sz="2400" dirty="0" err="1">
                <a:solidFill>
                  <a:srgbClr val="FF0000"/>
                </a:solidFill>
              </a:rPr>
              <a:t>uchun</a:t>
            </a:r>
            <a:r>
              <a:rPr lang="en-US" sz="2400" dirty="0">
                <a:solidFill>
                  <a:srgbClr val="FF0000"/>
                </a:solidFill>
              </a:rPr>
              <a:t>?", "</a:t>
            </a:r>
            <a:r>
              <a:rPr lang="en-US" sz="2400" dirty="0" err="1">
                <a:solidFill>
                  <a:srgbClr val="FF0000"/>
                </a:solidFill>
              </a:rPr>
              <a:t>Qanday</a:t>
            </a:r>
            <a:r>
              <a:rPr lang="en-US" sz="2400" dirty="0">
                <a:solidFill>
                  <a:srgbClr val="FF0000"/>
                </a:solidFill>
              </a:rPr>
              <a:t>?", "Agar...?" </a:t>
            </a:r>
            <a:r>
              <a:rPr lang="en-US" sz="2400" dirty="0" err="1">
                <a:solidFill>
                  <a:srgbClr val="FF0000"/>
                </a:solidFill>
              </a:rPr>
              <a:t>savollari</a:t>
            </a:r>
            <a:endParaRPr lang="en-US" sz="2400" dirty="0">
              <a:solidFill>
                <a:srgbClr val="FF0000"/>
              </a:solidFill>
            </a:endParaRPr>
          </a:p>
          <a:p>
            <a:r>
              <a:rPr lang="en-US" sz="2400" b="1" dirty="0">
                <a:solidFill>
                  <a:srgbClr val="FF0000"/>
                </a:solidFill>
              </a:rPr>
              <a:t>4. </a:t>
            </a:r>
            <a:r>
              <a:rPr lang="en-US" sz="2400" b="1" dirty="0" err="1">
                <a:solidFill>
                  <a:srgbClr val="FF0000"/>
                </a:solidFill>
              </a:rPr>
              <a:t>Tangidiy</a:t>
            </a:r>
            <a:r>
              <a:rPr lang="en-US" sz="2400" b="1" dirty="0">
                <a:solidFill>
                  <a:srgbClr val="FF0000"/>
                </a:solidFill>
              </a:rPr>
              <a:t> </a:t>
            </a:r>
            <a:r>
              <a:rPr lang="en-US" sz="2400" b="1" dirty="0" err="1">
                <a:solidFill>
                  <a:srgbClr val="FF0000"/>
                </a:solidFill>
              </a:rPr>
              <a:t>fikrlashni</a:t>
            </a:r>
            <a:r>
              <a:rPr lang="en-US" sz="2400" b="1" dirty="0">
                <a:solidFill>
                  <a:srgbClr val="FF0000"/>
                </a:solidFill>
              </a:rPr>
              <a:t> </a:t>
            </a:r>
            <a:r>
              <a:rPr lang="en-US" sz="2400" b="1" dirty="0" err="1" smtClean="0">
                <a:solidFill>
                  <a:srgbClr val="FF0000"/>
                </a:solidFill>
              </a:rPr>
              <a:t>rivojlantirish</a:t>
            </a:r>
            <a:endParaRPr lang="en-US" sz="2400" b="1" dirty="0" smtClean="0">
              <a:solidFill>
                <a:srgbClr val="FF0000"/>
              </a:solidFill>
            </a:endParaRPr>
          </a:p>
          <a:p>
            <a:endParaRPr lang="en-US" sz="2400" dirty="0">
              <a:solidFill>
                <a:srgbClr val="FF0000"/>
              </a:solidFill>
            </a:endParaRPr>
          </a:p>
          <a:p>
            <a:r>
              <a:rPr lang="en-US" sz="2400" dirty="0" err="1">
                <a:solidFill>
                  <a:srgbClr val="FF0000"/>
                </a:solidFill>
              </a:rPr>
              <a:t>Tahlil</a:t>
            </a:r>
            <a:r>
              <a:rPr lang="en-US" sz="2400" dirty="0">
                <a:solidFill>
                  <a:srgbClr val="FF0000"/>
                </a:solidFill>
              </a:rPr>
              <a:t> </a:t>
            </a:r>
            <a:r>
              <a:rPr lang="en-US" sz="2400" dirty="0" err="1" smtClean="0">
                <a:solidFill>
                  <a:srgbClr val="FF0000"/>
                </a:solidFill>
              </a:rPr>
              <a:t>qilish</a:t>
            </a:r>
            <a:endParaRPr lang="en-US" sz="2400" dirty="0" smtClean="0">
              <a:solidFill>
                <a:srgbClr val="FF0000"/>
              </a:solidFill>
            </a:endParaRPr>
          </a:p>
          <a:p>
            <a:endParaRPr lang="en-US" sz="2400" dirty="0">
              <a:solidFill>
                <a:srgbClr val="FF0000"/>
              </a:solidFill>
            </a:endParaRPr>
          </a:p>
          <a:p>
            <a:r>
              <a:rPr lang="en-US" sz="2400" dirty="0" err="1" smtClean="0">
                <a:solidFill>
                  <a:srgbClr val="FF0000"/>
                </a:solidFill>
              </a:rPr>
              <a:t>Taqqoslash</a:t>
            </a:r>
            <a:endParaRPr lang="en-US" sz="2400" dirty="0" smtClean="0">
              <a:solidFill>
                <a:srgbClr val="FF0000"/>
              </a:solidFill>
            </a:endParaRPr>
          </a:p>
          <a:p>
            <a:endParaRPr lang="en-US" sz="2400" dirty="0">
              <a:solidFill>
                <a:srgbClr val="FF0000"/>
              </a:solidFill>
            </a:endParaRPr>
          </a:p>
          <a:p>
            <a:r>
              <a:rPr lang="en-US" sz="2400" dirty="0" err="1">
                <a:solidFill>
                  <a:srgbClr val="FF0000"/>
                </a:solidFill>
              </a:rPr>
              <a:t>Xulosa</a:t>
            </a:r>
            <a:r>
              <a:rPr lang="en-US" sz="2400" dirty="0">
                <a:solidFill>
                  <a:srgbClr val="FF0000"/>
                </a:solidFill>
              </a:rPr>
              <a:t> </a:t>
            </a:r>
            <a:r>
              <a:rPr lang="en-US" sz="2400" dirty="0" err="1">
                <a:solidFill>
                  <a:srgbClr val="FF0000"/>
                </a:solidFill>
              </a:rPr>
              <a:t>chiqarish</a:t>
            </a:r>
            <a:endParaRPr lang="en-US" sz="2400" dirty="0">
              <a:solidFill>
                <a:srgbClr val="FF0000"/>
              </a:solidFill>
            </a:endParaRPr>
          </a:p>
          <a:p>
            <a:r>
              <a:rPr lang="en-US" sz="2400" dirty="0" smtClean="0">
                <a:solidFill>
                  <a:srgbClr val="FF0000"/>
                </a:solidFill>
              </a:rPr>
              <a:t/>
            </a:r>
            <a:br>
              <a:rPr lang="en-US" sz="2400" dirty="0" smtClean="0">
                <a:solidFill>
                  <a:srgbClr val="FF0000"/>
                </a:solidFill>
              </a:rPr>
            </a:br>
            <a:endParaRPr lang="ru-RU" sz="2400" dirty="0">
              <a:solidFill>
                <a:srgbClr val="FF0000"/>
              </a:solidFill>
            </a:endParaRPr>
          </a:p>
        </p:txBody>
      </p:sp>
    </p:spTree>
    <p:extLst>
      <p:ext uri="{BB962C8B-B14F-4D97-AF65-F5344CB8AC3E}">
        <p14:creationId xmlns:p14="http://schemas.microsoft.com/office/powerpoint/2010/main" val="934609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685800"/>
            <a:ext cx="4572000" cy="3693319"/>
          </a:xfrm>
          <a:prstGeom prst="rect">
            <a:avLst/>
          </a:prstGeom>
        </p:spPr>
        <p:txBody>
          <a:bodyPr>
            <a:spAutoFit/>
          </a:bodyPr>
          <a:lstStyle/>
          <a:p>
            <a:r>
              <a:rPr lang="en-US" b="1" dirty="0" err="1"/>
              <a:t>AKTdan</a:t>
            </a:r>
            <a:r>
              <a:rPr lang="en-US" b="1" dirty="0"/>
              <a:t> </a:t>
            </a:r>
            <a:r>
              <a:rPr lang="en-US" b="1" dirty="0" err="1"/>
              <a:t>foydalanish</a:t>
            </a:r>
            <a:endParaRPr lang="en-US" dirty="0"/>
          </a:p>
          <a:p>
            <a:r>
              <a:rPr lang="en-US" dirty="0" err="1">
                <a:solidFill>
                  <a:srgbClr val="FF0000"/>
                </a:solidFill>
              </a:rPr>
              <a:t>Axborot-kommunikatsiya</a:t>
            </a:r>
            <a:r>
              <a:rPr lang="en-US" dirty="0">
                <a:solidFill>
                  <a:srgbClr val="FF0000"/>
                </a:solidFill>
              </a:rPr>
              <a:t> </a:t>
            </a:r>
            <a:r>
              <a:rPr lang="en-US" dirty="0" err="1">
                <a:solidFill>
                  <a:srgbClr val="FF0000"/>
                </a:solidFill>
              </a:rPr>
              <a:t>texnologiyalari</a:t>
            </a:r>
            <a:endParaRPr lang="en-US" dirty="0">
              <a:solidFill>
                <a:srgbClr val="FF0000"/>
              </a:solidFill>
            </a:endParaRPr>
          </a:p>
          <a:p>
            <a:r>
              <a:rPr lang="en-US" dirty="0" err="1"/>
              <a:t>Raqamli</a:t>
            </a:r>
            <a:r>
              <a:rPr lang="en-US" dirty="0"/>
              <a:t> </a:t>
            </a:r>
            <a:r>
              <a:rPr lang="en-US" dirty="0" err="1"/>
              <a:t>resurslar</a:t>
            </a:r>
            <a:endParaRPr lang="en-US" dirty="0"/>
          </a:p>
          <a:p>
            <a:r>
              <a:rPr lang="en-US" dirty="0" err="1"/>
              <a:t>Interaktiv</a:t>
            </a:r>
            <a:r>
              <a:rPr lang="en-US" dirty="0"/>
              <a:t> </a:t>
            </a:r>
            <a:r>
              <a:rPr lang="en-US" dirty="0" err="1" smtClean="0"/>
              <a:t>vositalar</a:t>
            </a:r>
            <a:endParaRPr lang="en-US" dirty="0" smtClean="0"/>
          </a:p>
          <a:p>
            <a:endParaRPr lang="en-US" dirty="0"/>
          </a:p>
          <a:p>
            <a:r>
              <a:rPr lang="en-US" b="1" dirty="0"/>
              <a:t>6. </a:t>
            </a:r>
            <a:r>
              <a:rPr lang="en-US" b="1" dirty="0" err="1"/>
              <a:t>Hayotiy</a:t>
            </a:r>
            <a:r>
              <a:rPr lang="en-US" b="1" dirty="0"/>
              <a:t> </a:t>
            </a:r>
            <a:r>
              <a:rPr lang="en-US" b="1" dirty="0" err="1" smtClean="0"/>
              <a:t>bog'liqlik</a:t>
            </a:r>
            <a:endParaRPr lang="en-US" b="1" dirty="0" smtClean="0"/>
          </a:p>
          <a:p>
            <a:endParaRPr lang="en-US" dirty="0"/>
          </a:p>
          <a:p>
            <a:r>
              <a:rPr lang="en-US" dirty="0" err="1"/>
              <a:t>Nazariyani</a:t>
            </a:r>
            <a:r>
              <a:rPr lang="en-US" dirty="0"/>
              <a:t> </a:t>
            </a:r>
            <a:r>
              <a:rPr lang="en-US" dirty="0" err="1"/>
              <a:t>amaliyot</a:t>
            </a:r>
            <a:r>
              <a:rPr lang="en-US" dirty="0"/>
              <a:t> </a:t>
            </a:r>
            <a:r>
              <a:rPr lang="en-US" dirty="0" err="1"/>
              <a:t>bilan</a:t>
            </a:r>
            <a:r>
              <a:rPr lang="en-US" dirty="0"/>
              <a:t> </a:t>
            </a:r>
            <a:r>
              <a:rPr lang="en-US" dirty="0" err="1"/>
              <a:t>bog'lash</a:t>
            </a:r>
            <a:endParaRPr lang="en-US" dirty="0"/>
          </a:p>
          <a:p>
            <a:r>
              <a:rPr lang="en-US" dirty="0"/>
              <a:t>Real </a:t>
            </a:r>
            <a:r>
              <a:rPr lang="en-US" dirty="0" err="1"/>
              <a:t>hayotiy</a:t>
            </a:r>
            <a:r>
              <a:rPr lang="en-US" dirty="0"/>
              <a:t> </a:t>
            </a:r>
            <a:r>
              <a:rPr lang="en-US" dirty="0" err="1"/>
              <a:t>misollar</a:t>
            </a:r>
            <a:endParaRPr lang="en-US" dirty="0"/>
          </a:p>
          <a:p>
            <a:r>
              <a:rPr lang="en-US" dirty="0" err="1"/>
              <a:t>Kundalik</a:t>
            </a:r>
            <a:r>
              <a:rPr lang="en-US" dirty="0"/>
              <a:t> </a:t>
            </a:r>
            <a:r>
              <a:rPr lang="en-US" dirty="0" err="1"/>
              <a:t>tajriba</a:t>
            </a:r>
            <a:r>
              <a:rPr lang="en-US" dirty="0"/>
              <a:t> </a:t>
            </a:r>
            <a:r>
              <a:rPr lang="en-US" dirty="0" err="1"/>
              <a:t>bilan</a:t>
            </a:r>
            <a:r>
              <a:rPr lang="en-US" dirty="0"/>
              <a:t> </a:t>
            </a:r>
            <a:r>
              <a:rPr lang="en-US" dirty="0" err="1"/>
              <a:t>aloqa</a:t>
            </a:r>
            <a:endParaRPr lang="en-US" dirty="0"/>
          </a:p>
          <a:p>
            <a:r>
              <a:rPr lang="en-US" dirty="0" smtClean="0"/>
              <a:t/>
            </a:r>
            <a:br>
              <a:rPr lang="en-US" dirty="0" smtClean="0"/>
            </a:br>
            <a:endParaRPr lang="ru-RU" dirty="0"/>
          </a:p>
        </p:txBody>
      </p:sp>
      <p:sp>
        <p:nvSpPr>
          <p:cNvPr id="3" name="Rectangle 1"/>
          <p:cNvSpPr>
            <a:spLocks noChangeArrowheads="1"/>
          </p:cNvSpPr>
          <p:nvPr/>
        </p:nvSpPr>
        <p:spPr bwMode="auto">
          <a:xfrm>
            <a:off x="4572000" y="2227300"/>
            <a:ext cx="4191000" cy="406265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7030A0"/>
                </a:solidFill>
                <a:effectLst/>
                <a:latin typeface="Times New Roman" pitchFamily="18" charset="0"/>
                <a:cs typeface="Times New Roman" pitchFamily="18" charset="0"/>
              </a:rPr>
              <a:t>Zamonaviy darsning </a:t>
            </a:r>
            <a:r>
              <a:rPr kumimoji="0" lang="en-US" sz="2400" b="1" i="0" u="none" strike="noStrike" cap="none" normalizeH="0" baseline="0" dirty="0" smtClean="0">
                <a:ln>
                  <a:noFill/>
                </a:ln>
                <a:solidFill>
                  <a:srgbClr val="7030A0"/>
                </a:solidFill>
                <a:effectLst/>
                <a:latin typeface="Times New Roman" pitchFamily="18" charset="0"/>
                <a:cs typeface="Times New Roman" pitchFamily="18" charset="0"/>
              </a:rPr>
              <a:t>3</a:t>
            </a:r>
            <a:r>
              <a:rPr kumimoji="0" lang="ru-RU" sz="2400" b="1" i="0" u="none" strike="noStrike" cap="none" normalizeH="0" baseline="0" dirty="0" smtClean="0">
                <a:ln>
                  <a:noFill/>
                </a:ln>
                <a:solidFill>
                  <a:srgbClr val="7030A0"/>
                </a:solidFill>
                <a:effectLst/>
                <a:latin typeface="Times New Roman" pitchFamily="18" charset="0"/>
                <a:cs typeface="Times New Roman" pitchFamily="18" charset="0"/>
              </a:rPr>
              <a:t> asosiy komponenti:</a:t>
            </a:r>
            <a:endParaRPr kumimoji="0" lang="ru-RU" sz="2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7030A0"/>
                </a:solidFill>
                <a:effectLst/>
                <a:latin typeface="Times New Roman" pitchFamily="18" charset="0"/>
                <a:cs typeface="Times New Roman" pitchFamily="18" charset="0"/>
              </a:rPr>
              <a:t> </a:t>
            </a:r>
            <a:r>
              <a:rPr lang="en-US" sz="2400" dirty="0" smtClean="0">
                <a:solidFill>
                  <a:srgbClr val="7030A0"/>
                </a:solidFill>
                <a:latin typeface="Times New Roman" pitchFamily="18" charset="0"/>
                <a:cs typeface="Times New Roman" pitchFamily="18" charset="0"/>
              </a:rPr>
              <a:t>1.</a:t>
            </a:r>
            <a:r>
              <a:rPr kumimoji="0" lang="en-US" sz="2400" b="0" i="0" u="none" strike="noStrike" cap="none" normalizeH="0" baseline="0" dirty="0" smtClean="0">
                <a:ln>
                  <a:noFill/>
                </a:ln>
                <a:solidFill>
                  <a:srgbClr val="7030A0"/>
                </a:solidFill>
                <a:effectLst/>
                <a:latin typeface="Times New Roman" pitchFamily="18" charset="0"/>
                <a:cs typeface="Times New Roman" pitchFamily="18" charset="0"/>
              </a:rPr>
              <a:t>.</a:t>
            </a:r>
            <a:r>
              <a:rPr kumimoji="0" lang="ru-RU" sz="2400" b="0" i="0" u="none" strike="noStrike" cap="none" normalizeH="0" baseline="0" dirty="0" smtClean="0">
                <a:ln>
                  <a:noFill/>
                </a:ln>
                <a:solidFill>
                  <a:srgbClr val="7030A0"/>
                </a:solidFill>
                <a:effectLst/>
                <a:latin typeface="Times New Roman" pitchFamily="18" charset="0"/>
                <a:cs typeface="Times New Roman" pitchFamily="18" charset="0"/>
              </a:rPr>
              <a:t>MOTIVATSION BOSQICH(Nima uchun?)  </a:t>
            </a:r>
            <a:endParaRPr kumimoji="0" lang="en-US" sz="2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7030A0"/>
                </a:solidFill>
                <a:effectLst/>
                <a:latin typeface="Times New Roman" pitchFamily="18" charset="0"/>
                <a:cs typeface="Times New Roman" pitchFamily="18" charset="0"/>
              </a:rPr>
              <a:t>2.</a:t>
            </a:r>
            <a:r>
              <a:rPr kumimoji="0" lang="ru-RU" sz="2400" b="0" i="0" u="none" strike="noStrike" cap="none" normalizeH="0" baseline="0" dirty="0" smtClean="0">
                <a:ln>
                  <a:noFill/>
                </a:ln>
                <a:solidFill>
                  <a:srgbClr val="7030A0"/>
                </a:solidFill>
                <a:effectLst/>
                <a:latin typeface="Times New Roman" pitchFamily="18" charset="0"/>
                <a:cs typeface="Times New Roman" pitchFamily="18" charset="0"/>
              </a:rPr>
              <a:t>OPERATSION BOSQICH (Qanday?) </a:t>
            </a:r>
            <a:endParaRPr kumimoji="0" lang="en-US" sz="2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sz="2400" dirty="0" smtClean="0">
              <a:solidFill>
                <a:srgbClr val="7030A0"/>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400" dirty="0" smtClean="0">
                <a:solidFill>
                  <a:srgbClr val="7030A0"/>
                </a:solidFill>
                <a:latin typeface="Times New Roman" pitchFamily="18" charset="0"/>
                <a:cs typeface="Times New Roman" pitchFamily="18" charset="0"/>
              </a:rPr>
              <a:t>3.</a:t>
            </a:r>
            <a:r>
              <a:rPr kumimoji="0" lang="ru-RU" sz="2400" b="0" i="0" u="none" strike="noStrike" cap="none" normalizeH="0" baseline="0" dirty="0" smtClean="0">
                <a:ln>
                  <a:noFill/>
                </a:ln>
                <a:solidFill>
                  <a:srgbClr val="7030A0"/>
                </a:solidFill>
                <a:effectLst/>
                <a:latin typeface="Times New Roman" pitchFamily="18" charset="0"/>
                <a:cs typeface="Times New Roman" pitchFamily="18" charset="0"/>
              </a:rPr>
              <a:t> REFLEKSIV BOSQICH</a:t>
            </a:r>
            <a:endParaRPr kumimoji="0" lang="en-US" sz="24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7030A0"/>
                </a:solidFill>
                <a:effectLst/>
                <a:latin typeface="Times New Roman" pitchFamily="18" charset="0"/>
                <a:cs typeface="Times New Roman" pitchFamily="18" charset="0"/>
              </a:rPr>
              <a:t> (Nima o'rgandim?) </a:t>
            </a:r>
          </a:p>
        </p:txBody>
      </p:sp>
    </p:spTree>
    <p:extLst>
      <p:ext uri="{BB962C8B-B14F-4D97-AF65-F5344CB8AC3E}">
        <p14:creationId xmlns:p14="http://schemas.microsoft.com/office/powerpoint/2010/main" val="1061094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65172796"/>
              </p:ext>
            </p:extLst>
          </p:nvPr>
        </p:nvGraphicFramePr>
        <p:xfrm>
          <a:off x="533399" y="1676400"/>
          <a:ext cx="7848601" cy="4628039"/>
        </p:xfrm>
        <a:graphic>
          <a:graphicData uri="http://schemas.openxmlformats.org/drawingml/2006/table">
            <a:tbl>
              <a:tblPr/>
              <a:tblGrid>
                <a:gridCol w="2072640"/>
                <a:gridCol w="2453640"/>
                <a:gridCol w="3322321"/>
              </a:tblGrid>
              <a:tr h="696694">
                <a:tc>
                  <a:txBody>
                    <a:bodyPr/>
                    <a:lstStyle/>
                    <a:p>
                      <a:pPr algn="l"/>
                      <a:r>
                        <a:rPr lang="en-US" b="0" dirty="0" err="1">
                          <a:effectLst/>
                          <a:latin typeface="quote-cjk-patch"/>
                        </a:rPr>
                        <a:t>Harf</a:t>
                      </a:r>
                      <a:endParaRPr lang="en-US" b="0" dirty="0">
                        <a:effectLst/>
                        <a:latin typeface="quote-cjk-patch"/>
                      </a:endParaRPr>
                    </a:p>
                  </a:txBody>
                  <a:tcPr marR="121920" marT="76200" marB="76200" anchor="ctr">
                    <a:lnL>
                      <a:noFill/>
                    </a:lnL>
                    <a:lnR>
                      <a:noFill/>
                    </a:lnR>
                    <a:lnT>
                      <a:noFill/>
                    </a:lnT>
                    <a:lnB>
                      <a:noFill/>
                    </a:lnB>
                  </a:tcPr>
                </a:tc>
                <a:tc>
                  <a:txBody>
                    <a:bodyPr/>
                    <a:lstStyle/>
                    <a:p>
                      <a:pPr algn="l"/>
                      <a:r>
                        <a:rPr lang="en-US" b="0">
                          <a:effectLst/>
                          <a:latin typeface="quote-cjk-patch"/>
                        </a:rPr>
                        <a:t>Ma'nosi</a:t>
                      </a:r>
                    </a:p>
                  </a:txBody>
                  <a:tcPr marL="121920" marR="121920" marT="76200" marB="76200" anchor="ctr">
                    <a:lnL>
                      <a:noFill/>
                    </a:lnL>
                    <a:lnR>
                      <a:noFill/>
                    </a:lnR>
                    <a:lnT>
                      <a:noFill/>
                    </a:lnT>
                    <a:lnB>
                      <a:noFill/>
                    </a:lnB>
                  </a:tcPr>
                </a:tc>
                <a:tc>
                  <a:txBody>
                    <a:bodyPr/>
                    <a:lstStyle/>
                    <a:p>
                      <a:pPr algn="l"/>
                      <a:r>
                        <a:rPr lang="en-US" b="0" dirty="0" err="1" smtClean="0">
                          <a:effectLst/>
                          <a:latin typeface="quote-cjk-patch"/>
                        </a:rPr>
                        <a:t>Tarjimasi</a:t>
                      </a:r>
                      <a:endParaRPr lang="en-US" b="0" dirty="0">
                        <a:effectLst/>
                        <a:latin typeface="quote-cjk-patch"/>
                      </a:endParaRPr>
                    </a:p>
                  </a:txBody>
                  <a:tcPr marL="121920" marR="121920" marT="76200" marB="76200" anchor="ctr">
                    <a:lnL>
                      <a:noFill/>
                    </a:lnL>
                    <a:lnR>
                      <a:noFill/>
                    </a:lnR>
                    <a:lnT>
                      <a:noFill/>
                    </a:lnT>
                    <a:lnB>
                      <a:noFill/>
                    </a:lnB>
                  </a:tcPr>
                </a:tc>
              </a:tr>
              <a:tr h="696694">
                <a:tc>
                  <a:txBody>
                    <a:bodyPr/>
                    <a:lstStyle/>
                    <a:p>
                      <a:r>
                        <a:rPr lang="en-US" b="1" dirty="0">
                          <a:effectLst/>
                          <a:latin typeface="quote-cjk-patch"/>
                        </a:rPr>
                        <a:t>S</a:t>
                      </a:r>
                      <a:endParaRPr lang="en-US" b="0" dirty="0">
                        <a:effectLst/>
                        <a:latin typeface="quote-cjk-patch"/>
                      </a:endParaRPr>
                    </a:p>
                  </a:txBody>
                  <a:tcPr marR="121920" marT="76200" marB="76200" anchor="ctr">
                    <a:lnL>
                      <a:noFill/>
                    </a:lnL>
                    <a:lnR>
                      <a:noFill/>
                    </a:lnR>
                    <a:lnT>
                      <a:noFill/>
                    </a:lnT>
                    <a:lnB>
                      <a:noFill/>
                    </a:lnB>
                  </a:tcPr>
                </a:tc>
                <a:tc>
                  <a:txBody>
                    <a:bodyPr/>
                    <a:lstStyle/>
                    <a:p>
                      <a:r>
                        <a:rPr lang="en-US" b="0" dirty="0">
                          <a:effectLst/>
                          <a:latin typeface="quote-cjk-patch"/>
                        </a:rPr>
                        <a:t>Specific</a:t>
                      </a:r>
                    </a:p>
                  </a:txBody>
                  <a:tcPr marL="121920" marR="121920" marT="76200" marB="76200" anchor="ctr">
                    <a:lnL>
                      <a:noFill/>
                    </a:lnL>
                    <a:lnR>
                      <a:noFill/>
                    </a:lnR>
                    <a:lnT>
                      <a:noFill/>
                    </a:lnT>
                    <a:lnB>
                      <a:noFill/>
                    </a:lnB>
                  </a:tcPr>
                </a:tc>
                <a:tc>
                  <a:txBody>
                    <a:bodyPr/>
                    <a:lstStyle/>
                    <a:p>
                      <a:r>
                        <a:rPr lang="en-US" b="0">
                          <a:effectLst/>
                          <a:latin typeface="quote-cjk-patch"/>
                        </a:rPr>
                        <a:t>Aniq</a:t>
                      </a:r>
                    </a:p>
                  </a:txBody>
                  <a:tcPr marL="121920" marT="76200" marB="76200" anchor="ctr">
                    <a:lnL>
                      <a:noFill/>
                    </a:lnL>
                    <a:lnR>
                      <a:noFill/>
                    </a:lnR>
                    <a:lnT>
                      <a:noFill/>
                    </a:lnT>
                    <a:lnB>
                      <a:noFill/>
                    </a:lnB>
                  </a:tcPr>
                </a:tc>
              </a:tr>
              <a:tr h="696694">
                <a:tc>
                  <a:txBody>
                    <a:bodyPr/>
                    <a:lstStyle/>
                    <a:p>
                      <a:r>
                        <a:rPr lang="en-US" b="1">
                          <a:effectLst/>
                          <a:latin typeface="quote-cjk-patch"/>
                        </a:rPr>
                        <a:t>M</a:t>
                      </a:r>
                      <a:endParaRPr lang="en-US" b="0">
                        <a:effectLst/>
                        <a:latin typeface="quote-cjk-patch"/>
                      </a:endParaRPr>
                    </a:p>
                  </a:txBody>
                  <a:tcPr marR="121920" marT="76200" marB="76200" anchor="ctr">
                    <a:lnL>
                      <a:noFill/>
                    </a:lnL>
                    <a:lnR>
                      <a:noFill/>
                    </a:lnR>
                    <a:lnT>
                      <a:noFill/>
                    </a:lnT>
                    <a:lnB>
                      <a:noFill/>
                    </a:lnB>
                  </a:tcPr>
                </a:tc>
                <a:tc>
                  <a:txBody>
                    <a:bodyPr/>
                    <a:lstStyle/>
                    <a:p>
                      <a:r>
                        <a:rPr lang="en-US" b="0" dirty="0">
                          <a:effectLst/>
                          <a:latin typeface="quote-cjk-patch"/>
                        </a:rPr>
                        <a:t>Measurable</a:t>
                      </a:r>
                    </a:p>
                  </a:txBody>
                  <a:tcPr marL="121920" marR="121920" marT="76200" marB="76200" anchor="ctr">
                    <a:lnL>
                      <a:noFill/>
                    </a:lnL>
                    <a:lnR>
                      <a:noFill/>
                    </a:lnR>
                    <a:lnT>
                      <a:noFill/>
                    </a:lnT>
                    <a:lnB>
                      <a:noFill/>
                    </a:lnB>
                  </a:tcPr>
                </a:tc>
                <a:tc>
                  <a:txBody>
                    <a:bodyPr/>
                    <a:lstStyle/>
                    <a:p>
                      <a:r>
                        <a:rPr lang="en-US" b="0">
                          <a:effectLst/>
                          <a:latin typeface="quote-cjk-patch"/>
                        </a:rPr>
                        <a:t>O'lchanadigan</a:t>
                      </a:r>
                    </a:p>
                  </a:txBody>
                  <a:tcPr marL="121920" marT="76200" marB="76200" anchor="ctr">
                    <a:lnL>
                      <a:noFill/>
                    </a:lnL>
                    <a:lnR>
                      <a:noFill/>
                    </a:lnR>
                    <a:lnT>
                      <a:noFill/>
                    </a:lnT>
                    <a:lnB>
                      <a:noFill/>
                    </a:lnB>
                  </a:tcPr>
                </a:tc>
              </a:tr>
              <a:tr h="696694">
                <a:tc>
                  <a:txBody>
                    <a:bodyPr/>
                    <a:lstStyle/>
                    <a:p>
                      <a:r>
                        <a:rPr lang="en-US" b="1">
                          <a:effectLst/>
                          <a:latin typeface="quote-cjk-patch"/>
                        </a:rPr>
                        <a:t>A</a:t>
                      </a:r>
                      <a:endParaRPr lang="en-US" b="0">
                        <a:effectLst/>
                        <a:latin typeface="quote-cjk-patch"/>
                      </a:endParaRPr>
                    </a:p>
                  </a:txBody>
                  <a:tcPr marR="121920" marT="76200" marB="76200" anchor="ctr">
                    <a:lnL>
                      <a:noFill/>
                    </a:lnL>
                    <a:lnR>
                      <a:noFill/>
                    </a:lnR>
                    <a:lnT>
                      <a:noFill/>
                    </a:lnT>
                    <a:lnB>
                      <a:noFill/>
                    </a:lnB>
                  </a:tcPr>
                </a:tc>
                <a:tc>
                  <a:txBody>
                    <a:bodyPr/>
                    <a:lstStyle/>
                    <a:p>
                      <a:r>
                        <a:rPr lang="en-US" b="0" dirty="0">
                          <a:effectLst/>
                          <a:latin typeface="quote-cjk-patch"/>
                        </a:rPr>
                        <a:t>Achievable</a:t>
                      </a:r>
                    </a:p>
                  </a:txBody>
                  <a:tcPr marL="121920" marR="121920" marT="76200" marB="76200" anchor="ctr">
                    <a:lnL>
                      <a:noFill/>
                    </a:lnL>
                    <a:lnR>
                      <a:noFill/>
                    </a:lnR>
                    <a:lnT>
                      <a:noFill/>
                    </a:lnT>
                    <a:lnB>
                      <a:noFill/>
                    </a:lnB>
                  </a:tcPr>
                </a:tc>
                <a:tc>
                  <a:txBody>
                    <a:bodyPr/>
                    <a:lstStyle/>
                    <a:p>
                      <a:r>
                        <a:rPr lang="en-US" b="0" dirty="0" err="1">
                          <a:effectLst/>
                          <a:latin typeface="quote-cjk-patch"/>
                        </a:rPr>
                        <a:t>Erishish</a:t>
                      </a:r>
                      <a:r>
                        <a:rPr lang="en-US" b="0" dirty="0">
                          <a:effectLst/>
                          <a:latin typeface="quote-cjk-patch"/>
                        </a:rPr>
                        <a:t> </a:t>
                      </a:r>
                      <a:r>
                        <a:rPr lang="en-US" b="0" dirty="0" err="1">
                          <a:effectLst/>
                          <a:latin typeface="quote-cjk-patch"/>
                        </a:rPr>
                        <a:t>mumkin</a:t>
                      </a:r>
                      <a:endParaRPr lang="en-US" b="0" dirty="0">
                        <a:effectLst/>
                        <a:latin typeface="quote-cjk-patch"/>
                      </a:endParaRPr>
                    </a:p>
                  </a:txBody>
                  <a:tcPr marL="121920" marT="76200" marB="76200" anchor="ctr">
                    <a:lnL>
                      <a:noFill/>
                    </a:lnL>
                    <a:lnR>
                      <a:noFill/>
                    </a:lnR>
                    <a:lnT>
                      <a:noFill/>
                    </a:lnT>
                    <a:lnB>
                      <a:noFill/>
                    </a:lnB>
                  </a:tcPr>
                </a:tc>
              </a:tr>
              <a:tr h="696694">
                <a:tc>
                  <a:txBody>
                    <a:bodyPr/>
                    <a:lstStyle/>
                    <a:p>
                      <a:r>
                        <a:rPr lang="en-US" b="1">
                          <a:effectLst/>
                          <a:latin typeface="quote-cjk-patch"/>
                        </a:rPr>
                        <a:t>R</a:t>
                      </a:r>
                      <a:endParaRPr lang="en-US" b="0">
                        <a:effectLst/>
                        <a:latin typeface="quote-cjk-patch"/>
                      </a:endParaRPr>
                    </a:p>
                  </a:txBody>
                  <a:tcPr marR="121920" marT="76200" marB="76200" anchor="ctr">
                    <a:lnL>
                      <a:noFill/>
                    </a:lnL>
                    <a:lnR>
                      <a:noFill/>
                    </a:lnR>
                    <a:lnT>
                      <a:noFill/>
                    </a:lnT>
                    <a:lnB>
                      <a:noFill/>
                    </a:lnB>
                  </a:tcPr>
                </a:tc>
                <a:tc>
                  <a:txBody>
                    <a:bodyPr/>
                    <a:lstStyle/>
                    <a:p>
                      <a:r>
                        <a:rPr lang="en-US" b="0">
                          <a:effectLst/>
                          <a:latin typeface="quote-cjk-patch"/>
                        </a:rPr>
                        <a:t>Relevant</a:t>
                      </a:r>
                    </a:p>
                  </a:txBody>
                  <a:tcPr marL="121920" marR="121920" marT="76200" marB="76200" anchor="ctr">
                    <a:lnL>
                      <a:noFill/>
                    </a:lnL>
                    <a:lnR>
                      <a:noFill/>
                    </a:lnR>
                    <a:lnT>
                      <a:noFill/>
                    </a:lnT>
                    <a:lnB>
                      <a:noFill/>
                    </a:lnB>
                  </a:tcPr>
                </a:tc>
                <a:tc>
                  <a:txBody>
                    <a:bodyPr/>
                    <a:lstStyle/>
                    <a:p>
                      <a:r>
                        <a:rPr lang="en-US" b="0" dirty="0" err="1">
                          <a:effectLst/>
                          <a:latin typeface="quote-cjk-patch"/>
                        </a:rPr>
                        <a:t>Dolzarb</a:t>
                      </a:r>
                      <a:r>
                        <a:rPr lang="en-US" b="0" dirty="0">
                          <a:effectLst/>
                          <a:latin typeface="quote-cjk-patch"/>
                        </a:rPr>
                        <a:t>, </a:t>
                      </a:r>
                      <a:r>
                        <a:rPr lang="en-US" b="0" dirty="0" err="1">
                          <a:effectLst/>
                          <a:latin typeface="quote-cjk-patch"/>
                        </a:rPr>
                        <a:t>mos</a:t>
                      </a:r>
                      <a:endParaRPr lang="en-US" b="0" dirty="0">
                        <a:effectLst/>
                        <a:latin typeface="quote-cjk-patch"/>
                      </a:endParaRPr>
                    </a:p>
                  </a:txBody>
                  <a:tcPr marL="121920" marT="76200" marB="76200" anchor="ctr">
                    <a:lnL>
                      <a:noFill/>
                    </a:lnL>
                    <a:lnR>
                      <a:noFill/>
                    </a:lnR>
                    <a:lnT>
                      <a:noFill/>
                    </a:lnT>
                    <a:lnB>
                      <a:noFill/>
                    </a:lnB>
                  </a:tcPr>
                </a:tc>
              </a:tr>
              <a:tr h="1144569">
                <a:tc>
                  <a:txBody>
                    <a:bodyPr/>
                    <a:lstStyle/>
                    <a:p>
                      <a:r>
                        <a:rPr lang="en-US" b="1">
                          <a:effectLst/>
                          <a:latin typeface="quote-cjk-patch"/>
                        </a:rPr>
                        <a:t>T</a:t>
                      </a:r>
                      <a:endParaRPr lang="en-US" b="0">
                        <a:effectLst/>
                        <a:latin typeface="quote-cjk-patch"/>
                      </a:endParaRPr>
                    </a:p>
                  </a:txBody>
                  <a:tcPr marR="121920" marT="76200" marB="76200" anchor="ctr">
                    <a:lnL>
                      <a:noFill/>
                    </a:lnL>
                    <a:lnR>
                      <a:noFill/>
                    </a:lnR>
                    <a:lnT>
                      <a:noFill/>
                    </a:lnT>
                    <a:lnB>
                      <a:noFill/>
                    </a:lnB>
                  </a:tcPr>
                </a:tc>
                <a:tc>
                  <a:txBody>
                    <a:bodyPr/>
                    <a:lstStyle/>
                    <a:p>
                      <a:r>
                        <a:rPr lang="en-US" b="0">
                          <a:effectLst/>
                          <a:latin typeface="quote-cjk-patch"/>
                        </a:rPr>
                        <a:t>Time-bound</a:t>
                      </a:r>
                    </a:p>
                  </a:txBody>
                  <a:tcPr marL="121920" marR="121920" marT="76200" marB="76200" anchor="ctr">
                    <a:lnL>
                      <a:noFill/>
                    </a:lnL>
                    <a:lnR>
                      <a:noFill/>
                    </a:lnR>
                    <a:lnT>
                      <a:noFill/>
                    </a:lnT>
                    <a:lnB>
                      <a:noFill/>
                    </a:lnB>
                  </a:tcPr>
                </a:tc>
                <a:tc>
                  <a:txBody>
                    <a:bodyPr/>
                    <a:lstStyle/>
                    <a:p>
                      <a:r>
                        <a:rPr lang="en-US" b="0" dirty="0" err="1">
                          <a:effectLst/>
                          <a:latin typeface="quote-cjk-patch"/>
                        </a:rPr>
                        <a:t>Vaqt</a:t>
                      </a:r>
                      <a:r>
                        <a:rPr lang="en-US" b="0" dirty="0">
                          <a:effectLst/>
                          <a:latin typeface="quote-cjk-patch"/>
                        </a:rPr>
                        <a:t> </a:t>
                      </a:r>
                      <a:r>
                        <a:rPr lang="en-US" b="0" dirty="0" err="1">
                          <a:effectLst/>
                          <a:latin typeface="quote-cjk-patch"/>
                        </a:rPr>
                        <a:t>bilan</a:t>
                      </a:r>
                      <a:r>
                        <a:rPr lang="en-US" b="0" dirty="0">
                          <a:effectLst/>
                          <a:latin typeface="quote-cjk-patch"/>
                        </a:rPr>
                        <a:t> </a:t>
                      </a:r>
                      <a:r>
                        <a:rPr lang="en-US" b="0" dirty="0" err="1">
                          <a:effectLst/>
                          <a:latin typeface="quote-cjk-patch"/>
                        </a:rPr>
                        <a:t>chegaralangan</a:t>
                      </a:r>
                      <a:endParaRPr lang="en-US" b="0" dirty="0">
                        <a:effectLst/>
                        <a:latin typeface="quote-cjk-patch"/>
                      </a:endParaRPr>
                    </a:p>
                  </a:txBody>
                  <a:tcPr marL="121920" marT="76200" marB="76200" anchor="ctr">
                    <a:lnL>
                      <a:noFill/>
                    </a:lnL>
                    <a:lnR>
                      <a:noFill/>
                    </a:lnR>
                    <a:lnT>
                      <a:noFill/>
                    </a:lnT>
                    <a:lnB>
                      <a:noFill/>
                    </a:lnB>
                  </a:tcPr>
                </a:tc>
              </a:tr>
            </a:tbl>
          </a:graphicData>
        </a:graphic>
      </p:graphicFrame>
      <p:sp>
        <p:nvSpPr>
          <p:cNvPr id="3" name="Rectangle 1"/>
          <p:cNvSpPr>
            <a:spLocks noChangeArrowheads="1"/>
          </p:cNvSpPr>
          <p:nvPr/>
        </p:nvSpPr>
        <p:spPr bwMode="auto">
          <a:xfrm>
            <a:off x="990600" y="340434"/>
            <a:ext cx="7086600" cy="156956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03136" rIns="0" bIns="101568"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FF0000"/>
                </a:solidFill>
                <a:effectLst/>
                <a:latin typeface="quote-cjk-patch"/>
                <a:cs typeface="Arial" pitchFamily="34" charset="0"/>
              </a:rPr>
              <a:t>SMART mezonlari</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rgbClr val="FF0000"/>
                </a:solidFill>
                <a:effectLst/>
                <a:latin typeface="quote-cjk-patch"/>
                <a:cs typeface="Arial" pitchFamily="34" charset="0"/>
              </a:rPr>
              <a:t>SMART – maqsad qo'yish metodologiyasi</a:t>
            </a:r>
            <a:endParaRPr kumimoji="0" lang="ru-RU"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FF0000"/>
                </a:solidFill>
                <a:effectLst/>
                <a:latin typeface="quote-cjk-patch"/>
                <a:cs typeface="Arial" pitchFamily="34" charset="0"/>
              </a:rPr>
              <a:t>Akronimning ma'nosi</a:t>
            </a:r>
            <a:r>
              <a:rPr kumimoji="0" lang="ru-RU" sz="2800" b="0" i="0" u="none" strike="noStrike" cap="none" normalizeH="0" baseline="0" dirty="0" smtClean="0">
                <a:ln>
                  <a:noFill/>
                </a:ln>
                <a:solidFill>
                  <a:srgbClr val="FF0000"/>
                </a:solidFill>
                <a:effectLst/>
                <a:latin typeface="quote-cjk-patch"/>
                <a:cs typeface="Arial" pitchFamily="34" charset="0"/>
              </a:rPr>
              <a:t>:</a:t>
            </a:r>
            <a:endParaRPr kumimoji="0" lang="ru-RU" sz="28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2"/>
          <p:cNvSpPr>
            <a:spLocks noChangeArrowheads="1"/>
          </p:cNvSpPr>
          <p:nvPr/>
        </p:nvSpPr>
        <p:spPr bwMode="auto">
          <a:xfrm>
            <a:off x="1706563" y="27844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25688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04800"/>
            <a:ext cx="6096000" cy="6678751"/>
          </a:xfrm>
          <a:prstGeom prst="rect">
            <a:avLst/>
          </a:prstGeom>
        </p:spPr>
        <p:txBody>
          <a:bodyPr wrap="square">
            <a:spAutoFit/>
          </a:bodyPr>
          <a:lstStyle/>
          <a:p>
            <a:r>
              <a:rPr lang="en-US" sz="2800" b="1" dirty="0">
                <a:solidFill>
                  <a:srgbClr val="FF0000"/>
                </a:solidFill>
              </a:rPr>
              <a:t>S – Specific (</a:t>
            </a:r>
            <a:r>
              <a:rPr lang="en-US" sz="2800" b="1" dirty="0" err="1">
                <a:solidFill>
                  <a:srgbClr val="FF0000"/>
                </a:solidFill>
              </a:rPr>
              <a:t>Aniq</a:t>
            </a:r>
            <a:r>
              <a:rPr lang="en-US" sz="2800" b="1" dirty="0">
                <a:solidFill>
                  <a:srgbClr val="FF0000"/>
                </a:solidFill>
              </a:rPr>
              <a:t>)</a:t>
            </a:r>
          </a:p>
          <a:p>
            <a:r>
              <a:rPr lang="en-US" sz="2800" b="1" dirty="0" err="1">
                <a:solidFill>
                  <a:srgbClr val="FF0000"/>
                </a:solidFill>
              </a:rPr>
              <a:t>Maqsad</a:t>
            </a:r>
            <a:r>
              <a:rPr lang="en-US" sz="2800" b="1" dirty="0">
                <a:solidFill>
                  <a:srgbClr val="FF0000"/>
                </a:solidFill>
              </a:rPr>
              <a:t> </a:t>
            </a:r>
            <a:r>
              <a:rPr lang="en-US" sz="2800" b="1" dirty="0" err="1">
                <a:solidFill>
                  <a:srgbClr val="FF0000"/>
                </a:solidFill>
              </a:rPr>
              <a:t>aniq</a:t>
            </a:r>
            <a:r>
              <a:rPr lang="en-US" sz="2800" b="1" dirty="0">
                <a:solidFill>
                  <a:srgbClr val="FF0000"/>
                </a:solidFill>
              </a:rPr>
              <a:t> </a:t>
            </a:r>
            <a:r>
              <a:rPr lang="en-US" sz="2800" b="1" dirty="0" err="1">
                <a:solidFill>
                  <a:srgbClr val="FF0000"/>
                </a:solidFill>
              </a:rPr>
              <a:t>va</a:t>
            </a:r>
            <a:r>
              <a:rPr lang="en-US" sz="2800" b="1" dirty="0">
                <a:solidFill>
                  <a:srgbClr val="FF0000"/>
                </a:solidFill>
              </a:rPr>
              <a:t> </a:t>
            </a:r>
            <a:r>
              <a:rPr lang="en-US" sz="2800" b="1" dirty="0" err="1">
                <a:solidFill>
                  <a:srgbClr val="FF0000"/>
                </a:solidFill>
              </a:rPr>
              <a:t>ravshan</a:t>
            </a:r>
            <a:r>
              <a:rPr lang="en-US" sz="2800" b="1" dirty="0">
                <a:solidFill>
                  <a:srgbClr val="FF0000"/>
                </a:solidFill>
              </a:rPr>
              <a:t> </a:t>
            </a:r>
            <a:r>
              <a:rPr lang="en-US" sz="2800" b="1" dirty="0" err="1">
                <a:solidFill>
                  <a:srgbClr val="FF0000"/>
                </a:solidFill>
              </a:rPr>
              <a:t>bo'lishi</a:t>
            </a:r>
            <a:r>
              <a:rPr lang="en-US" sz="2800" b="1" dirty="0">
                <a:solidFill>
                  <a:srgbClr val="FF0000"/>
                </a:solidFill>
              </a:rPr>
              <a:t> </a:t>
            </a:r>
            <a:r>
              <a:rPr lang="en-US" sz="2800" b="1" dirty="0" err="1">
                <a:solidFill>
                  <a:srgbClr val="FF0000"/>
                </a:solidFill>
              </a:rPr>
              <a:t>kerak</a:t>
            </a:r>
            <a:endParaRPr lang="en-US" sz="2800" dirty="0">
              <a:solidFill>
                <a:srgbClr val="FF0000"/>
              </a:solidFill>
            </a:endParaRPr>
          </a:p>
          <a:p>
            <a:r>
              <a:rPr lang="en-US" sz="2800" dirty="0">
                <a:solidFill>
                  <a:srgbClr val="0070C0"/>
                </a:solidFill>
              </a:rPr>
              <a:t>❌ </a:t>
            </a:r>
            <a:r>
              <a:rPr lang="en-US" sz="2800" b="1" dirty="0" err="1">
                <a:solidFill>
                  <a:srgbClr val="0070C0"/>
                </a:solidFill>
              </a:rPr>
              <a:t>Noto'g'ri</a:t>
            </a:r>
            <a:r>
              <a:rPr lang="en-US" sz="2800" b="1" dirty="0">
                <a:solidFill>
                  <a:srgbClr val="0070C0"/>
                </a:solidFill>
              </a:rPr>
              <a:t>:</a:t>
            </a:r>
            <a:r>
              <a:rPr lang="en-US" sz="2800" dirty="0">
                <a:solidFill>
                  <a:srgbClr val="0070C0"/>
                </a:solidFill>
              </a:rPr>
              <a:t> "</a:t>
            </a:r>
            <a:r>
              <a:rPr lang="en-US" sz="2800" dirty="0" err="1">
                <a:solidFill>
                  <a:srgbClr val="0070C0"/>
                </a:solidFill>
              </a:rPr>
              <a:t>O'quvchilar</a:t>
            </a:r>
            <a:r>
              <a:rPr lang="en-US" sz="2800" dirty="0">
                <a:solidFill>
                  <a:srgbClr val="0070C0"/>
                </a:solidFill>
              </a:rPr>
              <a:t> </a:t>
            </a:r>
            <a:r>
              <a:rPr lang="en-US" sz="2800" dirty="0" err="1">
                <a:solidFill>
                  <a:srgbClr val="0070C0"/>
                </a:solidFill>
              </a:rPr>
              <a:t>matematikani</a:t>
            </a:r>
            <a:r>
              <a:rPr lang="en-US" sz="2800" dirty="0">
                <a:solidFill>
                  <a:srgbClr val="0070C0"/>
                </a:solidFill>
              </a:rPr>
              <a:t> </a:t>
            </a:r>
            <a:r>
              <a:rPr lang="en-US" sz="2800" dirty="0" err="1">
                <a:solidFill>
                  <a:srgbClr val="0070C0"/>
                </a:solidFill>
              </a:rPr>
              <a:t>yaxshi</a:t>
            </a:r>
            <a:r>
              <a:rPr lang="en-US" sz="2800" dirty="0">
                <a:solidFill>
                  <a:srgbClr val="0070C0"/>
                </a:solidFill>
              </a:rPr>
              <a:t> </a:t>
            </a:r>
            <a:r>
              <a:rPr lang="en-US" sz="2800" dirty="0" err="1">
                <a:solidFill>
                  <a:srgbClr val="0070C0"/>
                </a:solidFill>
              </a:rPr>
              <a:t>bilishi</a:t>
            </a:r>
            <a:r>
              <a:rPr lang="en-US" sz="2800" dirty="0">
                <a:solidFill>
                  <a:srgbClr val="0070C0"/>
                </a:solidFill>
              </a:rPr>
              <a:t> </a:t>
            </a:r>
            <a:r>
              <a:rPr lang="en-US" sz="2800" dirty="0" err="1">
                <a:solidFill>
                  <a:srgbClr val="0070C0"/>
                </a:solidFill>
              </a:rPr>
              <a:t>kerak</a:t>
            </a:r>
            <a:r>
              <a:rPr lang="en-US" sz="2800" dirty="0">
                <a:solidFill>
                  <a:srgbClr val="0070C0"/>
                </a:solidFill>
              </a:rPr>
              <a:t>"</a:t>
            </a:r>
          </a:p>
          <a:p>
            <a:r>
              <a:rPr lang="en-US" sz="2800" dirty="0">
                <a:solidFill>
                  <a:srgbClr val="C00000"/>
                </a:solidFill>
              </a:rPr>
              <a:t>✅ </a:t>
            </a:r>
            <a:r>
              <a:rPr lang="en-US" sz="2800" b="1" dirty="0" err="1">
                <a:solidFill>
                  <a:srgbClr val="C00000"/>
                </a:solidFill>
              </a:rPr>
              <a:t>To'g'ri</a:t>
            </a:r>
            <a:r>
              <a:rPr lang="en-US" sz="2800" b="1" dirty="0">
                <a:solidFill>
                  <a:srgbClr val="C00000"/>
                </a:solidFill>
              </a:rPr>
              <a:t>:</a:t>
            </a:r>
            <a:r>
              <a:rPr lang="en-US" sz="2800" dirty="0">
                <a:solidFill>
                  <a:srgbClr val="C00000"/>
                </a:solidFill>
              </a:rPr>
              <a:t> "</a:t>
            </a:r>
            <a:r>
              <a:rPr lang="en-US" sz="2800" dirty="0" err="1">
                <a:solidFill>
                  <a:srgbClr val="C00000"/>
                </a:solidFill>
              </a:rPr>
              <a:t>O'quvchilar</a:t>
            </a:r>
            <a:r>
              <a:rPr lang="en-US" sz="2800" dirty="0">
                <a:solidFill>
                  <a:srgbClr val="C00000"/>
                </a:solidFill>
              </a:rPr>
              <a:t> 10 </a:t>
            </a:r>
            <a:r>
              <a:rPr lang="en-US" sz="2800" dirty="0" err="1">
                <a:solidFill>
                  <a:srgbClr val="C00000"/>
                </a:solidFill>
              </a:rPr>
              <a:t>ga</a:t>
            </a:r>
            <a:r>
              <a:rPr lang="en-US" sz="2800" dirty="0">
                <a:solidFill>
                  <a:srgbClr val="C00000"/>
                </a:solidFill>
              </a:rPr>
              <a:t> </a:t>
            </a:r>
            <a:r>
              <a:rPr lang="en-US" sz="2800" dirty="0" err="1">
                <a:solidFill>
                  <a:srgbClr val="C00000"/>
                </a:solidFill>
              </a:rPr>
              <a:t>qadar</a:t>
            </a:r>
            <a:r>
              <a:rPr lang="en-US" sz="2800" dirty="0">
                <a:solidFill>
                  <a:srgbClr val="C00000"/>
                </a:solidFill>
              </a:rPr>
              <a:t> </a:t>
            </a:r>
            <a:r>
              <a:rPr lang="en-US" sz="2800" dirty="0" err="1">
                <a:solidFill>
                  <a:srgbClr val="C00000"/>
                </a:solidFill>
              </a:rPr>
              <a:t>qo'shish</a:t>
            </a:r>
            <a:r>
              <a:rPr lang="en-US" sz="2800" dirty="0">
                <a:solidFill>
                  <a:srgbClr val="C00000"/>
                </a:solidFill>
              </a:rPr>
              <a:t> </a:t>
            </a:r>
            <a:r>
              <a:rPr lang="en-US" sz="2800" dirty="0" err="1">
                <a:solidFill>
                  <a:srgbClr val="C00000"/>
                </a:solidFill>
              </a:rPr>
              <a:t>va</a:t>
            </a:r>
            <a:r>
              <a:rPr lang="en-US" sz="2800" dirty="0">
                <a:solidFill>
                  <a:srgbClr val="C00000"/>
                </a:solidFill>
              </a:rPr>
              <a:t> </a:t>
            </a:r>
            <a:r>
              <a:rPr lang="en-US" sz="2800" dirty="0" err="1">
                <a:solidFill>
                  <a:srgbClr val="C00000"/>
                </a:solidFill>
              </a:rPr>
              <a:t>ayirish</a:t>
            </a:r>
            <a:r>
              <a:rPr lang="en-US" sz="2800" dirty="0">
                <a:solidFill>
                  <a:srgbClr val="C00000"/>
                </a:solidFill>
              </a:rPr>
              <a:t> </a:t>
            </a:r>
            <a:r>
              <a:rPr lang="en-US" sz="2800" dirty="0" err="1">
                <a:solidFill>
                  <a:srgbClr val="C00000"/>
                </a:solidFill>
              </a:rPr>
              <a:t>amallarini</a:t>
            </a:r>
            <a:r>
              <a:rPr lang="en-US" sz="2800" dirty="0">
                <a:solidFill>
                  <a:srgbClr val="C00000"/>
                </a:solidFill>
              </a:rPr>
              <a:t> </a:t>
            </a:r>
            <a:r>
              <a:rPr lang="en-US" sz="2800" dirty="0" err="1">
                <a:solidFill>
                  <a:srgbClr val="C00000"/>
                </a:solidFill>
              </a:rPr>
              <a:t>mustaqil</a:t>
            </a:r>
            <a:r>
              <a:rPr lang="en-US" sz="2800" dirty="0">
                <a:solidFill>
                  <a:srgbClr val="C00000"/>
                </a:solidFill>
              </a:rPr>
              <a:t> </a:t>
            </a:r>
            <a:r>
              <a:rPr lang="en-US" sz="2800" dirty="0" err="1">
                <a:solidFill>
                  <a:srgbClr val="C00000"/>
                </a:solidFill>
              </a:rPr>
              <a:t>bajara</a:t>
            </a:r>
            <a:r>
              <a:rPr lang="en-US" sz="2800" dirty="0">
                <a:solidFill>
                  <a:srgbClr val="C00000"/>
                </a:solidFill>
              </a:rPr>
              <a:t> </a:t>
            </a:r>
            <a:r>
              <a:rPr lang="en-US" sz="2800" dirty="0" err="1" smtClean="0">
                <a:solidFill>
                  <a:srgbClr val="C00000"/>
                </a:solidFill>
              </a:rPr>
              <a:t>oladi</a:t>
            </a:r>
            <a:r>
              <a:rPr lang="en-US" sz="2800" dirty="0" smtClean="0">
                <a:solidFill>
                  <a:srgbClr val="C00000"/>
                </a:solidFill>
              </a:rPr>
              <a:t>“</a:t>
            </a:r>
          </a:p>
          <a:p>
            <a:endParaRPr lang="en-US" sz="2800" dirty="0"/>
          </a:p>
          <a:p>
            <a:r>
              <a:rPr lang="en-US" sz="2800" b="1" dirty="0" err="1"/>
              <a:t>Aniqlik</a:t>
            </a:r>
            <a:r>
              <a:rPr lang="en-US" sz="2800" b="1" dirty="0"/>
              <a:t> </a:t>
            </a:r>
            <a:r>
              <a:rPr lang="en-US" sz="2800" b="1" dirty="0" err="1"/>
              <a:t>uchun</a:t>
            </a:r>
            <a:r>
              <a:rPr lang="en-US" sz="2800" b="1" dirty="0"/>
              <a:t> </a:t>
            </a:r>
            <a:r>
              <a:rPr lang="en-US" sz="2800" b="1" dirty="0" err="1"/>
              <a:t>savollar</a:t>
            </a:r>
            <a:r>
              <a:rPr lang="en-US" sz="2800" b="1" dirty="0"/>
              <a:t>:</a:t>
            </a:r>
            <a:endParaRPr lang="en-US" sz="2800" dirty="0"/>
          </a:p>
          <a:p>
            <a:r>
              <a:rPr lang="en-US" sz="2800" dirty="0"/>
              <a:t>Kim </a:t>
            </a:r>
            <a:r>
              <a:rPr lang="en-US" sz="2800" dirty="0" err="1"/>
              <a:t>ishtirok</a:t>
            </a:r>
            <a:r>
              <a:rPr lang="en-US" sz="2800" dirty="0"/>
              <a:t> </a:t>
            </a:r>
            <a:r>
              <a:rPr lang="en-US" sz="2800" dirty="0" err="1"/>
              <a:t>etadi</a:t>
            </a:r>
            <a:r>
              <a:rPr lang="en-US" sz="2800" dirty="0"/>
              <a:t>?</a:t>
            </a:r>
          </a:p>
          <a:p>
            <a:r>
              <a:rPr lang="en-US" sz="2800" dirty="0" err="1"/>
              <a:t>Nima</a:t>
            </a:r>
            <a:r>
              <a:rPr lang="en-US" sz="2800" dirty="0"/>
              <a:t> </a:t>
            </a:r>
            <a:r>
              <a:rPr lang="en-US" sz="2800" dirty="0" err="1"/>
              <a:t>amalga</a:t>
            </a:r>
            <a:r>
              <a:rPr lang="en-US" sz="2800" dirty="0"/>
              <a:t> </a:t>
            </a:r>
            <a:r>
              <a:rPr lang="en-US" sz="2800" dirty="0" err="1"/>
              <a:t>oshiriladi</a:t>
            </a:r>
            <a:r>
              <a:rPr lang="en-US" sz="2800" dirty="0"/>
              <a:t>?</a:t>
            </a:r>
          </a:p>
          <a:p>
            <a:r>
              <a:rPr lang="en-US" sz="2800" dirty="0" err="1"/>
              <a:t>Qayerda</a:t>
            </a:r>
            <a:r>
              <a:rPr lang="en-US" sz="2800" dirty="0"/>
              <a:t>?</a:t>
            </a:r>
          </a:p>
          <a:p>
            <a:r>
              <a:rPr lang="en-US" sz="2800" dirty="0" err="1"/>
              <a:t>Qanday</a:t>
            </a:r>
            <a:r>
              <a:rPr lang="en-US" sz="2800" dirty="0"/>
              <a:t> </a:t>
            </a:r>
            <a:r>
              <a:rPr lang="en-US" sz="2800" dirty="0" err="1"/>
              <a:t>sharoitda</a:t>
            </a:r>
            <a:r>
              <a:rPr lang="en-US" sz="2800" dirty="0"/>
              <a:t>?</a:t>
            </a:r>
          </a:p>
          <a:p>
            <a:r>
              <a:rPr lang="en-US" dirty="0" smtClean="0"/>
              <a:t/>
            </a:r>
            <a:br>
              <a:rPr lang="en-US" dirty="0" smtClean="0"/>
            </a:br>
            <a:endParaRPr lang="ru-RU" dirty="0"/>
          </a:p>
        </p:txBody>
      </p:sp>
    </p:spTree>
    <p:extLst>
      <p:ext uri="{BB962C8B-B14F-4D97-AF65-F5344CB8AC3E}">
        <p14:creationId xmlns:p14="http://schemas.microsoft.com/office/powerpoint/2010/main" val="1518258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85895" y="303312"/>
            <a:ext cx="3014505" cy="56116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03136" rIns="0" bIns="203136"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F1115"/>
                </a:solidFill>
                <a:effectLst/>
                <a:latin typeface="quote-cjk-patch"/>
                <a:cs typeface="Arial" pitchFamily="34" charset="0"/>
              </a:rPr>
              <a:t>M – Measurable (O'lchanadigan)</a:t>
            </a:r>
            <a:endParaRPr kumimoji="0" lang="en-US" sz="2000" b="1" i="0" u="none" strike="noStrike" cap="none" normalizeH="0" baseline="0" dirty="0" smtClean="0">
              <a:ln>
                <a:noFill/>
              </a:ln>
              <a:solidFill>
                <a:srgbClr val="0F1115"/>
              </a:solidFill>
              <a:effectLst/>
              <a:latin typeface="quote-cjk-patch"/>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1" i="0" u="none" strike="noStrike" cap="none" normalizeH="0" baseline="0" dirty="0" smtClean="0">
              <a:ln>
                <a:noFill/>
              </a:ln>
              <a:solidFill>
                <a:srgbClr val="0F1115"/>
              </a:solidFill>
              <a:effectLst/>
              <a:latin typeface="quote-cjk-patch"/>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F1115"/>
                </a:solidFill>
                <a:effectLst/>
                <a:latin typeface="quote-cjk-patch"/>
                <a:cs typeface="Arial" pitchFamily="34" charset="0"/>
              </a:rPr>
              <a:t>Natijani o'lchash imkoniyati bo'lishi kerak</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FF0000"/>
                </a:solidFill>
                <a:effectLst/>
                <a:latin typeface="quote-cjk-patch"/>
                <a:cs typeface="Arial" pitchFamily="34" charset="0"/>
              </a:rPr>
              <a:t>❌ </a:t>
            </a:r>
            <a:r>
              <a:rPr kumimoji="0" lang="ru-RU" sz="2000" b="1" i="0" u="none" strike="noStrike" cap="none" normalizeH="0" baseline="0" dirty="0" smtClean="0">
                <a:ln>
                  <a:noFill/>
                </a:ln>
                <a:solidFill>
                  <a:srgbClr val="FF0000"/>
                </a:solidFill>
                <a:effectLst/>
                <a:latin typeface="quote-cjk-patch"/>
                <a:cs typeface="Arial" pitchFamily="34" charset="0"/>
              </a:rPr>
              <a:t>Noto'g'ri:</a:t>
            </a:r>
            <a:r>
              <a:rPr kumimoji="0" lang="ru-RU" sz="2000" b="0" i="0" u="none" strike="noStrike" cap="none" normalizeH="0" baseline="0" dirty="0" smtClean="0">
                <a:ln>
                  <a:noFill/>
                </a:ln>
                <a:solidFill>
                  <a:srgbClr val="FF0000"/>
                </a:solidFill>
                <a:effectLst/>
                <a:latin typeface="quote-cjk-patch"/>
                <a:cs typeface="Arial" pitchFamily="34" charset="0"/>
              </a:rPr>
              <a:t> "O'quvchilar she'rlarni yodlaydi"</a:t>
            </a:r>
            <a:endParaRPr kumimoji="0" lang="ru-RU" sz="20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F1115"/>
                </a:solidFill>
                <a:effectLst/>
                <a:latin typeface="quote-cjk-patch"/>
                <a:cs typeface="Arial" pitchFamily="34" charset="0"/>
              </a:rPr>
              <a:t>✅ </a:t>
            </a:r>
            <a:r>
              <a:rPr kumimoji="0" lang="ru-RU" sz="2000" b="1" i="0" u="none" strike="noStrike" cap="none" normalizeH="0" baseline="0" dirty="0" smtClean="0">
                <a:ln>
                  <a:noFill/>
                </a:ln>
                <a:solidFill>
                  <a:srgbClr val="0F1115"/>
                </a:solidFill>
                <a:effectLst/>
                <a:latin typeface="quote-cjk-patch"/>
                <a:cs typeface="Arial" pitchFamily="34" charset="0"/>
              </a:rPr>
              <a:t>To'g'ri:</a:t>
            </a:r>
            <a:r>
              <a:rPr kumimoji="0" lang="ru-RU" sz="2000" b="0" i="0" u="none" strike="noStrike" cap="none" normalizeH="0" baseline="0" dirty="0" smtClean="0">
                <a:ln>
                  <a:noFill/>
                </a:ln>
                <a:solidFill>
                  <a:srgbClr val="0F1115"/>
                </a:solidFill>
                <a:effectLst/>
                <a:latin typeface="quote-cjk-patch"/>
                <a:cs typeface="Arial" pitchFamily="34" charset="0"/>
              </a:rPr>
              <a:t> "O'quvchilar A.S. Pushkinning 2 ta she'rini ifodali o'qib beradi“</a:t>
            </a:r>
            <a:endParaRPr kumimoji="0" lang="en-US" sz="2000" b="0" i="0" u="none" strike="noStrike" cap="none" normalizeH="0" baseline="0" dirty="0" smtClean="0">
              <a:ln>
                <a:noFill/>
              </a:ln>
              <a:solidFill>
                <a:srgbClr val="0F1115"/>
              </a:solidFill>
              <a:effectLst/>
              <a:latin typeface="quote-cjk-patch"/>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F1115"/>
                </a:solidFill>
                <a:effectLst/>
                <a:latin typeface="quote-cjk-patch"/>
                <a:cs typeface="Arial" pitchFamily="34" charset="0"/>
              </a:rPr>
              <a:t>O'lchov vositalari:</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ru-RU" sz="2000" b="0" i="0" u="none" strike="noStrike" cap="none" normalizeH="0" baseline="0" dirty="0" smtClean="0">
                <a:ln>
                  <a:noFill/>
                </a:ln>
                <a:solidFill>
                  <a:srgbClr val="0F1115"/>
                </a:solidFill>
                <a:effectLst/>
                <a:latin typeface="quote-cjk-patch"/>
                <a:cs typeface="Arial" pitchFamily="34" charset="0"/>
              </a:rPr>
              <a:t>Testlar</a:t>
            </a:r>
          </a:p>
          <a:p>
            <a:pPr marL="0" marR="0" lvl="0" indent="0" algn="l" defTabSz="914400" rtl="0" eaLnBrk="0" fontAlgn="base" latinLnBrk="0" hangingPunct="0">
              <a:lnSpc>
                <a:spcPct val="100000"/>
              </a:lnSpc>
              <a:spcBef>
                <a:spcPct val="0"/>
              </a:spcBef>
              <a:spcAft>
                <a:spcPct val="0"/>
              </a:spcAft>
              <a:buClrTx/>
              <a:buSzTx/>
              <a:tabLst/>
            </a:pPr>
            <a:r>
              <a:rPr kumimoji="0" lang="ru-RU" sz="2000" b="0" i="0" u="none" strike="noStrike" cap="none" normalizeH="0" baseline="0" dirty="0" smtClean="0">
                <a:ln>
                  <a:noFill/>
                </a:ln>
                <a:solidFill>
                  <a:srgbClr val="0F1115"/>
                </a:solidFill>
                <a:effectLst/>
                <a:latin typeface="quote-cjk-patch"/>
                <a:cs typeface="Arial" pitchFamily="34" charset="0"/>
              </a:rPr>
              <a:t>Kuzatish</a:t>
            </a:r>
          </a:p>
          <a:p>
            <a:pPr marL="0" marR="0" lvl="0" indent="0" algn="l" defTabSz="914400" rtl="0" eaLnBrk="0" fontAlgn="base" latinLnBrk="0" hangingPunct="0">
              <a:lnSpc>
                <a:spcPct val="100000"/>
              </a:lnSpc>
              <a:spcBef>
                <a:spcPct val="0"/>
              </a:spcBef>
              <a:spcAft>
                <a:spcPct val="0"/>
              </a:spcAft>
              <a:buClrTx/>
              <a:buSzTx/>
              <a:tabLst/>
            </a:pPr>
            <a:r>
              <a:rPr kumimoji="0" lang="ru-RU" sz="2000" b="0" i="0" u="none" strike="noStrike" cap="none" normalizeH="0" baseline="0" dirty="0" smtClean="0">
                <a:ln>
                  <a:noFill/>
                </a:ln>
                <a:solidFill>
                  <a:srgbClr val="0F1115"/>
                </a:solidFill>
                <a:effectLst/>
                <a:latin typeface="quote-cjk-patch"/>
                <a:cs typeface="Arial" pitchFamily="34" charset="0"/>
              </a:rPr>
              <a:t>Amaliy topshiriqlar</a:t>
            </a:r>
          </a:p>
          <a:p>
            <a:pPr marL="0" marR="0" lvl="0" indent="0" algn="l" defTabSz="914400" rtl="0" eaLnBrk="0" fontAlgn="base" latinLnBrk="0" hangingPunct="0">
              <a:lnSpc>
                <a:spcPct val="100000"/>
              </a:lnSpc>
              <a:spcBef>
                <a:spcPct val="0"/>
              </a:spcBef>
              <a:spcAft>
                <a:spcPct val="0"/>
              </a:spcAft>
              <a:buClrTx/>
              <a:buSzTx/>
              <a:tabLst/>
            </a:pPr>
            <a:r>
              <a:rPr kumimoji="0" lang="ru-RU" sz="2000" b="0" i="0" u="none" strike="noStrike" cap="none" normalizeH="0" baseline="0" dirty="0" smtClean="0">
                <a:ln>
                  <a:noFill/>
                </a:ln>
                <a:solidFill>
                  <a:srgbClr val="0F1115"/>
                </a:solidFill>
                <a:effectLst/>
                <a:latin typeface="quote-cjk-patch"/>
                <a:cs typeface="Arial" pitchFamily="34" charset="0"/>
              </a:rPr>
              <a:t>Baholash mezonlari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0" y="457200"/>
            <a:ext cx="9144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3"/>
          <p:cNvSpPr>
            <a:spLocks noChangeArrowheads="1"/>
          </p:cNvSpPr>
          <p:nvPr/>
        </p:nvSpPr>
        <p:spPr bwMode="auto">
          <a:xfrm>
            <a:off x="4495800" y="2774896"/>
            <a:ext cx="4533900" cy="408310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01568" rIns="0" bIns="101568"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F1115"/>
                </a:solidFill>
                <a:effectLst/>
                <a:latin typeface="quote-cjk-patch"/>
                <a:cs typeface="Arial" pitchFamily="34" charset="0"/>
              </a:rPr>
              <a:t> </a:t>
            </a:r>
            <a:r>
              <a:rPr kumimoji="0" lang="ru-RU" b="1" i="0" u="none" strike="noStrike" cap="none" normalizeH="0" baseline="0" dirty="0" smtClean="0">
                <a:ln>
                  <a:noFill/>
                </a:ln>
                <a:solidFill>
                  <a:srgbClr val="0F1115"/>
                </a:solidFill>
                <a:effectLst/>
                <a:latin typeface="quote-cjk-patch"/>
                <a:cs typeface="Arial" pitchFamily="34" charset="0"/>
              </a:rPr>
              <a:t>A – Achievable (Erishish mumkin)</a:t>
            </a:r>
            <a:endParaRPr kumimoji="0" lang="en-US" b="1" i="0" u="none" strike="noStrike" cap="none" normalizeH="0" baseline="0" dirty="0" smtClean="0">
              <a:ln>
                <a:noFill/>
              </a:ln>
              <a:solidFill>
                <a:srgbClr val="0F1115"/>
              </a:solidFill>
              <a:effectLst/>
              <a:latin typeface="quote-cjk-patch"/>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b="1" i="0" u="none" strike="noStrike" cap="none" normalizeH="0" baseline="0" dirty="0" smtClean="0">
              <a:ln>
                <a:noFill/>
              </a:ln>
              <a:solidFill>
                <a:srgbClr val="0F1115"/>
              </a:solidFill>
              <a:effectLst/>
              <a:latin typeface="quote-cjk-patch"/>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F1115"/>
                </a:solidFill>
                <a:effectLst/>
                <a:latin typeface="quote-cjk-patch"/>
                <a:cs typeface="Arial" pitchFamily="34" charset="0"/>
              </a:rPr>
              <a:t>Maqsad real va erishish mumkin bo'lishi kerak</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FF0000"/>
                </a:solidFill>
                <a:effectLst/>
                <a:latin typeface="quote-cjk-patch"/>
                <a:cs typeface="Arial" pitchFamily="34" charset="0"/>
              </a:rPr>
              <a:t>❌ </a:t>
            </a:r>
            <a:r>
              <a:rPr kumimoji="0" lang="ru-RU" b="1" i="0" u="none" strike="noStrike" cap="none" normalizeH="0" baseline="0" dirty="0" smtClean="0">
                <a:ln>
                  <a:noFill/>
                </a:ln>
                <a:solidFill>
                  <a:srgbClr val="FF0000"/>
                </a:solidFill>
                <a:effectLst/>
                <a:latin typeface="quote-cjk-patch"/>
                <a:cs typeface="Arial" pitchFamily="34" charset="0"/>
              </a:rPr>
              <a:t>Noto'g'ri:</a:t>
            </a:r>
            <a:r>
              <a:rPr kumimoji="0" lang="ru-RU" b="0" i="0" u="none" strike="noStrike" cap="none" normalizeH="0" baseline="0" dirty="0" smtClean="0">
                <a:ln>
                  <a:noFill/>
                </a:ln>
                <a:solidFill>
                  <a:srgbClr val="FF0000"/>
                </a:solidFill>
                <a:effectLst/>
                <a:latin typeface="quote-cjk-patch"/>
                <a:cs typeface="Arial" pitchFamily="34" charset="0"/>
              </a:rPr>
              <a:t> "1-sinf o'quvchilari bir darsda ingliz tilida gapirishni o'rganadi"</a:t>
            </a:r>
            <a:endParaRPr kumimoji="0" lang="ru-RU"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F1115"/>
                </a:solidFill>
                <a:effectLst/>
                <a:latin typeface="quote-cjk-patch"/>
                <a:cs typeface="Arial" pitchFamily="34" charset="0"/>
              </a:rPr>
              <a:t>✅ </a:t>
            </a:r>
            <a:r>
              <a:rPr kumimoji="0" lang="ru-RU" b="1" i="0" u="none" strike="noStrike" cap="none" normalizeH="0" baseline="0" dirty="0" smtClean="0">
                <a:ln>
                  <a:noFill/>
                </a:ln>
                <a:solidFill>
                  <a:srgbClr val="0F1115"/>
                </a:solidFill>
                <a:effectLst/>
                <a:latin typeface="quote-cjk-patch"/>
                <a:cs typeface="Arial" pitchFamily="34" charset="0"/>
              </a:rPr>
              <a:t>To'g'ri:</a:t>
            </a:r>
            <a:r>
              <a:rPr kumimoji="0" lang="ru-RU" b="0" i="0" u="none" strike="noStrike" cap="none" normalizeH="0" baseline="0" dirty="0" smtClean="0">
                <a:ln>
                  <a:noFill/>
                </a:ln>
                <a:solidFill>
                  <a:srgbClr val="0F1115"/>
                </a:solidFill>
                <a:effectLst/>
                <a:latin typeface="quote-cjk-patch"/>
                <a:cs typeface="Arial" pitchFamily="34" charset="0"/>
              </a:rPr>
              <a:t> "1-sinf o'quvchilari bir darsda 5 ta yangi inglizcha so'zni talaffuz qila oladi"</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F1115"/>
                </a:solidFill>
                <a:effectLst/>
                <a:latin typeface="quote-cjk-patch"/>
                <a:cs typeface="Arial" pitchFamily="34" charset="0"/>
              </a:rPr>
              <a:t>                </a:t>
            </a:r>
            <a:r>
              <a:rPr kumimoji="0" lang="ru-RU" b="1" i="0" u="none" strike="noStrike" cap="none" normalizeH="0" baseline="0" dirty="0" smtClean="0">
                <a:ln>
                  <a:noFill/>
                </a:ln>
                <a:solidFill>
                  <a:srgbClr val="FF0000"/>
                </a:solidFill>
                <a:effectLst/>
                <a:latin typeface="quote-cjk-patch"/>
                <a:cs typeface="Arial" pitchFamily="34" charset="0"/>
              </a:rPr>
              <a:t>Hisobga olish kerak:</a:t>
            </a:r>
            <a:endParaRPr kumimoji="0" lang="ru-RU"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ru-RU" b="0" i="0" u="none" strike="noStrike" cap="none" normalizeH="0" baseline="0" dirty="0" smtClean="0">
                <a:ln>
                  <a:noFill/>
                </a:ln>
                <a:solidFill>
                  <a:srgbClr val="FF0000"/>
                </a:solidFill>
                <a:effectLst/>
                <a:latin typeface="quote-cjk-patch"/>
                <a:cs typeface="Arial" pitchFamily="34" charset="0"/>
              </a:rPr>
              <a:t>Yosh xususiyatlari</a:t>
            </a:r>
          </a:p>
          <a:p>
            <a:pPr marL="0" marR="0" lvl="0" indent="0" algn="l" defTabSz="914400" rtl="0" eaLnBrk="0" fontAlgn="base" latinLnBrk="0" hangingPunct="0">
              <a:lnSpc>
                <a:spcPct val="100000"/>
              </a:lnSpc>
              <a:spcBef>
                <a:spcPct val="0"/>
              </a:spcBef>
              <a:spcAft>
                <a:spcPct val="0"/>
              </a:spcAft>
              <a:buClrTx/>
              <a:buSzTx/>
              <a:tabLst/>
            </a:pPr>
            <a:r>
              <a:rPr kumimoji="0" lang="ru-RU" b="0" i="0" u="none" strike="noStrike" cap="none" normalizeH="0" baseline="0" dirty="0" smtClean="0">
                <a:ln>
                  <a:noFill/>
                </a:ln>
                <a:solidFill>
                  <a:srgbClr val="FF0000"/>
                </a:solidFill>
                <a:effectLst/>
                <a:latin typeface="quote-cjk-patch"/>
                <a:cs typeface="Arial" pitchFamily="34" charset="0"/>
              </a:rPr>
              <a:t>Tayyorgarlik darajasi</a:t>
            </a:r>
          </a:p>
          <a:p>
            <a:pPr marL="0" marR="0" lvl="0" indent="0" algn="l" defTabSz="914400" rtl="0" eaLnBrk="0" fontAlgn="base" latinLnBrk="0" hangingPunct="0">
              <a:lnSpc>
                <a:spcPct val="100000"/>
              </a:lnSpc>
              <a:spcBef>
                <a:spcPct val="0"/>
              </a:spcBef>
              <a:spcAft>
                <a:spcPct val="0"/>
              </a:spcAft>
              <a:buClrTx/>
              <a:buSzTx/>
              <a:tabLst/>
            </a:pPr>
            <a:r>
              <a:rPr kumimoji="0" lang="ru-RU" b="0" i="0" u="none" strike="noStrike" cap="none" normalizeH="0" baseline="0" dirty="0" smtClean="0">
                <a:ln>
                  <a:noFill/>
                </a:ln>
                <a:solidFill>
                  <a:srgbClr val="FF0000"/>
                </a:solidFill>
                <a:effectLst/>
                <a:latin typeface="quote-cjk-patch"/>
                <a:cs typeface="Arial" pitchFamily="34" charset="0"/>
              </a:rPr>
              <a:t>Vaqt resurslari</a:t>
            </a:r>
          </a:p>
          <a:p>
            <a:pPr marL="0" marR="0" lvl="0" indent="0" algn="l" defTabSz="914400" rtl="0" eaLnBrk="0" fontAlgn="base" latinLnBrk="0" hangingPunct="0">
              <a:lnSpc>
                <a:spcPct val="100000"/>
              </a:lnSpc>
              <a:spcBef>
                <a:spcPct val="0"/>
              </a:spcBef>
              <a:spcAft>
                <a:spcPct val="0"/>
              </a:spcAft>
              <a:buClrTx/>
              <a:buSzTx/>
              <a:tabLst/>
            </a:pPr>
            <a:r>
              <a:rPr kumimoji="0" lang="ru-RU" b="0" i="0" u="none" strike="noStrike" cap="none" normalizeH="0" baseline="0" dirty="0" smtClean="0">
                <a:ln>
                  <a:noFill/>
                </a:ln>
                <a:solidFill>
                  <a:srgbClr val="FF0000"/>
                </a:solidFill>
                <a:effectLst/>
                <a:latin typeface="quote-cjk-patch"/>
                <a:cs typeface="Arial" pitchFamily="34" charset="0"/>
              </a:rPr>
              <a:t>Mavjud vositalar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24963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228600" cy="336550"/>
          </a:xfrm>
        </p:spPr>
        <p:txBody>
          <a:bodyPr>
            <a:normAutofit fontScale="90000"/>
          </a:bodyPr>
          <a:lstStyle/>
          <a:p>
            <a:r>
              <a:rPr lang="en-US" dirty="0" smtClean="0"/>
              <a:t>.</a:t>
            </a:r>
            <a:endParaRPr lang="ru-RU" dirty="0"/>
          </a:p>
        </p:txBody>
      </p:sp>
      <p:sp>
        <p:nvSpPr>
          <p:cNvPr id="3" name="Text Placeholder 2"/>
          <p:cNvSpPr>
            <a:spLocks noGrp="1"/>
          </p:cNvSpPr>
          <p:nvPr>
            <p:ph type="body" idx="1"/>
          </p:nvPr>
        </p:nvSpPr>
        <p:spPr>
          <a:xfrm>
            <a:off x="76200" y="6553200"/>
            <a:ext cx="152400" cy="152400"/>
          </a:xfrm>
        </p:spPr>
        <p:txBody>
          <a:bodyPr>
            <a:normAutofit fontScale="25000" lnSpcReduction="20000"/>
          </a:bodyPr>
          <a:lstStyle/>
          <a:p>
            <a:r>
              <a:rPr lang="en-US" dirty="0" smtClean="0"/>
              <a:t>.</a:t>
            </a:r>
            <a:endParaRPr lang="ru-RU" dirty="0"/>
          </a:p>
        </p:txBody>
      </p:sp>
      <p:sp>
        <p:nvSpPr>
          <p:cNvPr id="5" name="Content Placeholder 4"/>
          <p:cNvSpPr>
            <a:spLocks noGrp="1"/>
          </p:cNvSpPr>
          <p:nvPr>
            <p:ph sz="half" idx="2"/>
          </p:nvPr>
        </p:nvSpPr>
        <p:spPr>
          <a:xfrm>
            <a:off x="304800" y="685800"/>
            <a:ext cx="4040188" cy="5233657"/>
          </a:xfrm>
        </p:spPr>
        <p:txBody>
          <a:bodyPr>
            <a:normAutofit fontScale="92500" lnSpcReduction="20000"/>
          </a:bodyPr>
          <a:lstStyle/>
          <a:p>
            <a:r>
              <a:rPr lang="en-US" sz="1800" b="1" dirty="0"/>
              <a:t>R – Relevant (</a:t>
            </a:r>
            <a:r>
              <a:rPr lang="en-US" sz="1800" b="1" dirty="0" err="1"/>
              <a:t>Dolzarb</a:t>
            </a:r>
            <a:r>
              <a:rPr lang="en-US" sz="1800" b="1" dirty="0"/>
              <a:t>, </a:t>
            </a:r>
            <a:r>
              <a:rPr lang="en-US" sz="1800" b="1" dirty="0" err="1"/>
              <a:t>mos</a:t>
            </a:r>
            <a:r>
              <a:rPr lang="en-US" sz="1800" b="1" dirty="0" smtClean="0"/>
              <a:t>)</a:t>
            </a:r>
          </a:p>
          <a:p>
            <a:endParaRPr lang="en-US" sz="1800" b="1" dirty="0"/>
          </a:p>
          <a:p>
            <a:r>
              <a:rPr lang="en-US" sz="1800" b="1" dirty="0" err="1"/>
              <a:t>Maqsad</a:t>
            </a:r>
            <a:r>
              <a:rPr lang="en-US" sz="1800" b="1" dirty="0"/>
              <a:t> </a:t>
            </a:r>
            <a:r>
              <a:rPr lang="en-US" sz="1800" b="1" dirty="0" err="1"/>
              <a:t>umumiy</a:t>
            </a:r>
            <a:r>
              <a:rPr lang="en-US" sz="1800" b="1" dirty="0"/>
              <a:t> </a:t>
            </a:r>
            <a:r>
              <a:rPr lang="en-US" sz="1800" b="1" dirty="0" err="1"/>
              <a:t>o'quv</a:t>
            </a:r>
            <a:r>
              <a:rPr lang="en-US" sz="1800" b="1" dirty="0"/>
              <a:t> </a:t>
            </a:r>
            <a:r>
              <a:rPr lang="en-US" sz="1800" b="1" dirty="0" err="1"/>
              <a:t>maqsadlariga</a:t>
            </a:r>
            <a:r>
              <a:rPr lang="en-US" sz="1800" b="1" dirty="0"/>
              <a:t> </a:t>
            </a:r>
            <a:r>
              <a:rPr lang="en-US" sz="1800" b="1" dirty="0" err="1"/>
              <a:t>mos</a:t>
            </a:r>
            <a:r>
              <a:rPr lang="en-US" sz="1800" b="1" dirty="0"/>
              <a:t> </a:t>
            </a:r>
            <a:r>
              <a:rPr lang="en-US" sz="1800" b="1" dirty="0" err="1"/>
              <a:t>kelishi</a:t>
            </a:r>
            <a:r>
              <a:rPr lang="en-US" sz="1800" b="1" dirty="0"/>
              <a:t> </a:t>
            </a:r>
            <a:r>
              <a:rPr lang="en-US" sz="1800" b="1" dirty="0" err="1" smtClean="0"/>
              <a:t>kerak</a:t>
            </a:r>
            <a:endParaRPr lang="en-US" sz="1800" b="1" dirty="0" smtClean="0"/>
          </a:p>
          <a:p>
            <a:endParaRPr lang="en-US" sz="1800" dirty="0"/>
          </a:p>
          <a:p>
            <a:r>
              <a:rPr lang="en-US" sz="1800" dirty="0">
                <a:solidFill>
                  <a:srgbClr val="FF0000"/>
                </a:solidFill>
              </a:rPr>
              <a:t>❌ </a:t>
            </a:r>
            <a:r>
              <a:rPr lang="en-US" sz="1800" b="1" dirty="0" err="1">
                <a:solidFill>
                  <a:srgbClr val="FF0000"/>
                </a:solidFill>
              </a:rPr>
              <a:t>Noto'g'ri</a:t>
            </a:r>
            <a:r>
              <a:rPr lang="en-US" sz="1800" b="1" dirty="0">
                <a:solidFill>
                  <a:srgbClr val="FF0000"/>
                </a:solidFill>
              </a:rPr>
              <a:t>:</a:t>
            </a:r>
            <a:r>
              <a:rPr lang="en-US" sz="1800" dirty="0">
                <a:solidFill>
                  <a:srgbClr val="FF0000"/>
                </a:solidFill>
              </a:rPr>
              <a:t> "</a:t>
            </a:r>
            <a:r>
              <a:rPr lang="en-US" sz="1800" dirty="0" err="1">
                <a:solidFill>
                  <a:srgbClr val="FF0000"/>
                </a:solidFill>
              </a:rPr>
              <a:t>O'quvchilar</a:t>
            </a:r>
            <a:r>
              <a:rPr lang="en-US" sz="1800" dirty="0">
                <a:solidFill>
                  <a:srgbClr val="FF0000"/>
                </a:solidFill>
              </a:rPr>
              <a:t> origami </a:t>
            </a:r>
            <a:r>
              <a:rPr lang="en-US" sz="1800" dirty="0" err="1">
                <a:solidFill>
                  <a:srgbClr val="FF0000"/>
                </a:solidFill>
              </a:rPr>
              <a:t>qilishni</a:t>
            </a:r>
            <a:r>
              <a:rPr lang="en-US" sz="1800" dirty="0">
                <a:solidFill>
                  <a:srgbClr val="FF0000"/>
                </a:solidFill>
              </a:rPr>
              <a:t> </a:t>
            </a:r>
            <a:r>
              <a:rPr lang="en-US" sz="1800" dirty="0" err="1">
                <a:solidFill>
                  <a:srgbClr val="FF0000"/>
                </a:solidFill>
              </a:rPr>
              <a:t>o'rganadi</a:t>
            </a:r>
            <a:r>
              <a:rPr lang="en-US" sz="1800" dirty="0">
                <a:solidFill>
                  <a:srgbClr val="FF0000"/>
                </a:solidFill>
              </a:rPr>
              <a:t>" (</a:t>
            </a:r>
            <a:r>
              <a:rPr lang="en-US" sz="1800" dirty="0" err="1">
                <a:solidFill>
                  <a:srgbClr val="FF0000"/>
                </a:solidFill>
              </a:rPr>
              <a:t>Matematika</a:t>
            </a:r>
            <a:r>
              <a:rPr lang="en-US" sz="1800" dirty="0">
                <a:solidFill>
                  <a:srgbClr val="FF0000"/>
                </a:solidFill>
              </a:rPr>
              <a:t> </a:t>
            </a:r>
            <a:r>
              <a:rPr lang="en-US" sz="1800" dirty="0" err="1">
                <a:solidFill>
                  <a:srgbClr val="FF0000"/>
                </a:solidFill>
              </a:rPr>
              <a:t>darsida</a:t>
            </a:r>
            <a:r>
              <a:rPr lang="en-US" sz="1800" dirty="0" smtClean="0">
                <a:solidFill>
                  <a:srgbClr val="FF0000"/>
                </a:solidFill>
              </a:rPr>
              <a:t>)</a:t>
            </a:r>
          </a:p>
          <a:p>
            <a:endParaRPr lang="en-US" sz="1800" dirty="0"/>
          </a:p>
          <a:p>
            <a:r>
              <a:rPr lang="en-US" sz="1800" dirty="0">
                <a:solidFill>
                  <a:srgbClr val="0070C0"/>
                </a:solidFill>
              </a:rPr>
              <a:t>✅ </a:t>
            </a:r>
            <a:r>
              <a:rPr lang="en-US" sz="1800" b="1" dirty="0" err="1">
                <a:solidFill>
                  <a:srgbClr val="0070C0"/>
                </a:solidFill>
              </a:rPr>
              <a:t>To'g'ri</a:t>
            </a:r>
            <a:r>
              <a:rPr lang="en-US" sz="1800" b="1" dirty="0">
                <a:solidFill>
                  <a:srgbClr val="0070C0"/>
                </a:solidFill>
              </a:rPr>
              <a:t>:</a:t>
            </a:r>
            <a:r>
              <a:rPr lang="en-US" sz="1800" dirty="0">
                <a:solidFill>
                  <a:srgbClr val="0070C0"/>
                </a:solidFill>
              </a:rPr>
              <a:t> "</a:t>
            </a:r>
            <a:r>
              <a:rPr lang="en-US" sz="1800" dirty="0" err="1">
                <a:solidFill>
                  <a:srgbClr val="0070C0"/>
                </a:solidFill>
              </a:rPr>
              <a:t>O'quvchilar</a:t>
            </a:r>
            <a:r>
              <a:rPr lang="en-US" sz="1800" dirty="0">
                <a:solidFill>
                  <a:srgbClr val="0070C0"/>
                </a:solidFill>
              </a:rPr>
              <a:t> </a:t>
            </a:r>
            <a:r>
              <a:rPr lang="en-US" sz="1800" dirty="0" err="1">
                <a:solidFill>
                  <a:srgbClr val="0070C0"/>
                </a:solidFill>
              </a:rPr>
              <a:t>geometrik</a:t>
            </a:r>
            <a:r>
              <a:rPr lang="en-US" sz="1800" dirty="0">
                <a:solidFill>
                  <a:srgbClr val="0070C0"/>
                </a:solidFill>
              </a:rPr>
              <a:t> </a:t>
            </a:r>
            <a:r>
              <a:rPr lang="en-US" sz="1800" dirty="0" err="1">
                <a:solidFill>
                  <a:srgbClr val="0070C0"/>
                </a:solidFill>
              </a:rPr>
              <a:t>shakllarni</a:t>
            </a:r>
            <a:r>
              <a:rPr lang="en-US" sz="1800" dirty="0">
                <a:solidFill>
                  <a:srgbClr val="0070C0"/>
                </a:solidFill>
              </a:rPr>
              <a:t> </a:t>
            </a:r>
            <a:r>
              <a:rPr lang="en-US" sz="1800" dirty="0" err="1">
                <a:solidFill>
                  <a:srgbClr val="0070C0"/>
                </a:solidFill>
              </a:rPr>
              <a:t>qog'ozdan</a:t>
            </a:r>
            <a:r>
              <a:rPr lang="en-US" sz="1800" dirty="0">
                <a:solidFill>
                  <a:srgbClr val="0070C0"/>
                </a:solidFill>
              </a:rPr>
              <a:t> </a:t>
            </a:r>
            <a:r>
              <a:rPr lang="en-US" sz="1800" dirty="0" err="1">
                <a:solidFill>
                  <a:srgbClr val="0070C0"/>
                </a:solidFill>
              </a:rPr>
              <a:t>yasash</a:t>
            </a:r>
            <a:r>
              <a:rPr lang="en-US" sz="1800" dirty="0">
                <a:solidFill>
                  <a:srgbClr val="0070C0"/>
                </a:solidFill>
              </a:rPr>
              <a:t> </a:t>
            </a:r>
            <a:r>
              <a:rPr lang="en-US" sz="1800" dirty="0" err="1">
                <a:solidFill>
                  <a:srgbClr val="0070C0"/>
                </a:solidFill>
              </a:rPr>
              <a:t>orqali</a:t>
            </a:r>
            <a:r>
              <a:rPr lang="en-US" sz="1800" dirty="0">
                <a:solidFill>
                  <a:srgbClr val="0070C0"/>
                </a:solidFill>
              </a:rPr>
              <a:t> </a:t>
            </a:r>
            <a:r>
              <a:rPr lang="en-US" sz="1800" dirty="0" err="1">
                <a:solidFill>
                  <a:srgbClr val="0070C0"/>
                </a:solidFill>
              </a:rPr>
              <a:t>ularning</a:t>
            </a:r>
            <a:r>
              <a:rPr lang="en-US" sz="1800" dirty="0">
                <a:solidFill>
                  <a:srgbClr val="0070C0"/>
                </a:solidFill>
              </a:rPr>
              <a:t> </a:t>
            </a:r>
            <a:r>
              <a:rPr lang="en-US" sz="1800" dirty="0" err="1">
                <a:solidFill>
                  <a:srgbClr val="0070C0"/>
                </a:solidFill>
              </a:rPr>
              <a:t>xususiyatlarini</a:t>
            </a:r>
            <a:r>
              <a:rPr lang="en-US" sz="1800" dirty="0">
                <a:solidFill>
                  <a:srgbClr val="0070C0"/>
                </a:solidFill>
              </a:rPr>
              <a:t> </a:t>
            </a:r>
            <a:r>
              <a:rPr lang="en-US" sz="1800" dirty="0" err="1" smtClean="0">
                <a:solidFill>
                  <a:srgbClr val="0070C0"/>
                </a:solidFill>
              </a:rPr>
              <a:t>o'rganadi</a:t>
            </a:r>
            <a:r>
              <a:rPr lang="en-US" sz="1800" dirty="0" smtClean="0">
                <a:solidFill>
                  <a:srgbClr val="0070C0"/>
                </a:solidFill>
              </a:rPr>
              <a:t>“</a:t>
            </a:r>
          </a:p>
          <a:p>
            <a:endParaRPr lang="en-US" sz="1800" dirty="0">
              <a:solidFill>
                <a:srgbClr val="0070C0"/>
              </a:solidFill>
            </a:endParaRPr>
          </a:p>
          <a:p>
            <a:r>
              <a:rPr lang="en-US" sz="1800" b="1" dirty="0" err="1"/>
              <a:t>Moslik</a:t>
            </a:r>
            <a:r>
              <a:rPr lang="en-US" sz="1800" b="1" dirty="0"/>
              <a:t> </a:t>
            </a:r>
            <a:r>
              <a:rPr lang="en-US" sz="1800" b="1" dirty="0" err="1"/>
              <a:t>jihatlari</a:t>
            </a:r>
            <a:r>
              <a:rPr lang="en-US" sz="1800" b="1" dirty="0"/>
              <a:t>:</a:t>
            </a:r>
            <a:endParaRPr lang="en-US" sz="1800" dirty="0"/>
          </a:p>
          <a:p>
            <a:r>
              <a:rPr lang="en-US" sz="1800" dirty="0" err="1"/>
              <a:t>Dastur</a:t>
            </a:r>
            <a:r>
              <a:rPr lang="en-US" sz="1800" dirty="0"/>
              <a:t> </a:t>
            </a:r>
            <a:r>
              <a:rPr lang="en-US" sz="1800" dirty="0" err="1"/>
              <a:t>talablariga</a:t>
            </a:r>
            <a:endParaRPr lang="en-US" sz="1800" dirty="0"/>
          </a:p>
          <a:p>
            <a:r>
              <a:rPr lang="en-US" sz="1800" dirty="0" err="1"/>
              <a:t>O'quv</a:t>
            </a:r>
            <a:r>
              <a:rPr lang="en-US" sz="1800" dirty="0"/>
              <a:t> </a:t>
            </a:r>
            <a:r>
              <a:rPr lang="en-US" sz="1800" dirty="0" err="1"/>
              <a:t>rejasiga</a:t>
            </a:r>
            <a:endParaRPr lang="en-US" sz="1800" dirty="0"/>
          </a:p>
          <a:p>
            <a:r>
              <a:rPr lang="en-US" sz="1800" dirty="0" err="1"/>
              <a:t>Keyingi</a:t>
            </a:r>
            <a:r>
              <a:rPr lang="en-US" sz="1800" dirty="0"/>
              <a:t> </a:t>
            </a:r>
            <a:r>
              <a:rPr lang="en-US" sz="1800" dirty="0" err="1"/>
              <a:t>mavzularga</a:t>
            </a:r>
            <a:endParaRPr lang="en-US" sz="1800" dirty="0"/>
          </a:p>
          <a:p>
            <a:r>
              <a:rPr lang="en-US" sz="1800" dirty="0" err="1"/>
              <a:t>Hayotiy</a:t>
            </a:r>
            <a:r>
              <a:rPr lang="en-US" sz="1800" dirty="0"/>
              <a:t> </a:t>
            </a:r>
            <a:r>
              <a:rPr lang="en-US" sz="1800" dirty="0" err="1"/>
              <a:t>ehtiyojlarga</a:t>
            </a:r>
            <a:endParaRPr lang="en-US" sz="1800" dirty="0"/>
          </a:p>
          <a:p>
            <a:r>
              <a:rPr lang="en-US" sz="1200" dirty="0"/>
              <a:t/>
            </a:r>
            <a:br>
              <a:rPr lang="en-US" sz="1200" dirty="0"/>
            </a:br>
            <a:endParaRPr lang="ru-RU" sz="1200" dirty="0"/>
          </a:p>
        </p:txBody>
      </p:sp>
      <p:sp>
        <p:nvSpPr>
          <p:cNvPr id="4" name="Text Placeholder 3"/>
          <p:cNvSpPr>
            <a:spLocks noGrp="1"/>
          </p:cNvSpPr>
          <p:nvPr>
            <p:ph type="body" sz="quarter" idx="3"/>
          </p:nvPr>
        </p:nvSpPr>
        <p:spPr>
          <a:xfrm>
            <a:off x="8534400" y="6477000"/>
            <a:ext cx="381001" cy="304800"/>
          </a:xfrm>
        </p:spPr>
        <p:txBody>
          <a:bodyPr>
            <a:normAutofit fontScale="70000" lnSpcReduction="20000"/>
          </a:bodyPr>
          <a:lstStyle/>
          <a:p>
            <a:r>
              <a:rPr lang="en-US" dirty="0" smtClean="0"/>
              <a:t>.</a:t>
            </a:r>
            <a:endParaRPr lang="ru-RU" dirty="0"/>
          </a:p>
        </p:txBody>
      </p:sp>
      <p:sp>
        <p:nvSpPr>
          <p:cNvPr id="6" name="Content Placeholder 5"/>
          <p:cNvSpPr>
            <a:spLocks noGrp="1"/>
          </p:cNvSpPr>
          <p:nvPr>
            <p:ph sz="quarter" idx="4"/>
          </p:nvPr>
        </p:nvSpPr>
        <p:spPr/>
        <p:txBody>
          <a:bodyPr>
            <a:noAutofit/>
          </a:bodyPr>
          <a:lstStyle/>
          <a:p>
            <a:pPr marL="109728" indent="0" algn="ctr">
              <a:buNone/>
            </a:pPr>
            <a:r>
              <a:rPr lang="en-US" sz="1800" b="1" dirty="0" smtClean="0">
                <a:solidFill>
                  <a:schemeClr val="accent4"/>
                </a:solidFill>
              </a:rPr>
              <a:t>T </a:t>
            </a:r>
            <a:r>
              <a:rPr lang="en-US" sz="1800" b="1" dirty="0">
                <a:solidFill>
                  <a:schemeClr val="accent4"/>
                </a:solidFill>
              </a:rPr>
              <a:t>– Time-bound (</a:t>
            </a:r>
            <a:r>
              <a:rPr lang="en-US" sz="1800" b="1" dirty="0" err="1">
                <a:solidFill>
                  <a:schemeClr val="accent4"/>
                </a:solidFill>
              </a:rPr>
              <a:t>Vaqt</a:t>
            </a:r>
            <a:r>
              <a:rPr lang="en-US" sz="1800" b="1" dirty="0">
                <a:solidFill>
                  <a:schemeClr val="accent4"/>
                </a:solidFill>
              </a:rPr>
              <a:t> </a:t>
            </a:r>
            <a:r>
              <a:rPr lang="en-US" sz="1800" b="1" dirty="0" err="1">
                <a:solidFill>
                  <a:schemeClr val="accent4"/>
                </a:solidFill>
              </a:rPr>
              <a:t>bilan</a:t>
            </a:r>
            <a:r>
              <a:rPr lang="en-US" sz="1800" b="1" dirty="0">
                <a:solidFill>
                  <a:schemeClr val="accent4"/>
                </a:solidFill>
              </a:rPr>
              <a:t> </a:t>
            </a:r>
            <a:r>
              <a:rPr lang="en-US" sz="1800" b="1" dirty="0" err="1">
                <a:solidFill>
                  <a:schemeClr val="accent4"/>
                </a:solidFill>
              </a:rPr>
              <a:t>chegaralangan</a:t>
            </a:r>
            <a:r>
              <a:rPr lang="en-US" sz="1800" b="1" dirty="0">
                <a:solidFill>
                  <a:schemeClr val="accent4"/>
                </a:solidFill>
              </a:rPr>
              <a:t>)</a:t>
            </a:r>
          </a:p>
          <a:p>
            <a:pPr marL="509778" indent="-400050">
              <a:buFont typeface="+mj-lt"/>
              <a:buAutoNum type="romanUcPeriod"/>
            </a:pPr>
            <a:r>
              <a:rPr lang="en-US" sz="1800" b="1" dirty="0" err="1">
                <a:solidFill>
                  <a:schemeClr val="accent4"/>
                </a:solidFill>
              </a:rPr>
              <a:t>Maqsad</a:t>
            </a:r>
            <a:r>
              <a:rPr lang="en-US" sz="1800" b="1" dirty="0">
                <a:solidFill>
                  <a:schemeClr val="accent4"/>
                </a:solidFill>
              </a:rPr>
              <a:t> </a:t>
            </a:r>
            <a:r>
              <a:rPr lang="en-US" sz="1800" b="1" dirty="0" err="1">
                <a:solidFill>
                  <a:schemeClr val="accent4"/>
                </a:solidFill>
              </a:rPr>
              <a:t>aniq</a:t>
            </a:r>
            <a:r>
              <a:rPr lang="en-US" sz="1800" b="1" dirty="0">
                <a:solidFill>
                  <a:schemeClr val="accent4"/>
                </a:solidFill>
              </a:rPr>
              <a:t> </a:t>
            </a:r>
            <a:r>
              <a:rPr lang="en-US" sz="1800" b="1" dirty="0" err="1">
                <a:solidFill>
                  <a:schemeClr val="accent4"/>
                </a:solidFill>
              </a:rPr>
              <a:t>vaqt</a:t>
            </a:r>
            <a:r>
              <a:rPr lang="en-US" sz="1800" b="1" dirty="0">
                <a:solidFill>
                  <a:schemeClr val="accent4"/>
                </a:solidFill>
              </a:rPr>
              <a:t> </a:t>
            </a:r>
            <a:r>
              <a:rPr lang="en-US" sz="1800" b="1" dirty="0" err="1">
                <a:solidFill>
                  <a:schemeClr val="accent4"/>
                </a:solidFill>
              </a:rPr>
              <a:t>oralig'ida</a:t>
            </a:r>
            <a:r>
              <a:rPr lang="en-US" sz="1800" b="1" dirty="0">
                <a:solidFill>
                  <a:schemeClr val="accent4"/>
                </a:solidFill>
              </a:rPr>
              <a:t> </a:t>
            </a:r>
            <a:r>
              <a:rPr lang="en-US" sz="1800" b="1" dirty="0" err="1">
                <a:solidFill>
                  <a:schemeClr val="accent4"/>
                </a:solidFill>
              </a:rPr>
              <a:t>bajarilishi</a:t>
            </a:r>
            <a:r>
              <a:rPr lang="en-US" sz="1800" b="1" dirty="0">
                <a:solidFill>
                  <a:schemeClr val="accent4"/>
                </a:solidFill>
              </a:rPr>
              <a:t> </a:t>
            </a:r>
            <a:r>
              <a:rPr lang="en-US" sz="1800" b="1" dirty="0" err="1" smtClean="0">
                <a:solidFill>
                  <a:schemeClr val="accent4"/>
                </a:solidFill>
              </a:rPr>
              <a:t>kerak</a:t>
            </a:r>
            <a:endParaRPr lang="en-US" sz="1800" b="1" dirty="0" smtClean="0">
              <a:solidFill>
                <a:schemeClr val="accent4"/>
              </a:solidFill>
            </a:endParaRPr>
          </a:p>
          <a:p>
            <a:pPr marL="509778" indent="-400050">
              <a:buFont typeface="+mj-lt"/>
              <a:buAutoNum type="romanUcPeriod"/>
            </a:pPr>
            <a:endParaRPr lang="en-US" sz="1800" dirty="0">
              <a:solidFill>
                <a:schemeClr val="accent4"/>
              </a:solidFill>
            </a:endParaRPr>
          </a:p>
          <a:p>
            <a:pPr marL="509778" indent="-400050">
              <a:buFont typeface="+mj-lt"/>
              <a:buAutoNum type="romanUcPeriod"/>
            </a:pPr>
            <a:r>
              <a:rPr lang="en-US" sz="1800" dirty="0">
                <a:solidFill>
                  <a:schemeClr val="accent4"/>
                </a:solidFill>
              </a:rPr>
              <a:t>❌ </a:t>
            </a:r>
            <a:r>
              <a:rPr lang="en-US" sz="1800" b="1" dirty="0" err="1">
                <a:solidFill>
                  <a:schemeClr val="accent4"/>
                </a:solidFill>
              </a:rPr>
              <a:t>Noto'g'ri</a:t>
            </a:r>
            <a:r>
              <a:rPr lang="en-US" sz="1800" b="1" dirty="0">
                <a:solidFill>
                  <a:schemeClr val="accent4"/>
                </a:solidFill>
              </a:rPr>
              <a:t>:</a:t>
            </a:r>
            <a:r>
              <a:rPr lang="en-US" sz="1800" dirty="0">
                <a:solidFill>
                  <a:schemeClr val="accent4"/>
                </a:solidFill>
              </a:rPr>
              <a:t> "</a:t>
            </a:r>
            <a:r>
              <a:rPr lang="en-US" sz="1800" dirty="0" err="1">
                <a:solidFill>
                  <a:schemeClr val="accent4"/>
                </a:solidFill>
              </a:rPr>
              <a:t>O'quvchilar</a:t>
            </a:r>
            <a:r>
              <a:rPr lang="en-US" sz="1800" dirty="0">
                <a:solidFill>
                  <a:schemeClr val="accent4"/>
                </a:solidFill>
              </a:rPr>
              <a:t> </a:t>
            </a:r>
            <a:r>
              <a:rPr lang="en-US" sz="1800" dirty="0" err="1">
                <a:solidFill>
                  <a:schemeClr val="accent4"/>
                </a:solidFill>
              </a:rPr>
              <a:t>imlo</a:t>
            </a:r>
            <a:r>
              <a:rPr lang="en-US" sz="1800" dirty="0">
                <a:solidFill>
                  <a:schemeClr val="accent4"/>
                </a:solidFill>
              </a:rPr>
              <a:t> </a:t>
            </a:r>
            <a:r>
              <a:rPr lang="en-US" sz="1800" dirty="0" err="1">
                <a:solidFill>
                  <a:schemeClr val="accent4"/>
                </a:solidFill>
              </a:rPr>
              <a:t>qoidalarini</a:t>
            </a:r>
            <a:r>
              <a:rPr lang="en-US" sz="1800" dirty="0">
                <a:solidFill>
                  <a:schemeClr val="accent4"/>
                </a:solidFill>
              </a:rPr>
              <a:t> </a:t>
            </a:r>
            <a:r>
              <a:rPr lang="en-US" sz="1800" dirty="0" err="1" smtClean="0">
                <a:solidFill>
                  <a:schemeClr val="accent4"/>
                </a:solidFill>
              </a:rPr>
              <a:t>o'rganadi</a:t>
            </a:r>
            <a:r>
              <a:rPr lang="en-US" sz="1800" dirty="0" smtClean="0">
                <a:solidFill>
                  <a:schemeClr val="accent4"/>
                </a:solidFill>
              </a:rPr>
              <a:t>“</a:t>
            </a:r>
          </a:p>
          <a:p>
            <a:pPr marL="509778" indent="-400050">
              <a:buFont typeface="+mj-lt"/>
              <a:buAutoNum type="romanUcPeriod"/>
            </a:pPr>
            <a:endParaRPr lang="en-US" sz="1800" dirty="0">
              <a:solidFill>
                <a:schemeClr val="accent4"/>
              </a:solidFill>
            </a:endParaRPr>
          </a:p>
          <a:p>
            <a:pPr marL="509778" indent="-400050">
              <a:buFont typeface="+mj-lt"/>
              <a:buAutoNum type="romanUcPeriod"/>
            </a:pPr>
            <a:r>
              <a:rPr lang="en-US" sz="1800" dirty="0">
                <a:solidFill>
                  <a:schemeClr val="accent4"/>
                </a:solidFill>
              </a:rPr>
              <a:t>✅ </a:t>
            </a:r>
            <a:r>
              <a:rPr lang="en-US" sz="1800" b="1" dirty="0" err="1">
                <a:solidFill>
                  <a:schemeClr val="accent4"/>
                </a:solidFill>
              </a:rPr>
              <a:t>To'g'ri</a:t>
            </a:r>
            <a:r>
              <a:rPr lang="en-US" sz="1800" b="1" dirty="0">
                <a:solidFill>
                  <a:schemeClr val="accent4"/>
                </a:solidFill>
              </a:rPr>
              <a:t>:</a:t>
            </a:r>
            <a:r>
              <a:rPr lang="en-US" sz="1800" dirty="0">
                <a:solidFill>
                  <a:schemeClr val="accent4"/>
                </a:solidFill>
              </a:rPr>
              <a:t> "</a:t>
            </a:r>
            <a:r>
              <a:rPr lang="en-US" sz="1800" dirty="0" err="1">
                <a:solidFill>
                  <a:schemeClr val="accent4"/>
                </a:solidFill>
              </a:rPr>
              <a:t>Dars</a:t>
            </a:r>
            <a:r>
              <a:rPr lang="en-US" sz="1800" dirty="0">
                <a:solidFill>
                  <a:schemeClr val="accent4"/>
                </a:solidFill>
              </a:rPr>
              <a:t> </a:t>
            </a:r>
            <a:r>
              <a:rPr lang="en-US" sz="1800" dirty="0" err="1">
                <a:solidFill>
                  <a:schemeClr val="accent4"/>
                </a:solidFill>
              </a:rPr>
              <a:t>oxiriga</a:t>
            </a:r>
            <a:r>
              <a:rPr lang="en-US" sz="1800" dirty="0">
                <a:solidFill>
                  <a:schemeClr val="accent4"/>
                </a:solidFill>
              </a:rPr>
              <a:t> </a:t>
            </a:r>
            <a:r>
              <a:rPr lang="en-US" sz="1800" dirty="0" err="1">
                <a:solidFill>
                  <a:schemeClr val="accent4"/>
                </a:solidFill>
              </a:rPr>
              <a:t>qadar</a:t>
            </a:r>
            <a:r>
              <a:rPr lang="en-US" sz="1800" dirty="0">
                <a:solidFill>
                  <a:schemeClr val="accent4"/>
                </a:solidFill>
              </a:rPr>
              <a:t> </a:t>
            </a:r>
            <a:r>
              <a:rPr lang="en-US" sz="1800" dirty="0" err="1">
                <a:solidFill>
                  <a:schemeClr val="accent4"/>
                </a:solidFill>
              </a:rPr>
              <a:t>o'quvchilar</a:t>
            </a:r>
            <a:r>
              <a:rPr lang="en-US" sz="1800" dirty="0">
                <a:solidFill>
                  <a:schemeClr val="accent4"/>
                </a:solidFill>
              </a:rPr>
              <a:t> 5 ta </a:t>
            </a:r>
            <a:r>
              <a:rPr lang="en-US" sz="1800" dirty="0" err="1">
                <a:solidFill>
                  <a:schemeClr val="accent4"/>
                </a:solidFill>
              </a:rPr>
              <a:t>imlo</a:t>
            </a:r>
            <a:r>
              <a:rPr lang="en-US" sz="1800" dirty="0">
                <a:solidFill>
                  <a:schemeClr val="accent4"/>
                </a:solidFill>
              </a:rPr>
              <a:t> </a:t>
            </a:r>
            <a:r>
              <a:rPr lang="en-US" sz="1800" dirty="0" err="1">
                <a:solidFill>
                  <a:schemeClr val="accent4"/>
                </a:solidFill>
              </a:rPr>
              <a:t>qoidasini</a:t>
            </a:r>
            <a:r>
              <a:rPr lang="en-US" sz="1800" dirty="0">
                <a:solidFill>
                  <a:schemeClr val="accent4"/>
                </a:solidFill>
              </a:rPr>
              <a:t> </a:t>
            </a:r>
            <a:r>
              <a:rPr lang="en-US" sz="1800" dirty="0" err="1">
                <a:solidFill>
                  <a:schemeClr val="accent4"/>
                </a:solidFill>
              </a:rPr>
              <a:t>yozma</a:t>
            </a:r>
            <a:r>
              <a:rPr lang="en-US" sz="1800" dirty="0">
                <a:solidFill>
                  <a:schemeClr val="accent4"/>
                </a:solidFill>
              </a:rPr>
              <a:t> </a:t>
            </a:r>
            <a:r>
              <a:rPr lang="en-US" sz="1800" dirty="0" err="1">
                <a:solidFill>
                  <a:schemeClr val="accent4"/>
                </a:solidFill>
              </a:rPr>
              <a:t>qo'llay</a:t>
            </a:r>
            <a:r>
              <a:rPr lang="en-US" sz="1800" dirty="0">
                <a:solidFill>
                  <a:schemeClr val="accent4"/>
                </a:solidFill>
              </a:rPr>
              <a:t> </a:t>
            </a:r>
            <a:r>
              <a:rPr lang="en-US" sz="1800" dirty="0" err="1" smtClean="0">
                <a:solidFill>
                  <a:schemeClr val="accent4"/>
                </a:solidFill>
              </a:rPr>
              <a:t>oladi</a:t>
            </a:r>
            <a:r>
              <a:rPr lang="en-US" sz="1800" dirty="0" smtClean="0">
                <a:solidFill>
                  <a:schemeClr val="accent4"/>
                </a:solidFill>
              </a:rPr>
              <a:t>“</a:t>
            </a:r>
          </a:p>
          <a:p>
            <a:pPr marL="509778" indent="-400050">
              <a:buFont typeface="+mj-lt"/>
              <a:buAutoNum type="romanUcPeriod"/>
            </a:pPr>
            <a:endParaRPr lang="en-US" sz="1800" dirty="0">
              <a:solidFill>
                <a:schemeClr val="accent4"/>
              </a:solidFill>
            </a:endParaRPr>
          </a:p>
          <a:p>
            <a:pPr marL="109728" indent="0">
              <a:buNone/>
            </a:pPr>
            <a:r>
              <a:rPr lang="en-US" sz="1800" b="1" dirty="0" err="1" smtClean="0">
                <a:solidFill>
                  <a:schemeClr val="accent4"/>
                </a:solidFill>
              </a:rPr>
              <a:t>Vaqt</a:t>
            </a:r>
            <a:r>
              <a:rPr lang="en-US" sz="1800" b="1" dirty="0" smtClean="0">
                <a:solidFill>
                  <a:schemeClr val="accent4"/>
                </a:solidFill>
              </a:rPr>
              <a:t> </a:t>
            </a:r>
            <a:r>
              <a:rPr lang="en-US" sz="1800" b="1" dirty="0" err="1">
                <a:solidFill>
                  <a:schemeClr val="accent4"/>
                </a:solidFill>
              </a:rPr>
              <a:t>chegaralari</a:t>
            </a:r>
            <a:r>
              <a:rPr lang="en-US" sz="1800" b="1" dirty="0">
                <a:solidFill>
                  <a:schemeClr val="accent4"/>
                </a:solidFill>
              </a:rPr>
              <a:t>:</a:t>
            </a:r>
            <a:endParaRPr lang="en-US" sz="1800" dirty="0">
              <a:solidFill>
                <a:schemeClr val="accent4"/>
              </a:solidFill>
            </a:endParaRPr>
          </a:p>
          <a:p>
            <a:pPr marL="109728" indent="0">
              <a:buNone/>
            </a:pPr>
            <a:r>
              <a:rPr lang="en-US" sz="1800" dirty="0" err="1">
                <a:solidFill>
                  <a:schemeClr val="accent4"/>
                </a:solidFill>
              </a:rPr>
              <a:t>Dars</a:t>
            </a:r>
            <a:r>
              <a:rPr lang="en-US" sz="1800" dirty="0">
                <a:solidFill>
                  <a:schemeClr val="accent4"/>
                </a:solidFill>
              </a:rPr>
              <a:t> </a:t>
            </a:r>
            <a:r>
              <a:rPr lang="en-US" sz="1800" dirty="0" err="1">
                <a:solidFill>
                  <a:schemeClr val="accent4"/>
                </a:solidFill>
              </a:rPr>
              <a:t>davomida</a:t>
            </a:r>
            <a:endParaRPr lang="en-US" sz="1800" dirty="0">
              <a:solidFill>
                <a:schemeClr val="accent4"/>
              </a:solidFill>
            </a:endParaRPr>
          </a:p>
          <a:p>
            <a:pPr marL="109728" indent="0">
              <a:buNone/>
            </a:pPr>
            <a:r>
              <a:rPr lang="en-US" sz="1800" dirty="0" err="1">
                <a:solidFill>
                  <a:schemeClr val="accent4"/>
                </a:solidFill>
              </a:rPr>
              <a:t>Hafta</a:t>
            </a:r>
            <a:r>
              <a:rPr lang="en-US" sz="1800" dirty="0">
                <a:solidFill>
                  <a:schemeClr val="accent4"/>
                </a:solidFill>
              </a:rPr>
              <a:t> </a:t>
            </a:r>
            <a:r>
              <a:rPr lang="en-US" sz="1800" dirty="0" err="1">
                <a:solidFill>
                  <a:schemeClr val="accent4"/>
                </a:solidFill>
              </a:rPr>
              <a:t>davomida</a:t>
            </a:r>
            <a:endParaRPr lang="en-US" sz="1800" dirty="0">
              <a:solidFill>
                <a:schemeClr val="accent4"/>
              </a:solidFill>
            </a:endParaRPr>
          </a:p>
          <a:p>
            <a:pPr marL="109728" indent="0">
              <a:buNone/>
            </a:pPr>
            <a:r>
              <a:rPr lang="en-US" sz="1800" dirty="0" err="1">
                <a:solidFill>
                  <a:schemeClr val="accent4"/>
                </a:solidFill>
              </a:rPr>
              <a:t>Chorak</a:t>
            </a:r>
            <a:r>
              <a:rPr lang="en-US" sz="1800" dirty="0">
                <a:solidFill>
                  <a:schemeClr val="accent4"/>
                </a:solidFill>
              </a:rPr>
              <a:t> </a:t>
            </a:r>
            <a:r>
              <a:rPr lang="en-US" sz="1800" dirty="0" err="1">
                <a:solidFill>
                  <a:schemeClr val="accent4"/>
                </a:solidFill>
              </a:rPr>
              <a:t>yakunida</a:t>
            </a:r>
            <a:endParaRPr lang="en-US" sz="1800" dirty="0">
              <a:solidFill>
                <a:schemeClr val="accent4"/>
              </a:solidFill>
            </a:endParaRPr>
          </a:p>
          <a:p>
            <a:pPr marL="109728" indent="0">
              <a:buNone/>
            </a:pPr>
            <a:r>
              <a:rPr lang="en-US" sz="1800" dirty="0" err="1">
                <a:solidFill>
                  <a:schemeClr val="accent4"/>
                </a:solidFill>
              </a:rPr>
              <a:t>O'quv</a:t>
            </a:r>
            <a:r>
              <a:rPr lang="en-US" sz="1800" dirty="0">
                <a:solidFill>
                  <a:schemeClr val="accent4"/>
                </a:solidFill>
              </a:rPr>
              <a:t> </a:t>
            </a:r>
            <a:r>
              <a:rPr lang="en-US" sz="1800" dirty="0" err="1">
                <a:solidFill>
                  <a:schemeClr val="accent4"/>
                </a:solidFill>
              </a:rPr>
              <a:t>yili</a:t>
            </a:r>
            <a:r>
              <a:rPr lang="en-US" sz="1800" dirty="0">
                <a:solidFill>
                  <a:schemeClr val="accent4"/>
                </a:solidFill>
              </a:rPr>
              <a:t> </a:t>
            </a:r>
            <a:r>
              <a:rPr lang="en-US" sz="1800" dirty="0" err="1">
                <a:solidFill>
                  <a:schemeClr val="accent4"/>
                </a:solidFill>
              </a:rPr>
              <a:t>yakunida</a:t>
            </a:r>
            <a:endParaRPr lang="en-US" sz="1800" dirty="0">
              <a:solidFill>
                <a:schemeClr val="accent4"/>
              </a:solidFill>
            </a:endParaRPr>
          </a:p>
          <a:p>
            <a:pPr marL="509778" indent="-400050">
              <a:buFont typeface="+mj-lt"/>
              <a:buAutoNum type="romanUcPeriod"/>
            </a:pPr>
            <a:endParaRPr lang="ru-RU" sz="1800" dirty="0"/>
          </a:p>
        </p:txBody>
      </p:sp>
    </p:spTree>
    <p:extLst>
      <p:ext uri="{BB962C8B-B14F-4D97-AF65-F5344CB8AC3E}">
        <p14:creationId xmlns:p14="http://schemas.microsoft.com/office/powerpoint/2010/main" val="1056835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92684784"/>
              </p:ext>
            </p:extLst>
          </p:nvPr>
        </p:nvGraphicFramePr>
        <p:xfrm>
          <a:off x="381000" y="1915319"/>
          <a:ext cx="7056120" cy="2834640"/>
        </p:xfrm>
        <a:graphic>
          <a:graphicData uri="http://schemas.openxmlformats.org/drawingml/2006/table">
            <a:tbl>
              <a:tblPr/>
              <a:tblGrid>
                <a:gridCol w="3528060"/>
                <a:gridCol w="3528060"/>
              </a:tblGrid>
              <a:tr h="0">
                <a:tc>
                  <a:txBody>
                    <a:bodyPr/>
                    <a:lstStyle/>
                    <a:p>
                      <a:pPr algn="l"/>
                      <a:r>
                        <a:rPr lang="en-US" b="0" dirty="0" err="1">
                          <a:effectLst/>
                          <a:latin typeface="quote-cjk-patch"/>
                        </a:rPr>
                        <a:t>Mezon</a:t>
                      </a:r>
                      <a:endParaRPr lang="en-US" b="0" dirty="0">
                        <a:effectLst/>
                        <a:latin typeface="quote-cjk-patch"/>
                      </a:endParaRPr>
                    </a:p>
                  </a:txBody>
                  <a:tcPr marR="121920" marT="76200" marB="76200" anchor="ctr">
                    <a:lnL>
                      <a:noFill/>
                    </a:lnL>
                    <a:lnR>
                      <a:noFill/>
                    </a:lnR>
                    <a:lnT>
                      <a:noFill/>
                    </a:lnT>
                    <a:lnB>
                      <a:noFill/>
                    </a:lnB>
                  </a:tcPr>
                </a:tc>
                <a:tc>
                  <a:txBody>
                    <a:bodyPr/>
                    <a:lstStyle/>
                    <a:p>
                      <a:pPr algn="l"/>
                      <a:r>
                        <a:rPr lang="en-US" b="0">
                          <a:effectLst/>
                          <a:latin typeface="quote-cjk-patch"/>
                        </a:rPr>
                        <a:t>Maqsad ifodasi</a:t>
                      </a:r>
                    </a:p>
                  </a:txBody>
                  <a:tcPr marL="121920" marR="121920" marT="76200" marB="76200" anchor="ctr">
                    <a:lnL>
                      <a:noFill/>
                    </a:lnL>
                    <a:lnR>
                      <a:noFill/>
                    </a:lnR>
                    <a:lnT>
                      <a:noFill/>
                    </a:lnT>
                    <a:lnB>
                      <a:noFill/>
                    </a:lnB>
                  </a:tcPr>
                </a:tc>
              </a:tr>
              <a:tr h="0">
                <a:tc>
                  <a:txBody>
                    <a:bodyPr/>
                    <a:lstStyle/>
                    <a:p>
                      <a:r>
                        <a:rPr lang="en-US" b="1">
                          <a:effectLst/>
                          <a:latin typeface="quote-cjk-patch"/>
                        </a:rPr>
                        <a:t>S</a:t>
                      </a:r>
                      <a:r>
                        <a:rPr lang="en-US" b="0">
                          <a:effectLst/>
                          <a:latin typeface="quote-cjk-patch"/>
                        </a:rPr>
                        <a:t> (Aniq)</a:t>
                      </a:r>
                    </a:p>
                  </a:txBody>
                  <a:tcPr marR="121920" marT="76200" marB="76200" anchor="ctr">
                    <a:lnL>
                      <a:noFill/>
                    </a:lnL>
                    <a:lnR>
                      <a:noFill/>
                    </a:lnR>
                    <a:lnT>
                      <a:noFill/>
                    </a:lnT>
                    <a:lnB>
                      <a:noFill/>
                    </a:lnB>
                  </a:tcPr>
                </a:tc>
                <a:tc>
                  <a:txBody>
                    <a:bodyPr/>
                    <a:lstStyle/>
                    <a:p>
                      <a:r>
                        <a:rPr lang="en-US" b="0">
                          <a:effectLst/>
                          <a:latin typeface="quote-cjk-patch"/>
                        </a:rPr>
                        <a:t>10 ga qadar qo'shish va ayirish</a:t>
                      </a:r>
                    </a:p>
                  </a:txBody>
                  <a:tcPr marL="121920" marT="76200" marB="76200" anchor="ctr">
                    <a:lnL>
                      <a:noFill/>
                    </a:lnL>
                    <a:lnR>
                      <a:noFill/>
                    </a:lnR>
                    <a:lnT>
                      <a:noFill/>
                    </a:lnT>
                    <a:lnB>
                      <a:noFill/>
                    </a:lnB>
                  </a:tcPr>
                </a:tc>
              </a:tr>
              <a:tr h="0">
                <a:tc>
                  <a:txBody>
                    <a:bodyPr/>
                    <a:lstStyle/>
                    <a:p>
                      <a:r>
                        <a:rPr lang="en-US" b="1">
                          <a:effectLst/>
                          <a:latin typeface="quote-cjk-patch"/>
                        </a:rPr>
                        <a:t>M</a:t>
                      </a:r>
                      <a:r>
                        <a:rPr lang="en-US" b="0">
                          <a:effectLst/>
                          <a:latin typeface="quote-cjk-patch"/>
                        </a:rPr>
                        <a:t> (O'lchanadigan)</a:t>
                      </a:r>
                    </a:p>
                  </a:txBody>
                  <a:tcPr marR="121920" marT="76200" marB="76200" anchor="ctr">
                    <a:lnL>
                      <a:noFill/>
                    </a:lnL>
                    <a:lnR>
                      <a:noFill/>
                    </a:lnR>
                    <a:lnT>
                      <a:noFill/>
                    </a:lnT>
                    <a:lnB>
                      <a:noFill/>
                    </a:lnB>
                  </a:tcPr>
                </a:tc>
                <a:tc>
                  <a:txBody>
                    <a:bodyPr/>
                    <a:lstStyle/>
                    <a:p>
                      <a:r>
                        <a:rPr lang="fi-FI" b="0">
                          <a:effectLst/>
                          <a:latin typeface="quote-cjk-patch"/>
                        </a:rPr>
                        <a:t>10 ta misoldan 8 tasini to'g'ri yechish</a:t>
                      </a:r>
                    </a:p>
                  </a:txBody>
                  <a:tcPr marL="121920" marT="76200" marB="76200" anchor="ctr">
                    <a:lnL>
                      <a:noFill/>
                    </a:lnL>
                    <a:lnR>
                      <a:noFill/>
                    </a:lnR>
                    <a:lnT>
                      <a:noFill/>
                    </a:lnT>
                    <a:lnB>
                      <a:noFill/>
                    </a:lnB>
                  </a:tcPr>
                </a:tc>
              </a:tr>
              <a:tr h="0">
                <a:tc>
                  <a:txBody>
                    <a:bodyPr/>
                    <a:lstStyle/>
                    <a:p>
                      <a:r>
                        <a:rPr lang="en-US" b="1">
                          <a:effectLst/>
                          <a:latin typeface="quote-cjk-patch"/>
                        </a:rPr>
                        <a:t>A</a:t>
                      </a:r>
                      <a:r>
                        <a:rPr lang="en-US" b="0">
                          <a:effectLst/>
                          <a:latin typeface="quote-cjk-patch"/>
                        </a:rPr>
                        <a:t> (Erishish mumkin)</a:t>
                      </a:r>
                    </a:p>
                  </a:txBody>
                  <a:tcPr marR="121920" marT="76200" marB="76200" anchor="ctr">
                    <a:lnL>
                      <a:noFill/>
                    </a:lnL>
                    <a:lnR>
                      <a:noFill/>
                    </a:lnR>
                    <a:lnT>
                      <a:noFill/>
                    </a:lnT>
                    <a:lnB>
                      <a:noFill/>
                    </a:lnB>
                  </a:tcPr>
                </a:tc>
                <a:tc>
                  <a:txBody>
                    <a:bodyPr/>
                    <a:lstStyle/>
                    <a:p>
                      <a:r>
                        <a:rPr lang="en-US" b="0">
                          <a:effectLst/>
                          <a:latin typeface="quote-cjk-patch"/>
                        </a:rPr>
                        <a:t>2-sinf o'quvchilari uchun mos</a:t>
                      </a:r>
                    </a:p>
                  </a:txBody>
                  <a:tcPr marL="121920" marT="76200" marB="76200" anchor="ctr">
                    <a:lnL>
                      <a:noFill/>
                    </a:lnL>
                    <a:lnR>
                      <a:noFill/>
                    </a:lnR>
                    <a:lnT>
                      <a:noFill/>
                    </a:lnT>
                    <a:lnB>
                      <a:noFill/>
                    </a:lnB>
                  </a:tcPr>
                </a:tc>
              </a:tr>
              <a:tr h="0">
                <a:tc>
                  <a:txBody>
                    <a:bodyPr/>
                    <a:lstStyle/>
                    <a:p>
                      <a:r>
                        <a:rPr lang="en-US" b="1" dirty="0">
                          <a:effectLst/>
                          <a:latin typeface="quote-cjk-patch"/>
                        </a:rPr>
                        <a:t>R</a:t>
                      </a:r>
                      <a:r>
                        <a:rPr lang="en-US" b="0" dirty="0">
                          <a:effectLst/>
                          <a:latin typeface="quote-cjk-patch"/>
                        </a:rPr>
                        <a:t> (</a:t>
                      </a:r>
                      <a:r>
                        <a:rPr lang="en-US" b="0" dirty="0" err="1">
                          <a:effectLst/>
                          <a:latin typeface="quote-cjk-patch"/>
                        </a:rPr>
                        <a:t>Dolzarb</a:t>
                      </a:r>
                      <a:r>
                        <a:rPr lang="en-US" b="0" dirty="0">
                          <a:effectLst/>
                          <a:latin typeface="quote-cjk-patch"/>
                        </a:rPr>
                        <a:t>)</a:t>
                      </a:r>
                    </a:p>
                  </a:txBody>
                  <a:tcPr marR="121920" marT="76200" marB="76200" anchor="ctr">
                    <a:lnL>
                      <a:noFill/>
                    </a:lnL>
                    <a:lnR>
                      <a:noFill/>
                    </a:lnR>
                    <a:lnT>
                      <a:noFill/>
                    </a:lnT>
                    <a:lnB>
                      <a:noFill/>
                    </a:lnB>
                  </a:tcPr>
                </a:tc>
                <a:tc>
                  <a:txBody>
                    <a:bodyPr/>
                    <a:lstStyle/>
                    <a:p>
                      <a:r>
                        <a:rPr lang="en-US" b="0">
                          <a:effectLst/>
                          <a:latin typeface="quote-cjk-patch"/>
                        </a:rPr>
                        <a:t>Keyingi mavzular uchun asos</a:t>
                      </a:r>
                    </a:p>
                  </a:txBody>
                  <a:tcPr marL="121920" marT="76200" marB="76200" anchor="ctr">
                    <a:lnL>
                      <a:noFill/>
                    </a:lnL>
                    <a:lnR>
                      <a:noFill/>
                    </a:lnR>
                    <a:lnT>
                      <a:noFill/>
                    </a:lnT>
                    <a:lnB>
                      <a:noFill/>
                    </a:lnB>
                  </a:tcPr>
                </a:tc>
              </a:tr>
              <a:tr h="0">
                <a:tc>
                  <a:txBody>
                    <a:bodyPr/>
                    <a:lstStyle/>
                    <a:p>
                      <a:r>
                        <a:rPr lang="en-US" b="1">
                          <a:effectLst/>
                          <a:latin typeface="quote-cjk-patch"/>
                        </a:rPr>
                        <a:t>T</a:t>
                      </a:r>
                      <a:r>
                        <a:rPr lang="en-US" b="0">
                          <a:effectLst/>
                          <a:latin typeface="quote-cjk-patch"/>
                        </a:rPr>
                        <a:t> (Vaqtli)</a:t>
                      </a:r>
                    </a:p>
                  </a:txBody>
                  <a:tcPr marR="121920" marT="76200" marB="76200" anchor="ctr">
                    <a:lnL>
                      <a:noFill/>
                    </a:lnL>
                    <a:lnR>
                      <a:noFill/>
                    </a:lnR>
                    <a:lnT>
                      <a:noFill/>
                    </a:lnT>
                    <a:lnB>
                      <a:noFill/>
                    </a:lnB>
                  </a:tcPr>
                </a:tc>
                <a:tc>
                  <a:txBody>
                    <a:bodyPr/>
                    <a:lstStyle/>
                    <a:p>
                      <a:r>
                        <a:rPr lang="en-US" b="0" dirty="0">
                          <a:effectLst/>
                          <a:latin typeface="quote-cjk-patch"/>
                        </a:rPr>
                        <a:t>20 </a:t>
                      </a:r>
                      <a:r>
                        <a:rPr lang="en-US" b="0" dirty="0" err="1">
                          <a:effectLst/>
                          <a:latin typeface="quote-cjk-patch"/>
                        </a:rPr>
                        <a:t>daqiqa</a:t>
                      </a:r>
                      <a:r>
                        <a:rPr lang="en-US" b="0" dirty="0">
                          <a:effectLst/>
                          <a:latin typeface="quote-cjk-patch"/>
                        </a:rPr>
                        <a:t> </a:t>
                      </a:r>
                      <a:r>
                        <a:rPr lang="en-US" b="0" dirty="0" err="1">
                          <a:effectLst/>
                          <a:latin typeface="quote-cjk-patch"/>
                        </a:rPr>
                        <a:t>ichida</a:t>
                      </a:r>
                      <a:endParaRPr lang="en-US" b="0" dirty="0">
                        <a:effectLst/>
                        <a:latin typeface="quote-cjk-patch"/>
                      </a:endParaRPr>
                    </a:p>
                  </a:txBody>
                  <a:tcPr marL="121920" marT="76200" marB="76200" anchor="ctr">
                    <a:lnL>
                      <a:noFill/>
                    </a:lnL>
                    <a:lnR>
                      <a:noFill/>
                    </a:lnR>
                    <a:lnT>
                      <a:noFill/>
                    </a:lnT>
                    <a:lnB>
                      <a:noFill/>
                    </a:lnB>
                  </a:tcPr>
                </a:tc>
              </a:tr>
            </a:tbl>
          </a:graphicData>
        </a:graphic>
      </p:graphicFrame>
      <p:sp>
        <p:nvSpPr>
          <p:cNvPr id="3" name="Rectangle 1"/>
          <p:cNvSpPr>
            <a:spLocks noChangeArrowheads="1"/>
          </p:cNvSpPr>
          <p:nvPr/>
        </p:nvSpPr>
        <p:spPr bwMode="auto">
          <a:xfrm>
            <a:off x="609600" y="118646"/>
            <a:ext cx="4770437" cy="169267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03136" rIns="0" bIns="101568"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F1115"/>
                </a:solidFill>
                <a:effectLst/>
                <a:latin typeface="quote-cjk-patch"/>
                <a:cs typeface="Arial" pitchFamily="34" charset="0"/>
              </a:rPr>
              <a:t>SMART maqsadlar namunasi</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F1115"/>
                </a:solidFill>
                <a:effectLst/>
                <a:latin typeface="quote-cjk-patch"/>
                <a:cs typeface="Arial" pitchFamily="34" charset="0"/>
              </a:rPr>
              <a:t>Matematika darsi (2-sinf) uchun SMART maqsad</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2"/>
          <p:cNvSpPr>
            <a:spLocks noChangeArrowheads="1"/>
          </p:cNvSpPr>
          <p:nvPr/>
        </p:nvSpPr>
        <p:spPr bwMode="auto">
          <a:xfrm>
            <a:off x="1219200" y="4950767"/>
            <a:ext cx="5151437" cy="120032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FF0000"/>
                </a:solidFill>
                <a:effectLst/>
                <a:latin typeface="quote-cjk-patch"/>
                <a:cs typeface="Arial" pitchFamily="34" charset="0"/>
              </a:rPr>
              <a:t>Yakuniy maqsad:</a:t>
            </a:r>
            <a:r>
              <a:rPr kumimoji="0" lang="ru-RU" b="0" i="0" u="none" strike="noStrike" cap="none" normalizeH="0" baseline="0" dirty="0" smtClean="0">
                <a:ln>
                  <a:noFill/>
                </a:ln>
                <a:solidFill>
                  <a:srgbClr val="FF0000"/>
                </a:solidFill>
                <a:effectLst/>
                <a:latin typeface="quote-cjk-patch"/>
                <a:cs typeface="Arial" pitchFamily="34" charset="0"/>
              </a:rPr>
              <a:t> "20 daqiqa ichida o'quvchilar 10 ga qadar qo'shish va ayirishga oid 10 ta misoldan kamida 8 tasini mustaqil va to'g'ri yecha oladi"</a:t>
            </a:r>
            <a:endParaRPr kumimoji="0" lang="ru-RU"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1936564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04800"/>
            <a:ext cx="4953000" cy="5878532"/>
          </a:xfrm>
          <a:prstGeom prst="rect">
            <a:avLst/>
          </a:prstGeom>
        </p:spPr>
        <p:txBody>
          <a:bodyPr wrap="square">
            <a:spAutoFit/>
          </a:bodyPr>
          <a:lstStyle/>
          <a:p>
            <a:r>
              <a:rPr lang="en-US" sz="2400" b="1" dirty="0" err="1"/>
              <a:t>Nima</a:t>
            </a:r>
            <a:r>
              <a:rPr lang="en-US" sz="2400" b="1" dirty="0"/>
              <a:t> </a:t>
            </a:r>
            <a:r>
              <a:rPr lang="en-US" sz="2400" b="1" dirty="0" err="1"/>
              <a:t>uchun</a:t>
            </a:r>
            <a:r>
              <a:rPr lang="en-US" sz="2400" b="1" dirty="0"/>
              <a:t> SMART </a:t>
            </a:r>
            <a:r>
              <a:rPr lang="en-US" sz="2400" b="1" dirty="0" err="1"/>
              <a:t>muhim</a:t>
            </a:r>
            <a:r>
              <a:rPr lang="en-US" sz="2400" b="1" dirty="0" smtClean="0"/>
              <a:t>?</a:t>
            </a:r>
          </a:p>
          <a:p>
            <a:endParaRPr lang="en-US" sz="2400" dirty="0"/>
          </a:p>
          <a:p>
            <a:r>
              <a:rPr lang="en-US" sz="2000" b="1" dirty="0" err="1"/>
              <a:t>Yo'nalish</a:t>
            </a:r>
            <a:r>
              <a:rPr lang="en-US" sz="2000" b="1" dirty="0"/>
              <a:t> </a:t>
            </a:r>
            <a:r>
              <a:rPr lang="en-US" sz="2000" b="1" dirty="0" err="1"/>
              <a:t>beradi</a:t>
            </a:r>
            <a:r>
              <a:rPr lang="en-US" sz="2000" dirty="0"/>
              <a:t> - </a:t>
            </a:r>
            <a:r>
              <a:rPr lang="en-US" sz="2000" dirty="0" err="1"/>
              <a:t>o'qituvchi</a:t>
            </a:r>
            <a:r>
              <a:rPr lang="en-US" sz="2000" dirty="0"/>
              <a:t> </a:t>
            </a:r>
            <a:r>
              <a:rPr lang="en-US" sz="2000" dirty="0" err="1"/>
              <a:t>nima</a:t>
            </a:r>
            <a:r>
              <a:rPr lang="en-US" sz="2000" dirty="0"/>
              <a:t> </a:t>
            </a:r>
            <a:r>
              <a:rPr lang="en-US" sz="2000" dirty="0" err="1"/>
              <a:t>qilishni</a:t>
            </a:r>
            <a:r>
              <a:rPr lang="en-US" sz="2000" dirty="0"/>
              <a:t> </a:t>
            </a:r>
            <a:r>
              <a:rPr lang="en-US" sz="2000" dirty="0" err="1"/>
              <a:t>aniq</a:t>
            </a:r>
            <a:r>
              <a:rPr lang="en-US" sz="2000" dirty="0"/>
              <a:t> </a:t>
            </a:r>
            <a:r>
              <a:rPr lang="en-US" sz="2000" dirty="0" err="1" smtClean="0"/>
              <a:t>biladi</a:t>
            </a:r>
            <a:endParaRPr lang="en-US" sz="2000" dirty="0" smtClean="0"/>
          </a:p>
          <a:p>
            <a:endParaRPr lang="en-US" sz="2000" dirty="0"/>
          </a:p>
          <a:p>
            <a:r>
              <a:rPr lang="en-US" sz="2000" b="1" dirty="0" err="1"/>
              <a:t>Motivatsiya</a:t>
            </a:r>
            <a:r>
              <a:rPr lang="en-US" sz="2000" dirty="0"/>
              <a:t> - </a:t>
            </a:r>
            <a:r>
              <a:rPr lang="en-US" sz="2000" dirty="0" err="1"/>
              <a:t>aniq</a:t>
            </a:r>
            <a:r>
              <a:rPr lang="en-US" sz="2000" dirty="0"/>
              <a:t> </a:t>
            </a:r>
            <a:r>
              <a:rPr lang="en-US" sz="2000" dirty="0" err="1"/>
              <a:t>maqsad</a:t>
            </a:r>
            <a:r>
              <a:rPr lang="en-US" sz="2000" dirty="0"/>
              <a:t> </a:t>
            </a:r>
            <a:r>
              <a:rPr lang="en-US" sz="2000" dirty="0" err="1"/>
              <a:t>o'quvchini</a:t>
            </a:r>
            <a:r>
              <a:rPr lang="en-US" sz="2000" dirty="0"/>
              <a:t> </a:t>
            </a:r>
            <a:r>
              <a:rPr lang="en-US" sz="2000" dirty="0" err="1"/>
              <a:t>harakatga</a:t>
            </a:r>
            <a:r>
              <a:rPr lang="en-US" sz="2000" dirty="0"/>
              <a:t> </a:t>
            </a:r>
            <a:r>
              <a:rPr lang="en-US" sz="2000" dirty="0" err="1" smtClean="0"/>
              <a:t>undaydi</a:t>
            </a:r>
            <a:endParaRPr lang="en-US" sz="2000" dirty="0" smtClean="0"/>
          </a:p>
          <a:p>
            <a:endParaRPr lang="en-US" sz="2000" dirty="0"/>
          </a:p>
          <a:p>
            <a:r>
              <a:rPr lang="en-US" sz="2000" b="1" dirty="0" err="1"/>
              <a:t>Samaradorlik</a:t>
            </a:r>
            <a:r>
              <a:rPr lang="en-US" sz="2000" dirty="0"/>
              <a:t> - </a:t>
            </a:r>
            <a:r>
              <a:rPr lang="en-US" sz="2000" dirty="0" err="1"/>
              <a:t>vaqt</a:t>
            </a:r>
            <a:r>
              <a:rPr lang="en-US" sz="2000" dirty="0"/>
              <a:t> </a:t>
            </a:r>
            <a:r>
              <a:rPr lang="en-US" sz="2000" dirty="0" err="1"/>
              <a:t>va</a:t>
            </a:r>
            <a:r>
              <a:rPr lang="en-US" sz="2000" dirty="0"/>
              <a:t> </a:t>
            </a:r>
            <a:r>
              <a:rPr lang="en-US" sz="2000" dirty="0" err="1"/>
              <a:t>resurslardan</a:t>
            </a:r>
            <a:r>
              <a:rPr lang="en-US" sz="2000" dirty="0"/>
              <a:t> </a:t>
            </a:r>
            <a:r>
              <a:rPr lang="en-US" sz="2000" dirty="0" err="1"/>
              <a:t>unumli</a:t>
            </a:r>
            <a:r>
              <a:rPr lang="en-US" sz="2000" dirty="0"/>
              <a:t> </a:t>
            </a:r>
            <a:r>
              <a:rPr lang="en-US" sz="2000" dirty="0" err="1" smtClean="0"/>
              <a:t>foydalanish</a:t>
            </a:r>
            <a:endParaRPr lang="en-US" sz="2000" dirty="0" smtClean="0"/>
          </a:p>
          <a:p>
            <a:endParaRPr lang="en-US" sz="2000" dirty="0"/>
          </a:p>
          <a:p>
            <a:r>
              <a:rPr lang="en-US" sz="2000" b="1" dirty="0" err="1">
                <a:solidFill>
                  <a:srgbClr val="FF0000"/>
                </a:solidFill>
              </a:rPr>
              <a:t>Baholash</a:t>
            </a:r>
            <a:r>
              <a:rPr lang="en-US" sz="2000" dirty="0">
                <a:solidFill>
                  <a:srgbClr val="FF0000"/>
                </a:solidFill>
              </a:rPr>
              <a:t> - </a:t>
            </a:r>
            <a:r>
              <a:rPr lang="en-US" sz="2000" dirty="0" err="1">
                <a:solidFill>
                  <a:srgbClr val="FF0000"/>
                </a:solidFill>
              </a:rPr>
              <a:t>natijani</a:t>
            </a:r>
            <a:r>
              <a:rPr lang="en-US" sz="2000" dirty="0">
                <a:solidFill>
                  <a:srgbClr val="FF0000"/>
                </a:solidFill>
              </a:rPr>
              <a:t> </a:t>
            </a:r>
            <a:r>
              <a:rPr lang="en-US" sz="2000" dirty="0" err="1">
                <a:solidFill>
                  <a:srgbClr val="FF0000"/>
                </a:solidFill>
              </a:rPr>
              <a:t>ob'ektiv</a:t>
            </a:r>
            <a:r>
              <a:rPr lang="en-US" sz="2000" dirty="0">
                <a:solidFill>
                  <a:srgbClr val="FF0000"/>
                </a:solidFill>
              </a:rPr>
              <a:t> </a:t>
            </a:r>
            <a:r>
              <a:rPr lang="en-US" sz="2000" dirty="0" err="1">
                <a:solidFill>
                  <a:srgbClr val="FF0000"/>
                </a:solidFill>
              </a:rPr>
              <a:t>baholash</a:t>
            </a:r>
            <a:r>
              <a:rPr lang="en-US" sz="2000" dirty="0">
                <a:solidFill>
                  <a:srgbClr val="FF0000"/>
                </a:solidFill>
              </a:rPr>
              <a:t> </a:t>
            </a:r>
            <a:r>
              <a:rPr lang="en-US" sz="2000" dirty="0" err="1" smtClean="0">
                <a:solidFill>
                  <a:srgbClr val="FF0000"/>
                </a:solidFill>
              </a:rPr>
              <a:t>imkoniyati</a:t>
            </a:r>
            <a:endParaRPr lang="en-US" sz="2000" dirty="0" smtClean="0">
              <a:solidFill>
                <a:srgbClr val="FF0000"/>
              </a:solidFill>
            </a:endParaRPr>
          </a:p>
          <a:p>
            <a:endParaRPr lang="en-US" sz="2000" dirty="0">
              <a:solidFill>
                <a:srgbClr val="FF0000"/>
              </a:solidFill>
            </a:endParaRPr>
          </a:p>
          <a:p>
            <a:r>
              <a:rPr lang="en-US" sz="2000" b="1" dirty="0" err="1">
                <a:solidFill>
                  <a:srgbClr val="FF0000"/>
                </a:solidFill>
              </a:rPr>
              <a:t>Tuzatish</a:t>
            </a:r>
            <a:r>
              <a:rPr lang="en-US" sz="2000" dirty="0">
                <a:solidFill>
                  <a:srgbClr val="FF0000"/>
                </a:solidFill>
              </a:rPr>
              <a:t> - </a:t>
            </a:r>
            <a:r>
              <a:rPr lang="en-US" sz="2000" dirty="0" err="1">
                <a:solidFill>
                  <a:srgbClr val="FF0000"/>
                </a:solidFill>
              </a:rPr>
              <a:t>kamchiliklarni</a:t>
            </a:r>
            <a:r>
              <a:rPr lang="en-US" sz="2000" dirty="0">
                <a:solidFill>
                  <a:srgbClr val="FF0000"/>
                </a:solidFill>
              </a:rPr>
              <a:t> </a:t>
            </a:r>
            <a:r>
              <a:rPr lang="en-US" sz="2000" dirty="0" err="1">
                <a:solidFill>
                  <a:srgbClr val="FF0000"/>
                </a:solidFill>
              </a:rPr>
              <a:t>aniqlash</a:t>
            </a:r>
            <a:r>
              <a:rPr lang="en-US" sz="2000" dirty="0">
                <a:solidFill>
                  <a:srgbClr val="FF0000"/>
                </a:solidFill>
              </a:rPr>
              <a:t> </a:t>
            </a:r>
            <a:r>
              <a:rPr lang="en-US" sz="2000" dirty="0" err="1">
                <a:solidFill>
                  <a:srgbClr val="FF0000"/>
                </a:solidFill>
              </a:rPr>
              <a:t>va</a:t>
            </a:r>
            <a:r>
              <a:rPr lang="en-US" sz="2000" dirty="0">
                <a:solidFill>
                  <a:srgbClr val="FF0000"/>
                </a:solidFill>
              </a:rPr>
              <a:t> </a:t>
            </a:r>
            <a:r>
              <a:rPr lang="en-US" sz="2000" dirty="0" err="1">
                <a:solidFill>
                  <a:srgbClr val="FF0000"/>
                </a:solidFill>
              </a:rPr>
              <a:t>tuzatish</a:t>
            </a:r>
            <a:endParaRPr lang="en-US" sz="2000" dirty="0">
              <a:solidFill>
                <a:srgbClr val="FF0000"/>
              </a:solidFill>
            </a:endParaRPr>
          </a:p>
          <a:p>
            <a:r>
              <a:rPr lang="en-US" sz="2400" dirty="0" smtClean="0">
                <a:solidFill>
                  <a:srgbClr val="FF0000"/>
                </a:solidFill>
              </a:rPr>
              <a:t/>
            </a:r>
            <a:br>
              <a:rPr lang="en-US" sz="2400" dirty="0" smtClean="0">
                <a:solidFill>
                  <a:srgbClr val="FF0000"/>
                </a:solidFill>
              </a:rPr>
            </a:br>
            <a:endParaRPr lang="ru-RU" sz="2400" dirty="0">
              <a:solidFill>
                <a:srgbClr val="FF0000"/>
              </a:solidFill>
            </a:endParaRPr>
          </a:p>
        </p:txBody>
      </p:sp>
    </p:spTree>
    <p:extLst>
      <p:ext uri="{BB962C8B-B14F-4D97-AF65-F5344CB8AC3E}">
        <p14:creationId xmlns:p14="http://schemas.microsoft.com/office/powerpoint/2010/main" val="3604887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828800"/>
            <a:ext cx="3810000" cy="3963361"/>
          </a:xfrm>
        </p:spPr>
        <p:txBody>
          <a:bodyPr>
            <a:normAutofit fontScale="90000"/>
          </a:bodyPr>
          <a:lstStyle/>
          <a:p>
            <a:pPr algn="ctr"/>
            <a:r>
              <a:rPr lang="en-US" sz="2700" dirty="0" err="1">
                <a:solidFill>
                  <a:srgbClr val="FF0000"/>
                </a:solidFill>
                <a:effectLst/>
              </a:rPr>
              <a:t>Dars</a:t>
            </a:r>
            <a:r>
              <a:rPr lang="en-US" sz="2700" dirty="0">
                <a:solidFill>
                  <a:srgbClr val="FF0000"/>
                </a:solidFill>
                <a:effectLst/>
              </a:rPr>
              <a:t> </a:t>
            </a:r>
            <a:r>
              <a:rPr lang="en-US" sz="2700" dirty="0" err="1">
                <a:solidFill>
                  <a:srgbClr val="FF0000"/>
                </a:solidFill>
                <a:effectLst/>
              </a:rPr>
              <a:t>turlari</a:t>
            </a:r>
            <a:r>
              <a:rPr lang="en-US" sz="2700" dirty="0">
                <a:solidFill>
                  <a:srgbClr val="FF0000"/>
                </a:solidFill>
                <a:effectLst/>
              </a:rPr>
              <a:t/>
            </a:r>
            <a:br>
              <a:rPr lang="en-US" sz="2700" dirty="0">
                <a:solidFill>
                  <a:srgbClr val="FF0000"/>
                </a:solidFill>
                <a:effectLst/>
              </a:rPr>
            </a:br>
            <a:r>
              <a:rPr lang="en-US" sz="2700" dirty="0" err="1">
                <a:solidFill>
                  <a:srgbClr val="FF0000"/>
                </a:solidFill>
                <a:effectLst/>
              </a:rPr>
              <a:t>Darslarning</a:t>
            </a:r>
            <a:r>
              <a:rPr lang="en-US" sz="2700" dirty="0">
                <a:solidFill>
                  <a:srgbClr val="FF0000"/>
                </a:solidFill>
                <a:effectLst/>
              </a:rPr>
              <a:t> </a:t>
            </a:r>
            <a:r>
              <a:rPr lang="en-US" sz="2700" dirty="0" err="1" smtClean="0">
                <a:solidFill>
                  <a:srgbClr val="FF0000"/>
                </a:solidFill>
                <a:effectLst/>
              </a:rPr>
              <a:t>tasnifi</a:t>
            </a:r>
            <a:r>
              <a:rPr lang="en-US" sz="2700" dirty="0" smtClean="0">
                <a:solidFill>
                  <a:srgbClr val="FF0000"/>
                </a:solidFill>
                <a:effectLst/>
              </a:rPr>
              <a:t/>
            </a:r>
            <a:br>
              <a:rPr lang="en-US" sz="2700" dirty="0" smtClean="0">
                <a:solidFill>
                  <a:srgbClr val="FF0000"/>
                </a:solidFill>
                <a:effectLst/>
              </a:rPr>
            </a:br>
            <a:r>
              <a:rPr lang="en-US" sz="2700" dirty="0" smtClean="0">
                <a:solidFill>
                  <a:srgbClr val="FF0000"/>
                </a:solidFill>
                <a:effectLst/>
              </a:rPr>
              <a:t/>
            </a:r>
            <a:br>
              <a:rPr lang="en-US" sz="2700" dirty="0" smtClean="0">
                <a:solidFill>
                  <a:srgbClr val="FF0000"/>
                </a:solidFill>
                <a:effectLst/>
              </a:rPr>
            </a:br>
            <a:r>
              <a:rPr lang="en-US" sz="2700" dirty="0" smtClean="0">
                <a:solidFill>
                  <a:srgbClr val="FF0000"/>
                </a:solidFill>
                <a:effectLst/>
              </a:rPr>
              <a:t> 1.Didaktik </a:t>
            </a:r>
            <a:r>
              <a:rPr lang="en-US" sz="2700" dirty="0" err="1">
                <a:solidFill>
                  <a:srgbClr val="FF0000"/>
                </a:solidFill>
                <a:effectLst/>
              </a:rPr>
              <a:t>maqsadga</a:t>
            </a:r>
            <a:r>
              <a:rPr lang="en-US" sz="2700" dirty="0">
                <a:solidFill>
                  <a:srgbClr val="FF0000"/>
                </a:solidFill>
                <a:effectLst/>
              </a:rPr>
              <a:t> </a:t>
            </a:r>
            <a:r>
              <a:rPr lang="en-US" sz="2700" dirty="0" err="1" smtClean="0">
                <a:solidFill>
                  <a:srgbClr val="FF0000"/>
                </a:solidFill>
                <a:effectLst/>
              </a:rPr>
              <a:t>ko'ra</a:t>
            </a:r>
            <a:r>
              <a:rPr lang="en-US" sz="2700" dirty="0" smtClean="0">
                <a:effectLst/>
              </a:rPr>
              <a:t/>
            </a:r>
            <a:br>
              <a:rPr lang="en-US" sz="2700" dirty="0" smtClean="0">
                <a:effectLst/>
              </a:rPr>
            </a:br>
            <a:r>
              <a:rPr lang="en-US" sz="2700" dirty="0" smtClean="0">
                <a:effectLst/>
              </a:rPr>
              <a:t>2.</a:t>
            </a:r>
            <a:r>
              <a:rPr lang="en-US" sz="2700" dirty="0" smtClean="0">
                <a:solidFill>
                  <a:srgbClr val="C00000"/>
                </a:solidFill>
                <a:effectLst/>
              </a:rPr>
              <a:t>Yangi </a:t>
            </a:r>
            <a:r>
              <a:rPr lang="en-US" sz="2700" dirty="0" err="1">
                <a:solidFill>
                  <a:srgbClr val="C00000"/>
                </a:solidFill>
                <a:effectLst/>
              </a:rPr>
              <a:t>bilim</a:t>
            </a:r>
            <a:r>
              <a:rPr lang="en-US" sz="2700" dirty="0">
                <a:solidFill>
                  <a:srgbClr val="C00000"/>
                </a:solidFill>
                <a:effectLst/>
              </a:rPr>
              <a:t> </a:t>
            </a:r>
            <a:r>
              <a:rPr lang="en-US" sz="2700" dirty="0" err="1">
                <a:solidFill>
                  <a:srgbClr val="C00000"/>
                </a:solidFill>
                <a:effectLst/>
              </a:rPr>
              <a:t>berish</a:t>
            </a:r>
            <a:r>
              <a:rPr lang="en-US" sz="2700" dirty="0">
                <a:solidFill>
                  <a:srgbClr val="C00000"/>
                </a:solidFill>
                <a:effectLst/>
              </a:rPr>
              <a:t> </a:t>
            </a:r>
            <a:r>
              <a:rPr lang="en-US" sz="2700" dirty="0" err="1" smtClean="0">
                <a:solidFill>
                  <a:srgbClr val="C00000"/>
                </a:solidFill>
                <a:effectLst/>
              </a:rPr>
              <a:t>darsi</a:t>
            </a:r>
            <a:r>
              <a:rPr lang="en-US" sz="2700" dirty="0" smtClean="0">
                <a:solidFill>
                  <a:srgbClr val="C00000"/>
                </a:solidFill>
                <a:effectLst/>
              </a:rPr>
              <a:t/>
            </a:r>
            <a:br>
              <a:rPr lang="en-US" sz="2700" dirty="0" smtClean="0">
                <a:solidFill>
                  <a:srgbClr val="C00000"/>
                </a:solidFill>
                <a:effectLst/>
              </a:rPr>
            </a:br>
            <a:r>
              <a:rPr lang="en-US" sz="2700" dirty="0" smtClean="0">
                <a:solidFill>
                  <a:srgbClr val="C00000"/>
                </a:solidFill>
                <a:effectLst/>
              </a:rPr>
              <a:t>3.Mustahkamlash </a:t>
            </a:r>
            <a:r>
              <a:rPr lang="en-US" sz="2700" dirty="0" err="1" smtClean="0">
                <a:solidFill>
                  <a:srgbClr val="C00000"/>
                </a:solidFill>
                <a:effectLst/>
              </a:rPr>
              <a:t>darsi</a:t>
            </a:r>
            <a:r>
              <a:rPr lang="en-US" sz="2700" dirty="0">
                <a:solidFill>
                  <a:srgbClr val="C00000"/>
                </a:solidFill>
                <a:effectLst/>
              </a:rPr>
              <a:t/>
            </a:r>
            <a:br>
              <a:rPr lang="en-US" sz="2700" dirty="0">
                <a:solidFill>
                  <a:srgbClr val="C00000"/>
                </a:solidFill>
                <a:effectLst/>
              </a:rPr>
            </a:br>
            <a:r>
              <a:rPr lang="en-US" sz="2700" dirty="0" smtClean="0">
                <a:solidFill>
                  <a:srgbClr val="C00000"/>
                </a:solidFill>
                <a:effectLst/>
              </a:rPr>
              <a:t>4.Takrorlash,</a:t>
            </a:r>
            <a:br>
              <a:rPr lang="en-US" sz="2700" dirty="0" smtClean="0">
                <a:solidFill>
                  <a:srgbClr val="C00000"/>
                </a:solidFill>
                <a:effectLst/>
              </a:rPr>
            </a:br>
            <a:r>
              <a:rPr lang="en-US" sz="2700" dirty="0" smtClean="0">
                <a:solidFill>
                  <a:srgbClr val="C00000"/>
                </a:solidFill>
                <a:effectLst/>
              </a:rPr>
              <a:t>5.Nazorat </a:t>
            </a:r>
            <a:r>
              <a:rPr lang="en-US" sz="2700" dirty="0" err="1" smtClean="0">
                <a:solidFill>
                  <a:srgbClr val="C00000"/>
                </a:solidFill>
                <a:effectLst/>
              </a:rPr>
              <a:t>va</a:t>
            </a:r>
            <a:r>
              <a:rPr lang="en-US" sz="2700" dirty="0" smtClean="0">
                <a:solidFill>
                  <a:srgbClr val="C00000"/>
                </a:solidFill>
                <a:effectLst/>
              </a:rPr>
              <a:t> 6.kombinatsiyalashgan</a:t>
            </a:r>
            <a:r>
              <a:rPr lang="en-US" sz="2700" dirty="0">
                <a:solidFill>
                  <a:srgbClr val="C00000"/>
                </a:solidFill>
                <a:effectLst/>
              </a:rPr>
              <a:t/>
            </a:r>
            <a:br>
              <a:rPr lang="en-US" sz="2700" dirty="0">
                <a:solidFill>
                  <a:srgbClr val="C00000"/>
                </a:solidFill>
                <a:effectLst/>
              </a:rPr>
            </a:br>
            <a:r>
              <a:rPr lang="en-US" sz="3100" dirty="0">
                <a:solidFill>
                  <a:srgbClr val="C00000"/>
                </a:solidFill>
                <a:effectLst/>
              </a:rPr>
              <a:t/>
            </a:r>
            <a:br>
              <a:rPr lang="en-US" sz="3100" dirty="0">
                <a:solidFill>
                  <a:srgbClr val="C00000"/>
                </a:solidFill>
                <a:effectLst/>
              </a:rPr>
            </a:br>
            <a:r>
              <a:rPr lang="en-US" sz="2800" b="0" dirty="0">
                <a:solidFill>
                  <a:srgbClr val="C00000"/>
                </a:solidFill>
                <a:effectLst/>
              </a:rPr>
              <a:t/>
            </a:r>
            <a:br>
              <a:rPr lang="en-US" sz="2800" b="0" dirty="0">
                <a:solidFill>
                  <a:srgbClr val="C00000"/>
                </a:solidFill>
                <a:effectLst/>
              </a:rPr>
            </a:br>
            <a:endParaRPr lang="ru-RU" sz="2800" dirty="0">
              <a:solidFill>
                <a:srgbClr val="C00000"/>
              </a:solidFill>
            </a:endParaRPr>
          </a:p>
        </p:txBody>
      </p:sp>
      <p:sp>
        <p:nvSpPr>
          <p:cNvPr id="3" name="Subtitle 2"/>
          <p:cNvSpPr>
            <a:spLocks noGrp="1"/>
          </p:cNvSpPr>
          <p:nvPr>
            <p:ph type="subTitle" idx="1"/>
          </p:nvPr>
        </p:nvSpPr>
        <p:spPr>
          <a:xfrm>
            <a:off x="609600" y="5105400"/>
            <a:ext cx="7772400" cy="1199704"/>
          </a:xfrm>
        </p:spPr>
        <p:txBody>
          <a:bodyPr/>
          <a:lstStyle/>
          <a:p>
            <a:r>
              <a:rPr lang="en-US" dirty="0" smtClean="0"/>
              <a:t>.</a:t>
            </a:r>
            <a:endParaRPr lang="ru-RU" dirty="0"/>
          </a:p>
        </p:txBody>
      </p:sp>
    </p:spTree>
    <p:extLst>
      <p:ext uri="{BB962C8B-B14F-4D97-AF65-F5344CB8AC3E}">
        <p14:creationId xmlns:p14="http://schemas.microsoft.com/office/powerpoint/2010/main" val="3212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29536912"/>
              </p:ext>
            </p:extLst>
          </p:nvPr>
        </p:nvGraphicFramePr>
        <p:xfrm>
          <a:off x="365759" y="1524001"/>
          <a:ext cx="5730240" cy="5029199"/>
        </p:xfrm>
        <a:graphic>
          <a:graphicData uri="http://schemas.openxmlformats.org/drawingml/2006/table">
            <a:tbl>
              <a:tblPr/>
              <a:tblGrid>
                <a:gridCol w="2865120"/>
                <a:gridCol w="2865120"/>
              </a:tblGrid>
              <a:tr h="664028">
                <a:tc>
                  <a:txBody>
                    <a:bodyPr/>
                    <a:lstStyle/>
                    <a:p>
                      <a:pPr algn="l"/>
                      <a:r>
                        <a:rPr lang="en-US" b="0" dirty="0" err="1">
                          <a:effectLst/>
                          <a:latin typeface="quote-cjk-patch"/>
                        </a:rPr>
                        <a:t>Dars</a:t>
                      </a:r>
                      <a:r>
                        <a:rPr lang="en-US" b="0" dirty="0">
                          <a:effectLst/>
                          <a:latin typeface="quote-cjk-patch"/>
                        </a:rPr>
                        <a:t> </a:t>
                      </a:r>
                      <a:r>
                        <a:rPr lang="en-US" b="0" dirty="0" err="1">
                          <a:effectLst/>
                          <a:latin typeface="quote-cjk-patch"/>
                        </a:rPr>
                        <a:t>turi</a:t>
                      </a:r>
                      <a:endParaRPr lang="en-US" b="0" dirty="0">
                        <a:effectLst/>
                        <a:latin typeface="quote-cjk-patch"/>
                      </a:endParaRPr>
                    </a:p>
                  </a:txBody>
                  <a:tcPr marR="121920" marT="76200" marB="76200" anchor="ctr">
                    <a:lnL>
                      <a:noFill/>
                    </a:lnL>
                    <a:lnR>
                      <a:noFill/>
                    </a:lnR>
                    <a:lnT>
                      <a:noFill/>
                    </a:lnT>
                    <a:lnB>
                      <a:noFill/>
                    </a:lnB>
                  </a:tcPr>
                </a:tc>
                <a:tc>
                  <a:txBody>
                    <a:bodyPr/>
                    <a:lstStyle/>
                    <a:p>
                      <a:pPr algn="l"/>
                      <a:r>
                        <a:rPr lang="en-US" b="0">
                          <a:effectLst/>
                          <a:latin typeface="quote-cjk-patch"/>
                        </a:rPr>
                        <a:t>Xususiyati</a:t>
                      </a:r>
                    </a:p>
                  </a:txBody>
                  <a:tcPr marL="121920" marR="121920" marT="76200" marB="76200" anchor="ctr">
                    <a:lnL>
                      <a:noFill/>
                    </a:lnL>
                    <a:lnR>
                      <a:noFill/>
                    </a:lnR>
                    <a:lnT>
                      <a:noFill/>
                    </a:lnT>
                    <a:lnB>
                      <a:noFill/>
                    </a:lnB>
                  </a:tcPr>
                </a:tc>
              </a:tr>
              <a:tr h="664028">
                <a:tc>
                  <a:txBody>
                    <a:bodyPr/>
                    <a:lstStyle/>
                    <a:p>
                      <a:r>
                        <a:rPr lang="en-US" b="0" dirty="0">
                          <a:solidFill>
                            <a:srgbClr val="FF0000"/>
                          </a:solidFill>
                          <a:effectLst/>
                          <a:latin typeface="quote-cjk-patch"/>
                        </a:rPr>
                        <a:t>Seminar </a:t>
                      </a:r>
                      <a:r>
                        <a:rPr lang="en-US" b="0" dirty="0" err="1">
                          <a:solidFill>
                            <a:srgbClr val="FF0000"/>
                          </a:solidFill>
                          <a:effectLst/>
                          <a:latin typeface="quote-cjk-patch"/>
                        </a:rPr>
                        <a:t>dars</a:t>
                      </a:r>
                      <a:endParaRPr lang="en-US" b="0" dirty="0">
                        <a:solidFill>
                          <a:srgbClr val="FF0000"/>
                        </a:solidFill>
                        <a:effectLst/>
                        <a:latin typeface="quote-cjk-patch"/>
                      </a:endParaRPr>
                    </a:p>
                  </a:txBody>
                  <a:tcPr marR="121920" marT="76200" marB="76200" anchor="ctr">
                    <a:lnL>
                      <a:noFill/>
                    </a:lnL>
                    <a:lnR>
                      <a:noFill/>
                    </a:lnR>
                    <a:lnT>
                      <a:noFill/>
                    </a:lnT>
                    <a:lnB>
                      <a:noFill/>
                    </a:lnB>
                  </a:tcPr>
                </a:tc>
                <a:tc>
                  <a:txBody>
                    <a:bodyPr/>
                    <a:lstStyle/>
                    <a:p>
                      <a:r>
                        <a:rPr lang="en-US" b="0" dirty="0" err="1">
                          <a:solidFill>
                            <a:srgbClr val="FF0000"/>
                          </a:solidFill>
                          <a:effectLst/>
                          <a:latin typeface="quote-cjk-patch"/>
                        </a:rPr>
                        <a:t>Munozara</a:t>
                      </a:r>
                      <a:r>
                        <a:rPr lang="en-US" b="0" dirty="0">
                          <a:solidFill>
                            <a:srgbClr val="FF0000"/>
                          </a:solidFill>
                          <a:effectLst/>
                          <a:latin typeface="quote-cjk-patch"/>
                        </a:rPr>
                        <a:t>, </a:t>
                      </a:r>
                      <a:r>
                        <a:rPr lang="en-US" b="0" dirty="0" err="1">
                          <a:solidFill>
                            <a:srgbClr val="FF0000"/>
                          </a:solidFill>
                          <a:effectLst/>
                          <a:latin typeface="quote-cjk-patch"/>
                        </a:rPr>
                        <a:t>bahs</a:t>
                      </a:r>
                      <a:endParaRPr lang="en-US" b="0" dirty="0">
                        <a:solidFill>
                          <a:srgbClr val="FF0000"/>
                        </a:solidFill>
                        <a:effectLst/>
                        <a:latin typeface="quote-cjk-patch"/>
                      </a:endParaRPr>
                    </a:p>
                  </a:txBody>
                  <a:tcPr marL="121920" marT="76200" marB="76200" anchor="ctr">
                    <a:lnL>
                      <a:noFill/>
                    </a:lnL>
                    <a:lnR>
                      <a:noFill/>
                    </a:lnR>
                    <a:lnT>
                      <a:noFill/>
                    </a:lnT>
                    <a:lnB>
                      <a:noFill/>
                    </a:lnB>
                  </a:tcPr>
                </a:tc>
              </a:tr>
              <a:tr h="664028">
                <a:tc>
                  <a:txBody>
                    <a:bodyPr/>
                    <a:lstStyle/>
                    <a:p>
                      <a:r>
                        <a:rPr lang="en-US" b="0">
                          <a:effectLst/>
                          <a:latin typeface="quote-cjk-patch"/>
                        </a:rPr>
                        <a:t>Konferensiya dars</a:t>
                      </a:r>
                    </a:p>
                  </a:txBody>
                  <a:tcPr marR="121920" marT="76200" marB="76200" anchor="ctr">
                    <a:lnL>
                      <a:noFill/>
                    </a:lnL>
                    <a:lnR>
                      <a:noFill/>
                    </a:lnR>
                    <a:lnT>
                      <a:noFill/>
                    </a:lnT>
                    <a:lnB>
                      <a:noFill/>
                    </a:lnB>
                  </a:tcPr>
                </a:tc>
                <a:tc>
                  <a:txBody>
                    <a:bodyPr/>
                    <a:lstStyle/>
                    <a:p>
                      <a:r>
                        <a:rPr lang="en-US" b="0">
                          <a:effectLst/>
                          <a:latin typeface="quote-cjk-patch"/>
                        </a:rPr>
                        <a:t>Ma'ruzalar, chiqishlar</a:t>
                      </a:r>
                    </a:p>
                  </a:txBody>
                  <a:tcPr marL="121920" marT="76200" marB="76200" anchor="ctr">
                    <a:lnL>
                      <a:noFill/>
                    </a:lnL>
                    <a:lnR>
                      <a:noFill/>
                    </a:lnR>
                    <a:lnT>
                      <a:noFill/>
                    </a:lnT>
                    <a:lnB>
                      <a:noFill/>
                    </a:lnB>
                  </a:tcPr>
                </a:tc>
              </a:tr>
              <a:tr h="664028">
                <a:tc>
                  <a:txBody>
                    <a:bodyPr/>
                    <a:lstStyle/>
                    <a:p>
                      <a:r>
                        <a:rPr lang="en-US" b="0" dirty="0" err="1">
                          <a:solidFill>
                            <a:srgbClr val="7030A0"/>
                          </a:solidFill>
                          <a:effectLst/>
                          <a:latin typeface="quote-cjk-patch"/>
                        </a:rPr>
                        <a:t>Sayohat</a:t>
                      </a:r>
                      <a:r>
                        <a:rPr lang="en-US" b="0" dirty="0">
                          <a:solidFill>
                            <a:srgbClr val="7030A0"/>
                          </a:solidFill>
                          <a:effectLst/>
                          <a:latin typeface="quote-cjk-patch"/>
                        </a:rPr>
                        <a:t> </a:t>
                      </a:r>
                      <a:r>
                        <a:rPr lang="en-US" b="0" dirty="0" err="1">
                          <a:solidFill>
                            <a:srgbClr val="7030A0"/>
                          </a:solidFill>
                          <a:effectLst/>
                          <a:latin typeface="quote-cjk-patch"/>
                        </a:rPr>
                        <a:t>dars</a:t>
                      </a:r>
                      <a:endParaRPr lang="en-US" b="0" dirty="0">
                        <a:solidFill>
                          <a:srgbClr val="7030A0"/>
                        </a:solidFill>
                        <a:effectLst/>
                        <a:latin typeface="quote-cjk-patch"/>
                      </a:endParaRPr>
                    </a:p>
                  </a:txBody>
                  <a:tcPr marR="121920" marT="76200" marB="76200" anchor="ctr">
                    <a:lnL>
                      <a:noFill/>
                    </a:lnL>
                    <a:lnR>
                      <a:noFill/>
                    </a:lnR>
                    <a:lnT>
                      <a:noFill/>
                    </a:lnT>
                    <a:lnB>
                      <a:noFill/>
                    </a:lnB>
                  </a:tcPr>
                </a:tc>
                <a:tc>
                  <a:txBody>
                    <a:bodyPr/>
                    <a:lstStyle/>
                    <a:p>
                      <a:r>
                        <a:rPr lang="en-US" b="0" dirty="0" err="1">
                          <a:solidFill>
                            <a:srgbClr val="7030A0"/>
                          </a:solidFill>
                          <a:effectLst/>
                          <a:latin typeface="quote-cjk-patch"/>
                        </a:rPr>
                        <a:t>Amaliy</a:t>
                      </a:r>
                      <a:r>
                        <a:rPr lang="en-US" b="0" dirty="0">
                          <a:solidFill>
                            <a:srgbClr val="7030A0"/>
                          </a:solidFill>
                          <a:effectLst/>
                          <a:latin typeface="quote-cjk-patch"/>
                        </a:rPr>
                        <a:t> </a:t>
                      </a:r>
                      <a:r>
                        <a:rPr lang="en-US" b="0" dirty="0" err="1">
                          <a:solidFill>
                            <a:srgbClr val="7030A0"/>
                          </a:solidFill>
                          <a:effectLst/>
                          <a:latin typeface="quote-cjk-patch"/>
                        </a:rPr>
                        <a:t>kuzatish</a:t>
                      </a:r>
                      <a:endParaRPr lang="en-US" b="0" dirty="0">
                        <a:solidFill>
                          <a:srgbClr val="7030A0"/>
                        </a:solidFill>
                        <a:effectLst/>
                        <a:latin typeface="quote-cjk-patch"/>
                      </a:endParaRPr>
                    </a:p>
                  </a:txBody>
                  <a:tcPr marL="121920" marT="76200" marB="76200" anchor="ctr">
                    <a:lnL>
                      <a:noFill/>
                    </a:lnL>
                    <a:lnR>
                      <a:noFill/>
                    </a:lnR>
                    <a:lnT>
                      <a:noFill/>
                    </a:lnT>
                    <a:lnB>
                      <a:noFill/>
                    </a:lnB>
                  </a:tcPr>
                </a:tc>
              </a:tr>
              <a:tr h="664028">
                <a:tc>
                  <a:txBody>
                    <a:bodyPr/>
                    <a:lstStyle/>
                    <a:p>
                      <a:r>
                        <a:rPr lang="en-US" b="0" dirty="0" err="1">
                          <a:effectLst/>
                          <a:latin typeface="quote-cjk-patch"/>
                        </a:rPr>
                        <a:t>O'yin</a:t>
                      </a:r>
                      <a:r>
                        <a:rPr lang="en-US" b="0" dirty="0">
                          <a:effectLst/>
                          <a:latin typeface="quote-cjk-patch"/>
                        </a:rPr>
                        <a:t> </a:t>
                      </a:r>
                      <a:r>
                        <a:rPr lang="en-US" b="0" dirty="0" err="1">
                          <a:effectLst/>
                          <a:latin typeface="quote-cjk-patch"/>
                        </a:rPr>
                        <a:t>dars</a:t>
                      </a:r>
                      <a:endParaRPr lang="en-US" b="0" dirty="0">
                        <a:effectLst/>
                        <a:latin typeface="quote-cjk-patch"/>
                      </a:endParaRPr>
                    </a:p>
                  </a:txBody>
                  <a:tcPr marR="121920" marT="76200" marB="76200" anchor="ctr">
                    <a:lnL>
                      <a:noFill/>
                    </a:lnL>
                    <a:lnR>
                      <a:noFill/>
                    </a:lnR>
                    <a:lnT>
                      <a:noFill/>
                    </a:lnT>
                    <a:lnB>
                      <a:noFill/>
                    </a:lnB>
                  </a:tcPr>
                </a:tc>
                <a:tc>
                  <a:txBody>
                    <a:bodyPr/>
                    <a:lstStyle/>
                    <a:p>
                      <a:r>
                        <a:rPr lang="en-US" b="0" dirty="0" err="1">
                          <a:effectLst/>
                          <a:latin typeface="quote-cjk-patch"/>
                        </a:rPr>
                        <a:t>Didaktik</a:t>
                      </a:r>
                      <a:r>
                        <a:rPr lang="en-US" b="0" dirty="0">
                          <a:effectLst/>
                          <a:latin typeface="quote-cjk-patch"/>
                        </a:rPr>
                        <a:t> </a:t>
                      </a:r>
                      <a:r>
                        <a:rPr lang="en-US" b="0" dirty="0" err="1">
                          <a:effectLst/>
                          <a:latin typeface="quote-cjk-patch"/>
                        </a:rPr>
                        <a:t>o'yinlar</a:t>
                      </a:r>
                      <a:endParaRPr lang="en-US" b="0" dirty="0">
                        <a:effectLst/>
                        <a:latin typeface="quote-cjk-patch"/>
                      </a:endParaRPr>
                    </a:p>
                  </a:txBody>
                  <a:tcPr marL="121920" marT="76200" marB="76200" anchor="ctr">
                    <a:lnL>
                      <a:noFill/>
                    </a:lnL>
                    <a:lnR>
                      <a:noFill/>
                    </a:lnR>
                    <a:lnT>
                      <a:noFill/>
                    </a:lnT>
                    <a:lnB>
                      <a:noFill/>
                    </a:lnB>
                  </a:tcPr>
                </a:tc>
              </a:tr>
              <a:tr h="664028">
                <a:tc>
                  <a:txBody>
                    <a:bodyPr/>
                    <a:lstStyle/>
                    <a:p>
                      <a:r>
                        <a:rPr lang="en-US" b="0" dirty="0" err="1">
                          <a:solidFill>
                            <a:srgbClr val="C00000"/>
                          </a:solidFill>
                          <a:effectLst/>
                          <a:latin typeface="quote-cjk-patch"/>
                        </a:rPr>
                        <a:t>Munozara</a:t>
                      </a:r>
                      <a:r>
                        <a:rPr lang="en-US" b="0" dirty="0">
                          <a:solidFill>
                            <a:srgbClr val="C00000"/>
                          </a:solidFill>
                          <a:effectLst/>
                          <a:latin typeface="quote-cjk-patch"/>
                        </a:rPr>
                        <a:t> </a:t>
                      </a:r>
                      <a:r>
                        <a:rPr lang="en-US" b="0" dirty="0" err="1">
                          <a:solidFill>
                            <a:srgbClr val="C00000"/>
                          </a:solidFill>
                          <a:effectLst/>
                          <a:latin typeface="quote-cjk-patch"/>
                        </a:rPr>
                        <a:t>dars</a:t>
                      </a:r>
                      <a:endParaRPr lang="en-US" b="0" dirty="0">
                        <a:solidFill>
                          <a:srgbClr val="C00000"/>
                        </a:solidFill>
                        <a:effectLst/>
                        <a:latin typeface="quote-cjk-patch"/>
                      </a:endParaRPr>
                    </a:p>
                  </a:txBody>
                  <a:tcPr marR="121920" marT="76200" marB="76200" anchor="ctr">
                    <a:lnL>
                      <a:noFill/>
                    </a:lnL>
                    <a:lnR>
                      <a:noFill/>
                    </a:lnR>
                    <a:lnT>
                      <a:noFill/>
                    </a:lnT>
                    <a:lnB>
                      <a:noFill/>
                    </a:lnB>
                  </a:tcPr>
                </a:tc>
                <a:tc>
                  <a:txBody>
                    <a:bodyPr/>
                    <a:lstStyle/>
                    <a:p>
                      <a:r>
                        <a:rPr lang="en-US" b="0" dirty="0" err="1">
                          <a:solidFill>
                            <a:srgbClr val="C00000"/>
                          </a:solidFill>
                          <a:effectLst/>
                          <a:latin typeface="quote-cjk-patch"/>
                        </a:rPr>
                        <a:t>Fikr</a:t>
                      </a:r>
                      <a:r>
                        <a:rPr lang="en-US" b="0" dirty="0">
                          <a:solidFill>
                            <a:srgbClr val="C00000"/>
                          </a:solidFill>
                          <a:effectLst/>
                          <a:latin typeface="quote-cjk-patch"/>
                        </a:rPr>
                        <a:t> </a:t>
                      </a:r>
                      <a:r>
                        <a:rPr lang="en-US" b="0" dirty="0" err="1">
                          <a:solidFill>
                            <a:srgbClr val="C00000"/>
                          </a:solidFill>
                          <a:effectLst/>
                          <a:latin typeface="quote-cjk-patch"/>
                        </a:rPr>
                        <a:t>almashish</a:t>
                      </a:r>
                      <a:endParaRPr lang="en-US" b="0" dirty="0">
                        <a:solidFill>
                          <a:srgbClr val="C00000"/>
                        </a:solidFill>
                        <a:effectLst/>
                        <a:latin typeface="quote-cjk-patch"/>
                      </a:endParaRPr>
                    </a:p>
                  </a:txBody>
                  <a:tcPr marL="121920" marT="76200" marB="76200" anchor="ctr">
                    <a:lnL>
                      <a:noFill/>
                    </a:lnL>
                    <a:lnR>
                      <a:noFill/>
                    </a:lnR>
                    <a:lnT>
                      <a:noFill/>
                    </a:lnT>
                    <a:lnB>
                      <a:noFill/>
                    </a:lnB>
                  </a:tcPr>
                </a:tc>
              </a:tr>
              <a:tr h="1045031">
                <a:tc>
                  <a:txBody>
                    <a:bodyPr/>
                    <a:lstStyle/>
                    <a:p>
                      <a:r>
                        <a:rPr lang="en-US" b="0" dirty="0" err="1">
                          <a:effectLst/>
                          <a:latin typeface="quote-cjk-patch"/>
                        </a:rPr>
                        <a:t>Integratsiyalashgan</a:t>
                      </a:r>
                      <a:r>
                        <a:rPr lang="en-US" b="0" dirty="0">
                          <a:effectLst/>
                          <a:latin typeface="quote-cjk-patch"/>
                        </a:rPr>
                        <a:t> </a:t>
                      </a:r>
                      <a:r>
                        <a:rPr lang="en-US" b="0" dirty="0" err="1" smtClean="0">
                          <a:effectLst/>
                          <a:latin typeface="quote-cjk-patch"/>
                        </a:rPr>
                        <a:t>dars</a:t>
                      </a:r>
                      <a:endParaRPr lang="en-US" b="0" dirty="0">
                        <a:effectLst/>
                        <a:latin typeface="quote-cjk-patch"/>
                      </a:endParaRPr>
                    </a:p>
                  </a:txBody>
                  <a:tcPr marR="121920" marT="76200" marB="76200" anchor="ctr">
                    <a:lnL>
                      <a:noFill/>
                    </a:lnL>
                    <a:lnR>
                      <a:noFill/>
                    </a:lnR>
                    <a:lnT>
                      <a:noFill/>
                    </a:lnT>
                    <a:lnB>
                      <a:noFill/>
                    </a:lnB>
                  </a:tcPr>
                </a:tc>
                <a:tc>
                  <a:txBody>
                    <a:bodyPr/>
                    <a:lstStyle/>
                    <a:p>
                      <a:endParaRPr lang="en-US" b="0" dirty="0" smtClean="0">
                        <a:effectLst/>
                        <a:latin typeface="quote-cjk-patch"/>
                      </a:endParaRPr>
                    </a:p>
                    <a:p>
                      <a:r>
                        <a:rPr lang="en-US" b="0" dirty="0" err="1" smtClean="0">
                          <a:effectLst/>
                          <a:latin typeface="quote-cjk-patch"/>
                        </a:rPr>
                        <a:t>Fanlararo</a:t>
                      </a:r>
                      <a:r>
                        <a:rPr lang="en-US" b="0" dirty="0" smtClean="0">
                          <a:effectLst/>
                          <a:latin typeface="quote-cjk-patch"/>
                        </a:rPr>
                        <a:t> </a:t>
                      </a:r>
                      <a:r>
                        <a:rPr lang="en-US" b="0" dirty="0" err="1" smtClean="0">
                          <a:effectLst/>
                          <a:latin typeface="quote-cjk-patch"/>
                        </a:rPr>
                        <a:t>bog'lanish</a:t>
                      </a:r>
                      <a:r>
                        <a:rPr lang="en-US" b="0" dirty="0" smtClean="0">
                          <a:effectLst/>
                          <a:latin typeface="quote-cjk-patch"/>
                        </a:rPr>
                        <a:t> </a:t>
                      </a:r>
                    </a:p>
                    <a:p>
                      <a:endParaRPr lang="en-US" b="0" dirty="0">
                        <a:effectLst/>
                        <a:latin typeface="quote-cjk-patch"/>
                      </a:endParaRPr>
                    </a:p>
                  </a:txBody>
                  <a:tcPr marL="121920" marT="76200" marB="76200" anchor="ctr">
                    <a:lnL>
                      <a:noFill/>
                    </a:lnL>
                    <a:lnR>
                      <a:noFill/>
                    </a:lnR>
                    <a:lnT>
                      <a:noFill/>
                    </a:lnT>
                    <a:lnB>
                      <a:noFill/>
                    </a:lnB>
                  </a:tcPr>
                </a:tc>
              </a:tr>
            </a:tbl>
          </a:graphicData>
        </a:graphic>
      </p:graphicFrame>
      <p:sp>
        <p:nvSpPr>
          <p:cNvPr id="3" name="Rectangle 1"/>
          <p:cNvSpPr>
            <a:spLocks noChangeArrowheads="1"/>
          </p:cNvSpPr>
          <p:nvPr/>
        </p:nvSpPr>
        <p:spPr bwMode="auto">
          <a:xfrm>
            <a:off x="76200" y="-33754"/>
            <a:ext cx="4754563" cy="169267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03136" rIns="0" bIns="101568"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F1115"/>
                </a:solidFill>
                <a:effectLst/>
                <a:latin typeface="quote-cjk-patch"/>
                <a:cs typeface="Arial" pitchFamily="34" charset="0"/>
              </a:rPr>
              <a:t>Dars turlari (O'tkazish usuliga ko'ra)</a:t>
            </a: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0F1115"/>
                </a:solidFill>
                <a:effectLst/>
                <a:latin typeface="quote-cjk-patch"/>
                <a:cs typeface="Arial" pitchFamily="34" charset="0"/>
              </a:rPr>
              <a:t>Noan'anaviy dars turlari</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75508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7137956"/>
              </p:ext>
            </p:extLst>
          </p:nvPr>
        </p:nvGraphicFramePr>
        <p:xfrm>
          <a:off x="187842" y="838200"/>
          <a:ext cx="8839200" cy="5313236"/>
        </p:xfrm>
        <a:graphic>
          <a:graphicData uri="http://schemas.openxmlformats.org/drawingml/2006/table">
            <a:tbl>
              <a:tblPr firstRow="1" firstCol="1" lastRow="1" lastCol="1" bandRow="1" bandCol="1">
                <a:tableStyleId>{5C22544A-7EE6-4342-B048-85BDC9FD1C3A}</a:tableStyleId>
              </a:tblPr>
              <a:tblGrid>
                <a:gridCol w="2477421"/>
                <a:gridCol w="6361779"/>
              </a:tblGrid>
              <a:tr h="762000">
                <a:tc>
                  <a:txBody>
                    <a:bodyPr/>
                    <a:lstStyle/>
                    <a:p>
                      <a:pPr marL="45720" marR="0">
                        <a:lnSpc>
                          <a:spcPct val="115000"/>
                        </a:lnSpc>
                        <a:spcBef>
                          <a:spcPts val="0"/>
                        </a:spcBef>
                        <a:spcAft>
                          <a:spcPts val="1000"/>
                        </a:spcAft>
                      </a:pPr>
                      <a:r>
                        <a:rPr lang="en-US" sz="1800" dirty="0" err="1">
                          <a:effectLst/>
                        </a:rPr>
                        <a:t>Mavzu</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a:effectLst/>
                        </a:rPr>
                        <a:t>Sodda masalalar</a:t>
                      </a:r>
                      <a:endParaRPr lang="ru-RU" sz="1800">
                        <a:effectLst/>
                        <a:latin typeface="Calibri"/>
                        <a:ea typeface="Times New Roman"/>
                        <a:cs typeface="Times New Roman"/>
                      </a:endParaRPr>
                    </a:p>
                  </a:txBody>
                  <a:tcPr marL="68580" marR="68580" marT="0" marB="0"/>
                </a:tc>
              </a:tr>
              <a:tr h="1360932">
                <a:tc>
                  <a:txBody>
                    <a:bodyPr/>
                    <a:lstStyle/>
                    <a:p>
                      <a:pPr marL="45720" marR="0">
                        <a:lnSpc>
                          <a:spcPct val="115000"/>
                        </a:lnSpc>
                        <a:spcBef>
                          <a:spcPts val="0"/>
                        </a:spcBef>
                        <a:spcAft>
                          <a:spcPts val="1000"/>
                        </a:spcAft>
                      </a:pPr>
                      <a:r>
                        <a:rPr lang="en-US" sz="1800" dirty="0" err="1">
                          <a:effectLst/>
                        </a:rPr>
                        <a:t>Mavzuga</a:t>
                      </a:r>
                      <a:r>
                        <a:rPr lang="en-US" sz="1800" dirty="0">
                          <a:effectLst/>
                        </a:rPr>
                        <a:t> </a:t>
                      </a:r>
                      <a:r>
                        <a:rPr lang="en-US" sz="1800" dirty="0" err="1">
                          <a:effectLst/>
                        </a:rPr>
                        <a:t>oid</a:t>
                      </a:r>
                      <a:r>
                        <a:rPr lang="en-US" sz="1800" dirty="0">
                          <a:effectLst/>
                        </a:rPr>
                        <a:t> </a:t>
                      </a:r>
                      <a:r>
                        <a:rPr lang="en-US" sz="1800" dirty="0" err="1">
                          <a:effectLst/>
                        </a:rPr>
                        <a:t>tayanch</a:t>
                      </a:r>
                      <a:r>
                        <a:rPr lang="en-US" sz="1800" dirty="0">
                          <a:effectLst/>
                        </a:rPr>
                        <a:t> </a:t>
                      </a:r>
                      <a:r>
                        <a:rPr lang="en-US" sz="1800" dirty="0" err="1">
                          <a:effectLst/>
                        </a:rPr>
                        <a:t>tushunchalar</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dirty="0" err="1">
                          <a:solidFill>
                            <a:srgbClr val="002060"/>
                          </a:solidFill>
                          <a:effectLst/>
                        </a:rPr>
                        <a:t>Masala,shart,yechim,javob,savol,algoritm,reja</a:t>
                      </a:r>
                      <a:r>
                        <a:rPr lang="en-US" sz="1800" dirty="0">
                          <a:solidFill>
                            <a:srgbClr val="002060"/>
                          </a:solidFill>
                          <a:effectLst/>
                        </a:rPr>
                        <a:t>, </a:t>
                      </a:r>
                      <a:r>
                        <a:rPr lang="en-US" sz="1800" dirty="0" err="1">
                          <a:solidFill>
                            <a:srgbClr val="002060"/>
                          </a:solidFill>
                          <a:effectLst/>
                        </a:rPr>
                        <a:t>tengsizlik</a:t>
                      </a:r>
                      <a:r>
                        <a:rPr lang="en-US" sz="1800" dirty="0">
                          <a:solidFill>
                            <a:srgbClr val="002060"/>
                          </a:solidFill>
                          <a:effectLst/>
                        </a:rPr>
                        <a:t>, </a:t>
                      </a:r>
                      <a:r>
                        <a:rPr lang="en-US" sz="1800" dirty="0" err="1">
                          <a:solidFill>
                            <a:srgbClr val="002060"/>
                          </a:solidFill>
                          <a:effectLst/>
                        </a:rPr>
                        <a:t>yig`indi</a:t>
                      </a:r>
                      <a:r>
                        <a:rPr lang="en-US" sz="1800" dirty="0">
                          <a:solidFill>
                            <a:srgbClr val="002060"/>
                          </a:solidFill>
                          <a:effectLst/>
                        </a:rPr>
                        <a:t>, </a:t>
                      </a:r>
                      <a:r>
                        <a:rPr lang="en-US" sz="1800" dirty="0" err="1">
                          <a:solidFill>
                            <a:srgbClr val="002060"/>
                          </a:solidFill>
                          <a:effectLst/>
                        </a:rPr>
                        <a:t>ayirma</a:t>
                      </a:r>
                      <a:r>
                        <a:rPr lang="en-US" sz="1800" dirty="0">
                          <a:solidFill>
                            <a:srgbClr val="002060"/>
                          </a:solidFill>
                          <a:effectLst/>
                        </a:rPr>
                        <a:t>, </a:t>
                      </a:r>
                      <a:r>
                        <a:rPr lang="en-US" sz="1800" dirty="0" err="1">
                          <a:solidFill>
                            <a:srgbClr val="002060"/>
                          </a:solidFill>
                          <a:effectLst/>
                        </a:rPr>
                        <a:t>katta</a:t>
                      </a:r>
                      <a:r>
                        <a:rPr lang="en-US" sz="1800" dirty="0">
                          <a:solidFill>
                            <a:srgbClr val="002060"/>
                          </a:solidFill>
                          <a:effectLst/>
                        </a:rPr>
                        <a:t>, </a:t>
                      </a:r>
                      <a:r>
                        <a:rPr lang="en-US" sz="1800" dirty="0" err="1">
                          <a:solidFill>
                            <a:srgbClr val="002060"/>
                          </a:solidFill>
                          <a:effectLst/>
                        </a:rPr>
                        <a:t>kichik</a:t>
                      </a:r>
                      <a:r>
                        <a:rPr lang="en-US" sz="1800" dirty="0">
                          <a:solidFill>
                            <a:srgbClr val="002060"/>
                          </a:solidFill>
                          <a:effectLst/>
                        </a:rPr>
                        <a:t>, </a:t>
                      </a:r>
                      <a:r>
                        <a:rPr lang="en-US" sz="1800" dirty="0" err="1">
                          <a:solidFill>
                            <a:srgbClr val="002060"/>
                          </a:solidFill>
                          <a:effectLst/>
                        </a:rPr>
                        <a:t>teng</a:t>
                      </a:r>
                      <a:r>
                        <a:rPr lang="en-US" sz="1800" dirty="0">
                          <a:solidFill>
                            <a:srgbClr val="002060"/>
                          </a:solidFill>
                          <a:effectLst/>
                        </a:rPr>
                        <a:t>, </a:t>
                      </a:r>
                      <a:r>
                        <a:rPr lang="en-US" sz="1800" dirty="0" err="1">
                          <a:solidFill>
                            <a:srgbClr val="002060"/>
                          </a:solidFill>
                          <a:effectLst/>
                        </a:rPr>
                        <a:t>ko`p</a:t>
                      </a:r>
                      <a:r>
                        <a:rPr lang="en-US" sz="1800" dirty="0">
                          <a:solidFill>
                            <a:srgbClr val="002060"/>
                          </a:solidFill>
                          <a:effectLst/>
                        </a:rPr>
                        <a:t>, </a:t>
                      </a:r>
                      <a:r>
                        <a:rPr lang="en-US" sz="1800" dirty="0" err="1">
                          <a:solidFill>
                            <a:srgbClr val="002060"/>
                          </a:solidFill>
                          <a:effectLst/>
                        </a:rPr>
                        <a:t>kam</a:t>
                      </a:r>
                      <a:endParaRPr lang="ru-RU" sz="1800" dirty="0">
                        <a:solidFill>
                          <a:srgbClr val="002060"/>
                        </a:solidFill>
                        <a:effectLst/>
                        <a:latin typeface="Calibri"/>
                        <a:ea typeface="Times New Roman"/>
                        <a:cs typeface="Times New Roman"/>
                      </a:endParaRPr>
                    </a:p>
                  </a:txBody>
                  <a:tcPr marL="68580" marR="68580" marT="0" marB="0"/>
                </a:tc>
              </a:tr>
              <a:tr h="708660">
                <a:tc>
                  <a:txBody>
                    <a:bodyPr/>
                    <a:lstStyle/>
                    <a:p>
                      <a:pPr marL="45720" marR="0">
                        <a:lnSpc>
                          <a:spcPct val="115000"/>
                        </a:lnSpc>
                        <a:spcBef>
                          <a:spcPts val="0"/>
                        </a:spcBef>
                        <a:spcAft>
                          <a:spcPts val="1000"/>
                        </a:spcAft>
                      </a:pPr>
                      <a:endParaRPr lang="en-US" sz="1800" dirty="0" smtClean="0">
                        <a:effectLst/>
                      </a:endParaRPr>
                    </a:p>
                    <a:p>
                      <a:pPr marL="45720" marR="0">
                        <a:lnSpc>
                          <a:spcPct val="115000"/>
                        </a:lnSpc>
                        <a:spcBef>
                          <a:spcPts val="0"/>
                        </a:spcBef>
                        <a:spcAft>
                          <a:spcPts val="1000"/>
                        </a:spcAft>
                      </a:pPr>
                      <a:r>
                        <a:rPr lang="en-US" sz="1800" dirty="0" err="1" smtClean="0">
                          <a:effectLst/>
                        </a:rPr>
                        <a:t>Vaqt</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endParaRPr lang="en-US" sz="1800" dirty="0" smtClean="0">
                        <a:effectLst/>
                      </a:endParaRPr>
                    </a:p>
                    <a:p>
                      <a:pPr marL="45720" marR="0">
                        <a:lnSpc>
                          <a:spcPct val="115000"/>
                        </a:lnSpc>
                        <a:spcBef>
                          <a:spcPts val="0"/>
                        </a:spcBef>
                        <a:spcAft>
                          <a:spcPts val="1000"/>
                        </a:spcAft>
                      </a:pPr>
                      <a:r>
                        <a:rPr lang="en-US" sz="1800" dirty="0" smtClean="0">
                          <a:effectLst/>
                        </a:rPr>
                        <a:t>45 </a:t>
                      </a:r>
                      <a:r>
                        <a:rPr lang="en-US" sz="1800" dirty="0" err="1">
                          <a:effectLst/>
                        </a:rPr>
                        <a:t>minut</a:t>
                      </a:r>
                      <a:endParaRPr lang="ru-RU" sz="1800" dirty="0">
                        <a:effectLst/>
                        <a:latin typeface="Calibri"/>
                        <a:ea typeface="Times New Roman"/>
                        <a:cs typeface="Times New Roman"/>
                      </a:endParaRPr>
                    </a:p>
                  </a:txBody>
                  <a:tcPr marL="68580" marR="68580" marT="0" marB="0"/>
                </a:tc>
              </a:tr>
              <a:tr h="948961">
                <a:tc>
                  <a:txBody>
                    <a:bodyPr/>
                    <a:lstStyle/>
                    <a:p>
                      <a:pPr marL="45720" marR="0">
                        <a:lnSpc>
                          <a:spcPct val="115000"/>
                        </a:lnSpc>
                        <a:spcBef>
                          <a:spcPts val="0"/>
                        </a:spcBef>
                        <a:spcAft>
                          <a:spcPts val="1000"/>
                        </a:spcAft>
                      </a:pPr>
                      <a:endParaRPr lang="en-US" sz="1800" dirty="0" smtClean="0">
                        <a:effectLst/>
                      </a:endParaRPr>
                    </a:p>
                    <a:p>
                      <a:pPr marL="45720" marR="0">
                        <a:lnSpc>
                          <a:spcPct val="115000"/>
                        </a:lnSpc>
                        <a:spcBef>
                          <a:spcPts val="0"/>
                        </a:spcBef>
                        <a:spcAft>
                          <a:spcPts val="1000"/>
                        </a:spcAft>
                      </a:pPr>
                      <a:r>
                        <a:rPr lang="en-US" sz="1800" dirty="0" err="1" smtClean="0">
                          <a:effectLst/>
                        </a:rPr>
                        <a:t>Sinf</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endParaRPr lang="en-US" sz="1800" dirty="0" smtClean="0">
                        <a:effectLst/>
                      </a:endParaRPr>
                    </a:p>
                    <a:p>
                      <a:pPr marL="45720" marR="0">
                        <a:lnSpc>
                          <a:spcPct val="115000"/>
                        </a:lnSpc>
                        <a:spcBef>
                          <a:spcPts val="0"/>
                        </a:spcBef>
                        <a:spcAft>
                          <a:spcPts val="1000"/>
                        </a:spcAft>
                      </a:pPr>
                      <a:r>
                        <a:rPr lang="en-US" sz="1800" dirty="0" smtClean="0">
                          <a:effectLst/>
                        </a:rPr>
                        <a:t>1-sinf</a:t>
                      </a:r>
                      <a:endParaRPr lang="ru-RU" sz="1800" dirty="0">
                        <a:effectLst/>
                        <a:latin typeface="Calibri"/>
                        <a:ea typeface="Times New Roman"/>
                        <a:cs typeface="Times New Roman"/>
                      </a:endParaRPr>
                    </a:p>
                  </a:txBody>
                  <a:tcPr marL="68580" marR="68580" marT="0" marB="0"/>
                </a:tc>
              </a:tr>
              <a:tr h="1504171">
                <a:tc>
                  <a:txBody>
                    <a:bodyPr/>
                    <a:lstStyle/>
                    <a:p>
                      <a:pPr marL="45720" marR="0">
                        <a:lnSpc>
                          <a:spcPct val="115000"/>
                        </a:lnSpc>
                        <a:spcBef>
                          <a:spcPts val="0"/>
                        </a:spcBef>
                        <a:spcAft>
                          <a:spcPts val="1000"/>
                        </a:spcAft>
                      </a:pPr>
                      <a:r>
                        <a:rPr lang="en-US" sz="1800" dirty="0" err="1">
                          <a:effectLst/>
                        </a:rPr>
                        <a:t>Mavzuning</a:t>
                      </a:r>
                      <a:r>
                        <a:rPr lang="en-US" sz="1800" dirty="0">
                          <a:effectLst/>
                        </a:rPr>
                        <a:t> </a:t>
                      </a:r>
                      <a:r>
                        <a:rPr lang="en-US" sz="1800" dirty="0" err="1">
                          <a:effectLst/>
                        </a:rPr>
                        <a:t>qisqacha</a:t>
                      </a:r>
                      <a:r>
                        <a:rPr lang="en-US" sz="1800" dirty="0">
                          <a:effectLst/>
                        </a:rPr>
                        <a:t> </a:t>
                      </a:r>
                      <a:r>
                        <a:rPr lang="en-US" sz="1800" dirty="0" err="1">
                          <a:effectLst/>
                        </a:rPr>
                        <a:t>mazmuni</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dirty="0" err="1">
                          <a:effectLst/>
                        </a:rPr>
                        <a:t>Sodda</a:t>
                      </a:r>
                      <a:r>
                        <a:rPr lang="en-US" sz="1800" dirty="0">
                          <a:effectLst/>
                        </a:rPr>
                        <a:t> </a:t>
                      </a:r>
                      <a:r>
                        <a:rPr lang="en-US" sz="1800" dirty="0" err="1">
                          <a:effectLst/>
                        </a:rPr>
                        <a:t>masalalarni</a:t>
                      </a:r>
                      <a:r>
                        <a:rPr lang="en-US" sz="1800" dirty="0">
                          <a:effectLst/>
                        </a:rPr>
                        <a:t> </a:t>
                      </a:r>
                      <a:r>
                        <a:rPr lang="en-US" sz="1800" dirty="0" err="1">
                          <a:effectLst/>
                        </a:rPr>
                        <a:t>yechishda</a:t>
                      </a:r>
                      <a:r>
                        <a:rPr lang="en-US" sz="1800" dirty="0">
                          <a:effectLst/>
                        </a:rPr>
                        <a:t> </a:t>
                      </a:r>
                      <a:r>
                        <a:rPr lang="en-US" sz="1800" dirty="0" err="1">
                          <a:effectLst/>
                        </a:rPr>
                        <a:t>uning</a:t>
                      </a:r>
                      <a:r>
                        <a:rPr lang="en-US" sz="1800" dirty="0">
                          <a:effectLst/>
                        </a:rPr>
                        <a:t> </a:t>
                      </a:r>
                      <a:r>
                        <a:rPr lang="en-US" sz="1800" dirty="0" err="1">
                          <a:effectLst/>
                        </a:rPr>
                        <a:t>tarkibini</a:t>
                      </a:r>
                      <a:r>
                        <a:rPr lang="en-US" sz="1800" dirty="0">
                          <a:effectLst/>
                        </a:rPr>
                        <a:t> </a:t>
                      </a:r>
                      <a:r>
                        <a:rPr lang="en-US" sz="1800" dirty="0" err="1">
                          <a:effectLst/>
                        </a:rPr>
                        <a:t>yaxshi</a:t>
                      </a:r>
                      <a:r>
                        <a:rPr lang="en-US" sz="1800" dirty="0">
                          <a:effectLst/>
                        </a:rPr>
                        <a:t> </a:t>
                      </a:r>
                      <a:r>
                        <a:rPr lang="en-US" sz="1800" dirty="0" err="1">
                          <a:effectLst/>
                        </a:rPr>
                        <a:t>o’rganish,algoritmga</a:t>
                      </a:r>
                      <a:r>
                        <a:rPr lang="en-US" sz="1800" dirty="0">
                          <a:effectLst/>
                        </a:rPr>
                        <a:t> </a:t>
                      </a:r>
                      <a:r>
                        <a:rPr lang="en-US" sz="1800" dirty="0" err="1">
                          <a:effectLst/>
                        </a:rPr>
                        <a:t>rioya</a:t>
                      </a:r>
                      <a:r>
                        <a:rPr lang="en-US" sz="1800" dirty="0">
                          <a:effectLst/>
                        </a:rPr>
                        <a:t> </a:t>
                      </a:r>
                      <a:r>
                        <a:rPr lang="en-US" sz="1800" dirty="0" err="1">
                          <a:effectLst/>
                        </a:rPr>
                        <a:t>qilish,to’g’ri</a:t>
                      </a:r>
                      <a:r>
                        <a:rPr lang="en-US" sz="1800" dirty="0">
                          <a:effectLst/>
                        </a:rPr>
                        <a:t> </a:t>
                      </a:r>
                      <a:r>
                        <a:rPr lang="en-US" sz="1800" dirty="0" err="1">
                          <a:effectLst/>
                        </a:rPr>
                        <a:t>reja</a:t>
                      </a:r>
                      <a:r>
                        <a:rPr lang="en-US" sz="1800" dirty="0">
                          <a:effectLst/>
                        </a:rPr>
                        <a:t> </a:t>
                      </a:r>
                      <a:r>
                        <a:rPr lang="en-US" sz="1800" dirty="0" err="1">
                          <a:effectLst/>
                        </a:rPr>
                        <a:t>tuza</a:t>
                      </a:r>
                      <a:r>
                        <a:rPr lang="en-US" sz="1800" dirty="0">
                          <a:effectLst/>
                        </a:rPr>
                        <a:t> </a:t>
                      </a:r>
                      <a:r>
                        <a:rPr lang="en-US" sz="1800" dirty="0" err="1">
                          <a:effectLst/>
                        </a:rPr>
                        <a:t>olish</a:t>
                      </a:r>
                      <a:r>
                        <a:rPr lang="en-US" sz="1800" dirty="0">
                          <a:effectLst/>
                        </a:rPr>
                        <a:t>,  </a:t>
                      </a:r>
                      <a:r>
                        <a:rPr lang="en-US" sz="1800" dirty="0" err="1">
                          <a:effectLst/>
                        </a:rPr>
                        <a:t>mavzu</a:t>
                      </a:r>
                      <a:r>
                        <a:rPr lang="en-US" sz="1800" dirty="0">
                          <a:effectLst/>
                        </a:rPr>
                        <a:t> </a:t>
                      </a:r>
                      <a:r>
                        <a:rPr lang="en-US" sz="1800" dirty="0" err="1">
                          <a:effectLst/>
                        </a:rPr>
                        <a:t>yuzasidan</a:t>
                      </a:r>
                      <a:r>
                        <a:rPr lang="en-US" sz="1800" dirty="0">
                          <a:effectLst/>
                        </a:rPr>
                        <a:t> </a:t>
                      </a:r>
                      <a:r>
                        <a:rPr lang="en-US" sz="1800" dirty="0" err="1">
                          <a:effectLst/>
                        </a:rPr>
                        <a:t>misol</a:t>
                      </a:r>
                      <a:r>
                        <a:rPr lang="en-US" sz="1800" dirty="0">
                          <a:effectLst/>
                        </a:rPr>
                        <a:t> </a:t>
                      </a:r>
                      <a:r>
                        <a:rPr lang="en-US" sz="1800" dirty="0" err="1">
                          <a:effectLst/>
                        </a:rPr>
                        <a:t>va</a:t>
                      </a:r>
                      <a:r>
                        <a:rPr lang="en-US" sz="1800" dirty="0">
                          <a:effectLst/>
                        </a:rPr>
                        <a:t> </a:t>
                      </a:r>
                      <a:r>
                        <a:rPr lang="en-US" sz="1800" dirty="0" err="1">
                          <a:effectLst/>
                        </a:rPr>
                        <a:t>masalalar</a:t>
                      </a:r>
                      <a:r>
                        <a:rPr lang="en-US" sz="1800" dirty="0">
                          <a:effectLst/>
                        </a:rPr>
                        <a:t> </a:t>
                      </a:r>
                      <a:r>
                        <a:rPr lang="en-US" sz="1800" dirty="0" err="1">
                          <a:effectLst/>
                        </a:rPr>
                        <a:t>yechish</a:t>
                      </a:r>
                      <a:r>
                        <a:rPr lang="en-US" sz="1800" dirty="0">
                          <a:effectLst/>
                        </a:rPr>
                        <a:t>, </a:t>
                      </a:r>
                      <a:r>
                        <a:rPr lang="en-US" sz="1800" dirty="0" err="1">
                          <a:effectLst/>
                        </a:rPr>
                        <a:t>yangi</a:t>
                      </a:r>
                      <a:r>
                        <a:rPr lang="en-US" sz="1800" dirty="0">
                          <a:effectLst/>
                        </a:rPr>
                        <a:t> </a:t>
                      </a:r>
                      <a:r>
                        <a:rPr lang="en-US" sz="1800" dirty="0" err="1">
                          <a:effectLst/>
                        </a:rPr>
                        <a:t>mavzuni</a:t>
                      </a:r>
                      <a:r>
                        <a:rPr lang="en-US" sz="1800" dirty="0">
                          <a:effectLst/>
                        </a:rPr>
                        <a:t> </a:t>
                      </a:r>
                      <a:r>
                        <a:rPr lang="en-US" sz="1800" dirty="0" err="1">
                          <a:effectLst/>
                        </a:rPr>
                        <a:t>mustahkamlash</a:t>
                      </a:r>
                      <a:endParaRPr lang="ru-RU" sz="1800" dirty="0">
                        <a:effectLst/>
                        <a:latin typeface="Calibri"/>
                        <a:ea typeface="Times New Roman"/>
                        <a:cs typeface="Times New Roman"/>
                      </a:endParaRPr>
                    </a:p>
                  </a:txBody>
                  <a:tcPr marL="68580" marR="68580" marT="0" marB="0"/>
                </a:tc>
              </a:tr>
            </a:tbl>
          </a:graphicData>
        </a:graphic>
      </p:graphicFrame>
      <p:sp>
        <p:nvSpPr>
          <p:cNvPr id="5" name="Rectangle 2"/>
          <p:cNvSpPr>
            <a:spLocks noChangeArrowheads="1"/>
          </p:cNvSpPr>
          <p:nvPr/>
        </p:nvSpPr>
        <p:spPr bwMode="auto">
          <a:xfrm>
            <a:off x="152400" y="244733"/>
            <a:ext cx="876300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1-SINF   MATEMATIKA FANIDAN BIR SOATLIK DARS ISHLANMASI(</a:t>
            </a:r>
            <a:r>
              <a:rPr kumimoji="0" lang="en-US" sz="16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Texnologik</a:t>
            </a:r>
            <a:r>
              <a:rPr kumimoji="0" lang="en-US"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16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harita</a:t>
            </a:r>
            <a:r>
              <a:rPr kumimoji="0" lang="en-US" sz="1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087239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27810738"/>
              </p:ext>
            </p:extLst>
          </p:nvPr>
        </p:nvGraphicFramePr>
        <p:xfrm>
          <a:off x="304800" y="457200"/>
          <a:ext cx="8305800" cy="6827904"/>
        </p:xfrm>
        <a:graphic>
          <a:graphicData uri="http://schemas.openxmlformats.org/drawingml/2006/table">
            <a:tbl>
              <a:tblPr firstRow="1" firstCol="1" lastRow="1" lastCol="1" bandRow="1" bandCol="1">
                <a:tableStyleId>{5C22544A-7EE6-4342-B048-85BDC9FD1C3A}</a:tableStyleId>
              </a:tblPr>
              <a:tblGrid>
                <a:gridCol w="2282825"/>
                <a:gridCol w="6022975"/>
              </a:tblGrid>
              <a:tr h="0">
                <a:tc gridSpan="2">
                  <a:txBody>
                    <a:bodyPr/>
                    <a:lstStyle/>
                    <a:p>
                      <a:pPr marL="0" marR="0">
                        <a:lnSpc>
                          <a:spcPct val="115000"/>
                        </a:lnSpc>
                        <a:spcBef>
                          <a:spcPts val="0"/>
                        </a:spcBef>
                        <a:spcAft>
                          <a:spcPts val="1000"/>
                        </a:spcAft>
                      </a:pPr>
                      <a:r>
                        <a:rPr lang="en-US" sz="1800" dirty="0">
                          <a:effectLst/>
                        </a:rPr>
                        <a:t> </a:t>
                      </a:r>
                      <a:endParaRPr lang="ru-RU" sz="1800" dirty="0">
                        <a:effectLst/>
                      </a:endParaRPr>
                    </a:p>
                    <a:p>
                      <a:pPr marL="45720" marR="0">
                        <a:lnSpc>
                          <a:spcPct val="115000"/>
                        </a:lnSpc>
                        <a:spcBef>
                          <a:spcPts val="0"/>
                        </a:spcBef>
                        <a:spcAft>
                          <a:spcPts val="1000"/>
                        </a:spcAft>
                      </a:pPr>
                      <a:r>
                        <a:rPr lang="en-US" sz="1800" dirty="0">
                          <a:effectLst/>
                        </a:rPr>
                        <a:t>          O`QUV   JARAYONINI   AMALGA  OSHIRISH  TEXNOLOGIYASI</a:t>
                      </a:r>
                      <a:endParaRPr lang="ru-RU" sz="1800" dirty="0">
                        <a:effectLst/>
                        <a:latin typeface="Calibri"/>
                        <a:ea typeface="Times New Roman"/>
                        <a:cs typeface="Times New Roman"/>
                      </a:endParaRPr>
                    </a:p>
                  </a:txBody>
                  <a:tcPr marL="68580" marR="68580" marT="0" marB="0"/>
                </a:tc>
                <a:tc hMerge="1">
                  <a:txBody>
                    <a:bodyPr/>
                    <a:lstStyle/>
                    <a:p>
                      <a:endParaRPr lang="ru-RU"/>
                    </a:p>
                  </a:txBody>
                  <a:tcPr/>
                </a:tc>
              </a:tr>
              <a:tr h="0">
                <a:tc>
                  <a:txBody>
                    <a:bodyPr/>
                    <a:lstStyle/>
                    <a:p>
                      <a:pPr marL="45720" marR="0">
                        <a:lnSpc>
                          <a:spcPct val="115000"/>
                        </a:lnSpc>
                        <a:spcBef>
                          <a:spcPts val="0"/>
                        </a:spcBef>
                        <a:spcAft>
                          <a:spcPts val="1000"/>
                        </a:spcAft>
                      </a:pPr>
                      <a:r>
                        <a:rPr lang="en-US" sz="1800" dirty="0" err="1">
                          <a:effectLst/>
                        </a:rPr>
                        <a:t>Metod</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dirty="0" err="1">
                          <a:effectLst/>
                        </a:rPr>
                        <a:t>Suhbat</a:t>
                      </a:r>
                      <a:r>
                        <a:rPr lang="en-US" sz="1800" dirty="0">
                          <a:effectLst/>
                        </a:rPr>
                        <a:t>, </a:t>
                      </a:r>
                      <a:r>
                        <a:rPr lang="en-US" sz="1800" dirty="0" err="1">
                          <a:effectLst/>
                        </a:rPr>
                        <a:t>mustaqil</a:t>
                      </a:r>
                      <a:r>
                        <a:rPr lang="en-US" sz="1800" dirty="0">
                          <a:effectLst/>
                        </a:rPr>
                        <a:t> </a:t>
                      </a:r>
                      <a:r>
                        <a:rPr lang="en-US" sz="1800" dirty="0" err="1">
                          <a:effectLst/>
                        </a:rPr>
                        <a:t>ishlash</a:t>
                      </a:r>
                      <a:r>
                        <a:rPr lang="en-US" sz="1800" dirty="0">
                          <a:effectLst/>
                        </a:rPr>
                        <a:t>, </a:t>
                      </a:r>
                      <a:r>
                        <a:rPr lang="en-US" sz="1800" dirty="0" err="1">
                          <a:effectLst/>
                        </a:rPr>
                        <a:t>savol-javob</a:t>
                      </a:r>
                      <a:r>
                        <a:rPr lang="en-US" sz="1800" dirty="0">
                          <a:effectLst/>
                        </a:rPr>
                        <a:t>, “</a:t>
                      </a:r>
                      <a:r>
                        <a:rPr lang="en-US" sz="1800" dirty="0" err="1">
                          <a:effectLst/>
                        </a:rPr>
                        <a:t>Kichik</a:t>
                      </a:r>
                      <a:r>
                        <a:rPr lang="en-US" sz="1800" dirty="0">
                          <a:effectLst/>
                        </a:rPr>
                        <a:t> </a:t>
                      </a:r>
                      <a:r>
                        <a:rPr lang="en-US" sz="1800" dirty="0" err="1">
                          <a:effectLst/>
                        </a:rPr>
                        <a:t>ustoz</a:t>
                      </a:r>
                      <a:r>
                        <a:rPr lang="en-US" sz="1800" dirty="0">
                          <a:effectLst/>
                        </a:rPr>
                        <a:t>” </a:t>
                      </a:r>
                      <a:r>
                        <a:rPr lang="en-US" sz="1800" dirty="0" err="1">
                          <a:effectLst/>
                        </a:rPr>
                        <a:t>o`yini</a:t>
                      </a:r>
                      <a:r>
                        <a:rPr lang="en-US" sz="1800" dirty="0">
                          <a:effectLst/>
                        </a:rPr>
                        <a:t>, “Jim” </a:t>
                      </a:r>
                      <a:r>
                        <a:rPr lang="en-US" sz="1800" dirty="0" err="1">
                          <a:effectLst/>
                        </a:rPr>
                        <a:t>o`yini</a:t>
                      </a:r>
                      <a:r>
                        <a:rPr lang="en-US" sz="1800" dirty="0">
                          <a:effectLst/>
                        </a:rPr>
                        <a:t>, “</a:t>
                      </a:r>
                      <a:r>
                        <a:rPr lang="en-US" sz="1800" dirty="0" err="1">
                          <a:effectLst/>
                        </a:rPr>
                        <a:t>Qadamma-qadam</a:t>
                      </a:r>
                      <a:r>
                        <a:rPr lang="en-US" sz="1800" dirty="0">
                          <a:effectLst/>
                        </a:rPr>
                        <a:t>” </a:t>
                      </a:r>
                      <a:r>
                        <a:rPr lang="en-US" sz="1800" dirty="0" err="1">
                          <a:effectLst/>
                        </a:rPr>
                        <a:t>o`yini</a:t>
                      </a:r>
                      <a:r>
                        <a:rPr lang="en-US" sz="1800" dirty="0">
                          <a:effectLst/>
                        </a:rPr>
                        <a:t>, “</a:t>
                      </a:r>
                      <a:r>
                        <a:rPr lang="en-US" sz="1800" dirty="0" err="1">
                          <a:effectLst/>
                        </a:rPr>
                        <a:t>Xotira</a:t>
                      </a:r>
                      <a:r>
                        <a:rPr lang="en-US" sz="1800" dirty="0">
                          <a:effectLst/>
                        </a:rPr>
                        <a:t> </a:t>
                      </a:r>
                      <a:r>
                        <a:rPr lang="en-US" sz="1800" dirty="0" err="1">
                          <a:effectLst/>
                        </a:rPr>
                        <a:t>mashqi</a:t>
                      </a:r>
                      <a:r>
                        <a:rPr lang="en-US" sz="1800" dirty="0">
                          <a:effectLst/>
                        </a:rPr>
                        <a:t>” ,’’</a:t>
                      </a:r>
                      <a:r>
                        <a:rPr lang="en-US" sz="1800" dirty="0" err="1">
                          <a:effectLst/>
                        </a:rPr>
                        <a:t>O’yin</a:t>
                      </a:r>
                      <a:r>
                        <a:rPr lang="en-US" sz="1800" dirty="0">
                          <a:effectLst/>
                        </a:rPr>
                        <a:t> </a:t>
                      </a:r>
                      <a:r>
                        <a:rPr lang="en-US" sz="1800" dirty="0" err="1">
                          <a:effectLst/>
                        </a:rPr>
                        <a:t>topishmoq</a:t>
                      </a:r>
                      <a:r>
                        <a:rPr lang="en-US" sz="1800" dirty="0">
                          <a:effectLst/>
                        </a:rPr>
                        <a:t>”,”</a:t>
                      </a:r>
                      <a:r>
                        <a:rPr lang="en-US" sz="1800" dirty="0" err="1">
                          <a:effectLst/>
                        </a:rPr>
                        <a:t>Meni</a:t>
                      </a:r>
                      <a:r>
                        <a:rPr lang="en-US" sz="1800" dirty="0">
                          <a:effectLst/>
                        </a:rPr>
                        <a:t> </a:t>
                      </a:r>
                      <a:r>
                        <a:rPr lang="en-US" sz="1800" dirty="0" err="1">
                          <a:effectLst/>
                        </a:rPr>
                        <a:t>top”o’yini</a:t>
                      </a:r>
                      <a:r>
                        <a:rPr lang="en-US" sz="1800" dirty="0">
                          <a:effectLst/>
                        </a:rPr>
                        <a:t> ,”</a:t>
                      </a:r>
                      <a:r>
                        <a:rPr lang="en-US" sz="1800" dirty="0" err="1">
                          <a:effectLst/>
                        </a:rPr>
                        <a:t>Mozaika</a:t>
                      </a:r>
                      <a:r>
                        <a:rPr lang="en-US" sz="1800" dirty="0">
                          <a:effectLst/>
                        </a:rPr>
                        <a:t>” </a:t>
                      </a:r>
                      <a:r>
                        <a:rPr lang="en-US" sz="1800" dirty="0" err="1">
                          <a:effectLst/>
                        </a:rPr>
                        <a:t>mashqi</a:t>
                      </a:r>
                      <a:r>
                        <a:rPr lang="en-US" sz="1800" dirty="0">
                          <a:effectLst/>
                        </a:rPr>
                        <a:t>,’’</a:t>
                      </a:r>
                      <a:r>
                        <a:rPr lang="en-US" sz="1800" dirty="0" err="1">
                          <a:effectLst/>
                        </a:rPr>
                        <a:t>Mevalar</a:t>
                      </a:r>
                      <a:r>
                        <a:rPr lang="en-US" sz="1800" dirty="0">
                          <a:effectLst/>
                        </a:rPr>
                        <a:t>”,’’</a:t>
                      </a:r>
                      <a:r>
                        <a:rPr lang="en-US" sz="1800" dirty="0" err="1">
                          <a:effectLst/>
                        </a:rPr>
                        <a:t>So’zni</a:t>
                      </a:r>
                      <a:r>
                        <a:rPr lang="en-US" sz="1800" dirty="0">
                          <a:effectLst/>
                        </a:rPr>
                        <a:t> </a:t>
                      </a:r>
                      <a:r>
                        <a:rPr lang="en-US" sz="1800" dirty="0" err="1">
                          <a:effectLst/>
                        </a:rPr>
                        <a:t>top”,’’Kim</a:t>
                      </a:r>
                      <a:r>
                        <a:rPr lang="en-US" sz="1800" dirty="0">
                          <a:effectLst/>
                        </a:rPr>
                        <a:t> </a:t>
                      </a:r>
                      <a:r>
                        <a:rPr lang="en-US" sz="1800" dirty="0" err="1">
                          <a:effectLst/>
                        </a:rPr>
                        <a:t>epchil</a:t>
                      </a:r>
                      <a:r>
                        <a:rPr lang="en-US" sz="1800" dirty="0">
                          <a:effectLst/>
                        </a:rPr>
                        <a:t>-u </a:t>
                      </a:r>
                      <a:r>
                        <a:rPr lang="en-US" sz="1800" dirty="0" err="1">
                          <a:effectLst/>
                        </a:rPr>
                        <a:t>kim</a:t>
                      </a:r>
                      <a:r>
                        <a:rPr lang="en-US" sz="1800" dirty="0">
                          <a:effectLst/>
                        </a:rPr>
                        <a:t> </a:t>
                      </a:r>
                      <a:r>
                        <a:rPr lang="en-US" sz="1800" dirty="0" err="1">
                          <a:effectLst/>
                        </a:rPr>
                        <a:t>chaqqon”o’yini</a:t>
                      </a:r>
                      <a:endParaRPr lang="ru-RU" sz="1800" dirty="0">
                        <a:effectLst/>
                        <a:latin typeface="Calibri"/>
                        <a:ea typeface="Times New Roman"/>
                        <a:cs typeface="Times New Roman"/>
                      </a:endParaRPr>
                    </a:p>
                  </a:txBody>
                  <a:tcPr marL="68580" marR="68580" marT="0" marB="0"/>
                </a:tc>
              </a:tr>
              <a:tr h="0">
                <a:tc>
                  <a:txBody>
                    <a:bodyPr/>
                    <a:lstStyle/>
                    <a:p>
                      <a:pPr marL="45720" marR="0">
                        <a:lnSpc>
                          <a:spcPct val="115000"/>
                        </a:lnSpc>
                        <a:spcBef>
                          <a:spcPts val="0"/>
                        </a:spcBef>
                        <a:spcAft>
                          <a:spcPts val="1000"/>
                        </a:spcAft>
                      </a:pPr>
                      <a:r>
                        <a:rPr lang="en-US" sz="1800">
                          <a:effectLst/>
                        </a:rPr>
                        <a:t>Shakl:</a:t>
                      </a:r>
                      <a:endParaRPr lang="ru-RU" sz="180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de-DE" sz="1800" dirty="0">
                          <a:effectLst/>
                        </a:rPr>
                        <a:t>Kichik guruhlar bilan ishlash, musobaqa,</a:t>
                      </a:r>
                      <a:endParaRPr lang="ru-RU" sz="1800" dirty="0">
                        <a:effectLst/>
                        <a:latin typeface="Calibri"/>
                        <a:ea typeface="Times New Roman"/>
                        <a:cs typeface="Times New Roman"/>
                      </a:endParaRPr>
                    </a:p>
                  </a:txBody>
                  <a:tcPr marL="68580" marR="68580" marT="0" marB="0"/>
                </a:tc>
              </a:tr>
              <a:tr h="0">
                <a:tc>
                  <a:txBody>
                    <a:bodyPr/>
                    <a:lstStyle/>
                    <a:p>
                      <a:pPr marL="45720" marR="0">
                        <a:lnSpc>
                          <a:spcPct val="115000"/>
                        </a:lnSpc>
                        <a:spcBef>
                          <a:spcPts val="0"/>
                        </a:spcBef>
                        <a:spcAft>
                          <a:spcPts val="1000"/>
                        </a:spcAft>
                      </a:pPr>
                      <a:r>
                        <a:rPr lang="en-US" sz="1800">
                          <a:effectLst/>
                        </a:rPr>
                        <a:t>Jihozlar:</a:t>
                      </a:r>
                      <a:endParaRPr lang="ru-RU" sz="180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dirty="0" err="1">
                          <a:effectLst/>
                        </a:rPr>
                        <a:t>Darslik</a:t>
                      </a:r>
                      <a:r>
                        <a:rPr lang="en-US" sz="1800" dirty="0">
                          <a:effectLst/>
                        </a:rPr>
                        <a:t>, </a:t>
                      </a:r>
                      <a:r>
                        <a:rPr lang="en-US" sz="1800" dirty="0" err="1">
                          <a:effectLst/>
                        </a:rPr>
                        <a:t>mavzuga</a:t>
                      </a:r>
                      <a:r>
                        <a:rPr lang="en-US" sz="1800" dirty="0">
                          <a:effectLst/>
                        </a:rPr>
                        <a:t> </a:t>
                      </a:r>
                      <a:r>
                        <a:rPr lang="en-US" sz="1800" dirty="0" err="1">
                          <a:effectLst/>
                        </a:rPr>
                        <a:t>oid</a:t>
                      </a:r>
                      <a:r>
                        <a:rPr lang="en-US" sz="1800" dirty="0">
                          <a:effectLst/>
                        </a:rPr>
                        <a:t> </a:t>
                      </a:r>
                      <a:r>
                        <a:rPr lang="en-US" sz="1800" dirty="0" err="1">
                          <a:effectLst/>
                        </a:rPr>
                        <a:t>ko`rgazmalar</a:t>
                      </a:r>
                      <a:r>
                        <a:rPr lang="en-US" sz="1800" dirty="0">
                          <a:effectLst/>
                        </a:rPr>
                        <a:t>, </a:t>
                      </a:r>
                      <a:r>
                        <a:rPr lang="en-US" sz="1800" dirty="0" err="1">
                          <a:effectLst/>
                        </a:rPr>
                        <a:t>tarqatma</a:t>
                      </a:r>
                      <a:r>
                        <a:rPr lang="en-US" sz="1800" dirty="0">
                          <a:effectLst/>
                        </a:rPr>
                        <a:t> </a:t>
                      </a:r>
                      <a:r>
                        <a:rPr lang="en-US" sz="1800" dirty="0" err="1">
                          <a:effectLst/>
                        </a:rPr>
                        <a:t>materiallar</a:t>
                      </a:r>
                      <a:r>
                        <a:rPr lang="en-US" sz="1800" dirty="0">
                          <a:effectLst/>
                        </a:rPr>
                        <a:t>, </a:t>
                      </a:r>
                      <a:r>
                        <a:rPr lang="en-US" sz="1800" dirty="0" err="1">
                          <a:effectLst/>
                        </a:rPr>
                        <a:t>rasmlar</a:t>
                      </a:r>
                      <a:r>
                        <a:rPr lang="en-US" sz="1800" dirty="0">
                          <a:effectLst/>
                        </a:rPr>
                        <a:t>, 1,2,3 </a:t>
                      </a:r>
                      <a:r>
                        <a:rPr lang="en-US" sz="1800" dirty="0" err="1">
                          <a:effectLst/>
                        </a:rPr>
                        <a:t>litrli</a:t>
                      </a:r>
                      <a:r>
                        <a:rPr lang="en-US" sz="1800" dirty="0">
                          <a:effectLst/>
                        </a:rPr>
                        <a:t> </a:t>
                      </a:r>
                      <a:r>
                        <a:rPr lang="en-US" sz="1800" dirty="0" err="1">
                          <a:effectLst/>
                        </a:rPr>
                        <a:t>bankalar</a:t>
                      </a:r>
                      <a:endParaRPr lang="ru-RU" sz="1800" dirty="0">
                        <a:effectLst/>
                        <a:latin typeface="Calibri"/>
                        <a:ea typeface="Times New Roman"/>
                        <a:cs typeface="Times New Roman"/>
                      </a:endParaRPr>
                    </a:p>
                  </a:txBody>
                  <a:tcPr marL="68580" marR="68580" marT="0" marB="0"/>
                </a:tc>
              </a:tr>
              <a:tr h="0">
                <a:tc>
                  <a:txBody>
                    <a:bodyPr/>
                    <a:lstStyle/>
                    <a:p>
                      <a:pPr marL="45720" marR="0">
                        <a:lnSpc>
                          <a:spcPct val="115000"/>
                        </a:lnSpc>
                        <a:spcBef>
                          <a:spcPts val="0"/>
                        </a:spcBef>
                        <a:spcAft>
                          <a:spcPts val="1000"/>
                        </a:spcAft>
                      </a:pPr>
                      <a:r>
                        <a:rPr lang="en-US" sz="1800">
                          <a:effectLst/>
                        </a:rPr>
                        <a:t>Nazorat:</a:t>
                      </a:r>
                      <a:endParaRPr lang="ru-RU" sz="180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dirty="0" err="1">
                          <a:effectLst/>
                        </a:rPr>
                        <a:t>Uy</a:t>
                      </a:r>
                      <a:r>
                        <a:rPr lang="en-US" sz="1800" dirty="0">
                          <a:effectLst/>
                        </a:rPr>
                        <a:t> </a:t>
                      </a:r>
                      <a:r>
                        <a:rPr lang="en-US" sz="1800" dirty="0" err="1">
                          <a:effectLst/>
                        </a:rPr>
                        <a:t>vazifasini</a:t>
                      </a:r>
                      <a:r>
                        <a:rPr lang="en-US" sz="1800" dirty="0">
                          <a:effectLst/>
                        </a:rPr>
                        <a:t> </a:t>
                      </a:r>
                      <a:r>
                        <a:rPr lang="en-US" sz="1800" dirty="0" err="1">
                          <a:effectLst/>
                        </a:rPr>
                        <a:t>tekshirish</a:t>
                      </a:r>
                      <a:r>
                        <a:rPr lang="en-US" sz="1800" dirty="0">
                          <a:effectLst/>
                        </a:rPr>
                        <a:t>, </a:t>
                      </a:r>
                      <a:r>
                        <a:rPr lang="en-US" sz="1800" dirty="0" err="1">
                          <a:effectLst/>
                        </a:rPr>
                        <a:t>og`zaki</a:t>
                      </a:r>
                      <a:r>
                        <a:rPr lang="en-US" sz="1800" dirty="0">
                          <a:effectLst/>
                        </a:rPr>
                        <a:t> </a:t>
                      </a:r>
                      <a:r>
                        <a:rPr lang="en-US" sz="1800" dirty="0" err="1">
                          <a:effectLst/>
                        </a:rPr>
                        <a:t>so`rov</a:t>
                      </a:r>
                      <a:r>
                        <a:rPr lang="en-US" sz="1800" dirty="0">
                          <a:effectLst/>
                        </a:rPr>
                        <a:t>, </a:t>
                      </a:r>
                      <a:r>
                        <a:rPr lang="en-US" sz="1800" dirty="0" err="1">
                          <a:effectLst/>
                        </a:rPr>
                        <a:t>xattaxtada</a:t>
                      </a:r>
                      <a:r>
                        <a:rPr lang="en-US" sz="1800" dirty="0">
                          <a:effectLst/>
                        </a:rPr>
                        <a:t> </a:t>
                      </a:r>
                      <a:r>
                        <a:rPr lang="en-US" sz="1800" dirty="0" err="1">
                          <a:effectLst/>
                        </a:rPr>
                        <a:t>va</a:t>
                      </a:r>
                      <a:r>
                        <a:rPr lang="en-US" sz="1800" dirty="0">
                          <a:effectLst/>
                        </a:rPr>
                        <a:t> </a:t>
                      </a:r>
                      <a:r>
                        <a:rPr lang="en-US" sz="1800" dirty="0" err="1">
                          <a:effectLst/>
                        </a:rPr>
                        <a:t>mustaqil</a:t>
                      </a:r>
                      <a:r>
                        <a:rPr lang="en-US" sz="1800" dirty="0">
                          <a:effectLst/>
                        </a:rPr>
                        <a:t> </a:t>
                      </a:r>
                      <a:r>
                        <a:rPr lang="en-US" sz="1800" dirty="0" err="1">
                          <a:effectLst/>
                        </a:rPr>
                        <a:t>ravishda</a:t>
                      </a:r>
                      <a:r>
                        <a:rPr lang="en-US" sz="1800" dirty="0">
                          <a:effectLst/>
                        </a:rPr>
                        <a:t> </a:t>
                      </a:r>
                      <a:r>
                        <a:rPr lang="en-US" sz="1800" dirty="0" err="1">
                          <a:effectLst/>
                        </a:rPr>
                        <a:t>misol-masalalar</a:t>
                      </a:r>
                      <a:r>
                        <a:rPr lang="en-US" sz="1800" dirty="0">
                          <a:effectLst/>
                        </a:rPr>
                        <a:t> </a:t>
                      </a:r>
                      <a:r>
                        <a:rPr lang="en-US" sz="1800" dirty="0" err="1">
                          <a:effectLst/>
                        </a:rPr>
                        <a:t>yechish</a:t>
                      </a:r>
                      <a:endParaRPr lang="ru-RU" sz="1800" dirty="0">
                        <a:effectLst/>
                        <a:latin typeface="Calibri"/>
                        <a:ea typeface="Times New Roman"/>
                        <a:cs typeface="Times New Roman"/>
                      </a:endParaRPr>
                    </a:p>
                  </a:txBody>
                  <a:tcPr marL="68580" marR="68580" marT="0" marB="0"/>
                </a:tc>
              </a:tr>
              <a:tr h="0">
                <a:tc>
                  <a:txBody>
                    <a:bodyPr/>
                    <a:lstStyle/>
                    <a:p>
                      <a:pPr marL="45720" marR="0">
                        <a:lnSpc>
                          <a:spcPct val="115000"/>
                        </a:lnSpc>
                        <a:spcBef>
                          <a:spcPts val="0"/>
                        </a:spcBef>
                        <a:spcAft>
                          <a:spcPts val="1000"/>
                        </a:spcAft>
                      </a:pPr>
                      <a:r>
                        <a:rPr lang="en-US" sz="1800">
                          <a:effectLst/>
                        </a:rPr>
                        <a:t>Baholash:</a:t>
                      </a:r>
                      <a:endParaRPr lang="ru-RU" sz="180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dirty="0" err="1">
                          <a:effectLst/>
                        </a:rPr>
                        <a:t>Uy</a:t>
                      </a:r>
                      <a:r>
                        <a:rPr lang="en-US" sz="1800" dirty="0">
                          <a:effectLst/>
                        </a:rPr>
                        <a:t> </a:t>
                      </a:r>
                      <a:r>
                        <a:rPr lang="en-US" sz="1800" dirty="0" err="1">
                          <a:effectLst/>
                        </a:rPr>
                        <a:t>vazifasining</a:t>
                      </a:r>
                      <a:r>
                        <a:rPr lang="en-US" sz="1800" dirty="0">
                          <a:effectLst/>
                        </a:rPr>
                        <a:t> </a:t>
                      </a:r>
                      <a:r>
                        <a:rPr lang="en-US" sz="1800" dirty="0" err="1">
                          <a:effectLst/>
                        </a:rPr>
                        <a:t>bajarilishi</a:t>
                      </a:r>
                      <a:r>
                        <a:rPr lang="en-US" sz="1800" dirty="0">
                          <a:effectLst/>
                        </a:rPr>
                        <a:t>, </a:t>
                      </a:r>
                      <a:r>
                        <a:rPr lang="en-US" sz="1800" dirty="0" err="1">
                          <a:effectLst/>
                        </a:rPr>
                        <a:t>mustaqil</a:t>
                      </a:r>
                      <a:r>
                        <a:rPr lang="en-US" sz="1800" dirty="0">
                          <a:effectLst/>
                        </a:rPr>
                        <a:t>  </a:t>
                      </a:r>
                      <a:r>
                        <a:rPr lang="en-US" sz="1800" dirty="0" err="1">
                          <a:effectLst/>
                        </a:rPr>
                        <a:t>misol-masalalarni</a:t>
                      </a:r>
                      <a:r>
                        <a:rPr lang="en-US" sz="1800" dirty="0">
                          <a:effectLst/>
                        </a:rPr>
                        <a:t> </a:t>
                      </a:r>
                      <a:r>
                        <a:rPr lang="en-US" sz="1800" dirty="0" err="1">
                          <a:effectLst/>
                        </a:rPr>
                        <a:t>yechishiga</a:t>
                      </a:r>
                      <a:r>
                        <a:rPr lang="en-US" sz="1800" dirty="0">
                          <a:effectLst/>
                        </a:rPr>
                        <a:t> </a:t>
                      </a:r>
                      <a:r>
                        <a:rPr lang="en-US" sz="1800" dirty="0" err="1">
                          <a:effectLst/>
                        </a:rPr>
                        <a:t>qarab</a:t>
                      </a:r>
                      <a:r>
                        <a:rPr lang="en-US" sz="1800" dirty="0">
                          <a:effectLst/>
                        </a:rPr>
                        <a:t>  </a:t>
                      </a:r>
                      <a:r>
                        <a:rPr lang="en-US" sz="1800" dirty="0" err="1">
                          <a:effectLst/>
                        </a:rPr>
                        <a:t>o`quvchilar</a:t>
                      </a:r>
                      <a:r>
                        <a:rPr lang="en-US" sz="1800" dirty="0">
                          <a:effectLst/>
                        </a:rPr>
                        <a:t> 5 </a:t>
                      </a:r>
                      <a:r>
                        <a:rPr lang="en-US" sz="1800" dirty="0" err="1">
                          <a:effectLst/>
                        </a:rPr>
                        <a:t>ballik</a:t>
                      </a:r>
                      <a:r>
                        <a:rPr lang="en-US" sz="1800" dirty="0">
                          <a:effectLst/>
                        </a:rPr>
                        <a:t> </a:t>
                      </a:r>
                      <a:r>
                        <a:rPr lang="en-US" sz="1800" dirty="0" err="1">
                          <a:effectLst/>
                        </a:rPr>
                        <a:t>tizimda</a:t>
                      </a:r>
                      <a:r>
                        <a:rPr lang="en-US" sz="1800" dirty="0">
                          <a:effectLst/>
                        </a:rPr>
                        <a:t> </a:t>
                      </a:r>
                      <a:r>
                        <a:rPr lang="en-US" sz="1800" dirty="0" err="1">
                          <a:effectLst/>
                        </a:rPr>
                        <a:t>baholanadi</a:t>
                      </a:r>
                      <a:endParaRPr lang="ru-RU" sz="1800" dirty="0">
                        <a:effectLst/>
                        <a:latin typeface="Calibri"/>
                        <a:ea typeface="Times New Roman"/>
                        <a:cs typeface="Times New Roman"/>
                      </a:endParaRPr>
                    </a:p>
                  </a:txBody>
                  <a:tcPr marL="68580" marR="68580" marT="0" marB="0"/>
                </a:tc>
              </a:tr>
              <a:tr h="2093468">
                <a:tc gridSpan="2">
                  <a:txBody>
                    <a:bodyPr/>
                    <a:lstStyle/>
                    <a:p>
                      <a:pPr marL="45720" marR="0">
                        <a:lnSpc>
                          <a:spcPct val="115000"/>
                        </a:lnSpc>
                        <a:spcBef>
                          <a:spcPts val="0"/>
                        </a:spcBef>
                        <a:spcAft>
                          <a:spcPts val="1000"/>
                        </a:spcAft>
                      </a:pPr>
                      <a:r>
                        <a:rPr lang="en-US" sz="1800" dirty="0" err="1">
                          <a:effectLst/>
                        </a:rPr>
                        <a:t>Dars</a:t>
                      </a:r>
                      <a:r>
                        <a:rPr lang="en-US" sz="1800" dirty="0">
                          <a:effectLst/>
                        </a:rPr>
                        <a:t> </a:t>
                      </a:r>
                      <a:r>
                        <a:rPr lang="en-US" sz="1800" dirty="0" err="1">
                          <a:effectLst/>
                        </a:rPr>
                        <a:t>turi:Yangi</a:t>
                      </a:r>
                      <a:r>
                        <a:rPr lang="en-US" sz="1800" dirty="0">
                          <a:effectLst/>
                        </a:rPr>
                        <a:t> </a:t>
                      </a:r>
                      <a:r>
                        <a:rPr lang="en-US" sz="1800" dirty="0" err="1">
                          <a:effectLst/>
                        </a:rPr>
                        <a:t>bilim</a:t>
                      </a:r>
                      <a:r>
                        <a:rPr lang="en-US" sz="1800" dirty="0">
                          <a:effectLst/>
                        </a:rPr>
                        <a:t> </a:t>
                      </a:r>
                      <a:r>
                        <a:rPr lang="en-US" sz="1800" dirty="0" err="1">
                          <a:effectLst/>
                        </a:rPr>
                        <a:t>beruvchi</a:t>
                      </a:r>
                      <a:endParaRPr lang="ru-RU" sz="1800" dirty="0">
                        <a:effectLst/>
                      </a:endParaRPr>
                    </a:p>
                    <a:p>
                      <a:pPr marL="45720" marR="0">
                        <a:lnSpc>
                          <a:spcPct val="115000"/>
                        </a:lnSpc>
                        <a:spcBef>
                          <a:spcPts val="0"/>
                        </a:spcBef>
                        <a:spcAft>
                          <a:spcPts val="1000"/>
                        </a:spcAft>
                      </a:pPr>
                      <a:r>
                        <a:rPr lang="en-US" sz="1800" dirty="0">
                          <a:effectLst/>
                        </a:rPr>
                        <a:t>                                      </a:t>
                      </a:r>
                      <a:endParaRPr lang="ru-RU" sz="1800" dirty="0">
                        <a:effectLst/>
                        <a:latin typeface="Calibri"/>
                        <a:ea typeface="Times New Roman"/>
                        <a:cs typeface="Times New Roman"/>
                      </a:endParaRPr>
                    </a:p>
                  </a:txBody>
                  <a:tcPr marL="68580" marR="68580" marT="0" marB="0"/>
                </a:tc>
                <a:tc hMerge="1">
                  <a:txBody>
                    <a:bodyPr/>
                    <a:lstStyle/>
                    <a:p>
                      <a:endParaRPr lang="ru-RU"/>
                    </a:p>
                  </a:txBody>
                  <a:tcPr/>
                </a:tc>
              </a:tr>
            </a:tbl>
          </a:graphicData>
        </a:graphic>
      </p:graphicFrame>
    </p:spTree>
    <p:extLst>
      <p:ext uri="{BB962C8B-B14F-4D97-AF65-F5344CB8AC3E}">
        <p14:creationId xmlns:p14="http://schemas.microsoft.com/office/powerpoint/2010/main" val="1010271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31917056"/>
              </p:ext>
            </p:extLst>
          </p:nvPr>
        </p:nvGraphicFramePr>
        <p:xfrm>
          <a:off x="381000" y="418592"/>
          <a:ext cx="6313805" cy="5406900"/>
        </p:xfrm>
        <a:graphic>
          <a:graphicData uri="http://schemas.openxmlformats.org/drawingml/2006/table">
            <a:tbl>
              <a:tblPr firstRow="1" firstCol="1" lastRow="1" lastCol="1" bandRow="1" bandCol="1">
                <a:tableStyleId>{5C22544A-7EE6-4342-B048-85BDC9FD1C3A}</a:tableStyleId>
              </a:tblPr>
              <a:tblGrid>
                <a:gridCol w="2282825"/>
                <a:gridCol w="4030980"/>
              </a:tblGrid>
              <a:tr h="0">
                <a:tc gridSpan="2">
                  <a:txBody>
                    <a:bodyPr/>
                    <a:lstStyle/>
                    <a:p>
                      <a:pPr marL="45720" marR="0">
                        <a:lnSpc>
                          <a:spcPct val="115000"/>
                        </a:lnSpc>
                        <a:spcBef>
                          <a:spcPts val="0"/>
                        </a:spcBef>
                        <a:spcAft>
                          <a:spcPts val="1000"/>
                        </a:spcAft>
                      </a:pPr>
                      <a:r>
                        <a:rPr lang="en-US" sz="1800" dirty="0" err="1">
                          <a:effectLst/>
                        </a:rPr>
                        <a:t>Dars</a:t>
                      </a:r>
                      <a:r>
                        <a:rPr lang="en-US" sz="1800" dirty="0">
                          <a:effectLst/>
                        </a:rPr>
                        <a:t> </a:t>
                      </a:r>
                      <a:r>
                        <a:rPr lang="en-US" sz="1800" dirty="0" err="1">
                          <a:effectLst/>
                        </a:rPr>
                        <a:t>turi:Yangi</a:t>
                      </a:r>
                      <a:r>
                        <a:rPr lang="en-US" sz="1800" dirty="0">
                          <a:effectLst/>
                        </a:rPr>
                        <a:t> </a:t>
                      </a:r>
                      <a:r>
                        <a:rPr lang="en-US" sz="1800" dirty="0" err="1">
                          <a:effectLst/>
                        </a:rPr>
                        <a:t>bilim</a:t>
                      </a:r>
                      <a:r>
                        <a:rPr lang="en-US" sz="1800" dirty="0">
                          <a:effectLst/>
                        </a:rPr>
                        <a:t> </a:t>
                      </a:r>
                      <a:r>
                        <a:rPr lang="en-US" sz="1800" dirty="0" err="1">
                          <a:effectLst/>
                        </a:rPr>
                        <a:t>beruvchi</a:t>
                      </a:r>
                      <a:endParaRPr lang="ru-RU" sz="1800" dirty="0">
                        <a:effectLst/>
                      </a:endParaRPr>
                    </a:p>
                    <a:p>
                      <a:pPr marL="45720" marR="0">
                        <a:lnSpc>
                          <a:spcPct val="115000"/>
                        </a:lnSpc>
                        <a:spcBef>
                          <a:spcPts val="0"/>
                        </a:spcBef>
                        <a:spcAft>
                          <a:spcPts val="1000"/>
                        </a:spcAft>
                      </a:pPr>
                      <a:r>
                        <a:rPr lang="en-US" sz="1800" dirty="0">
                          <a:effectLst/>
                        </a:rPr>
                        <a:t>                                       DARSNING MAQSADLARI</a:t>
                      </a:r>
                      <a:endParaRPr lang="ru-RU" sz="1800" dirty="0">
                        <a:effectLst/>
                        <a:latin typeface="Calibri"/>
                        <a:ea typeface="Times New Roman"/>
                        <a:cs typeface="Times New Roman"/>
                      </a:endParaRPr>
                    </a:p>
                  </a:txBody>
                  <a:tcPr marL="68580" marR="68580" marT="0" marB="0"/>
                </a:tc>
                <a:tc hMerge="1">
                  <a:txBody>
                    <a:bodyPr/>
                    <a:lstStyle/>
                    <a:p>
                      <a:endParaRPr lang="ru-RU"/>
                    </a:p>
                  </a:txBody>
                  <a:tcPr/>
                </a:tc>
              </a:tr>
              <a:tr h="0">
                <a:tc>
                  <a:txBody>
                    <a:bodyPr/>
                    <a:lstStyle/>
                    <a:p>
                      <a:pPr marL="45720" marR="0">
                        <a:lnSpc>
                          <a:spcPct val="115000"/>
                        </a:lnSpc>
                        <a:spcBef>
                          <a:spcPts val="0"/>
                        </a:spcBef>
                        <a:spcAft>
                          <a:spcPts val="1000"/>
                        </a:spcAft>
                      </a:pPr>
                      <a:r>
                        <a:rPr lang="en-US" sz="1800" dirty="0" err="1">
                          <a:effectLst/>
                        </a:rPr>
                        <a:t>Ta’limiy</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a:effectLst/>
                        </a:rPr>
                        <a:t>O`quvchilarga qo’shish va ayirish amallariga doir soda masalalarni yechishni o’rgatish,Masala sharti va savolini farqlashga o’rgatish.</a:t>
                      </a:r>
                      <a:endParaRPr lang="ru-RU" sz="1800">
                        <a:effectLst/>
                        <a:latin typeface="Calibri"/>
                        <a:ea typeface="Times New Roman"/>
                        <a:cs typeface="Times New Roman"/>
                      </a:endParaRPr>
                    </a:p>
                  </a:txBody>
                  <a:tcPr marL="68580" marR="68580" marT="0" marB="0"/>
                </a:tc>
              </a:tr>
              <a:tr h="0">
                <a:tc>
                  <a:txBody>
                    <a:bodyPr/>
                    <a:lstStyle/>
                    <a:p>
                      <a:pPr marL="45720" marR="0">
                        <a:lnSpc>
                          <a:spcPct val="115000"/>
                        </a:lnSpc>
                        <a:spcBef>
                          <a:spcPts val="0"/>
                        </a:spcBef>
                        <a:spcAft>
                          <a:spcPts val="1000"/>
                        </a:spcAft>
                      </a:pPr>
                      <a:r>
                        <a:rPr lang="en-US" sz="1800" dirty="0" err="1">
                          <a:effectLst/>
                        </a:rPr>
                        <a:t>Tarbiyaviy</a:t>
                      </a:r>
                      <a:r>
                        <a:rPr lang="en-US" sz="1800" dirty="0">
                          <a:effectLst/>
                        </a:rPr>
                        <a:t>:</a:t>
                      </a:r>
                      <a:endParaRPr lang="ru-RU" sz="1800" dirty="0">
                        <a:effectLst/>
                        <a:latin typeface="Calibri"/>
                        <a:ea typeface="Times New Roman"/>
                        <a:cs typeface="Times New Roman"/>
                      </a:endParaRPr>
                    </a:p>
                  </a:txBody>
                  <a:tcPr marL="68580" marR="68580" marT="0" marB="0"/>
                </a:tc>
                <a:tc>
                  <a:txBody>
                    <a:bodyPr/>
                    <a:lstStyle/>
                    <a:p>
                      <a:pPr marL="0" marR="0">
                        <a:lnSpc>
                          <a:spcPct val="115000"/>
                        </a:lnSpc>
                        <a:spcBef>
                          <a:spcPts val="0"/>
                        </a:spcBef>
                        <a:spcAft>
                          <a:spcPts val="1000"/>
                        </a:spcAft>
                      </a:pPr>
                      <a:r>
                        <a:rPr lang="en-US" sz="1800" dirty="0" err="1">
                          <a:effectLst/>
                        </a:rPr>
                        <a:t>Vatanga</a:t>
                      </a:r>
                      <a:r>
                        <a:rPr lang="en-US" sz="1800" dirty="0">
                          <a:effectLst/>
                        </a:rPr>
                        <a:t> </a:t>
                      </a:r>
                      <a:r>
                        <a:rPr lang="en-US" sz="1800" dirty="0" err="1">
                          <a:effectLst/>
                        </a:rPr>
                        <a:t>muhabbat</a:t>
                      </a:r>
                      <a:r>
                        <a:rPr lang="en-US" sz="1800" dirty="0">
                          <a:effectLst/>
                        </a:rPr>
                        <a:t> </a:t>
                      </a:r>
                      <a:r>
                        <a:rPr lang="en-US" sz="1800" dirty="0" err="1">
                          <a:effectLst/>
                        </a:rPr>
                        <a:t>ruhida</a:t>
                      </a:r>
                      <a:r>
                        <a:rPr lang="en-US" sz="1800" dirty="0">
                          <a:effectLst/>
                        </a:rPr>
                        <a:t> </a:t>
                      </a:r>
                      <a:r>
                        <a:rPr lang="en-US" sz="1800" dirty="0" err="1">
                          <a:effectLst/>
                        </a:rPr>
                        <a:t>tarbiyalash</a:t>
                      </a:r>
                      <a:r>
                        <a:rPr lang="en-US" sz="1800" dirty="0">
                          <a:effectLst/>
                        </a:rPr>
                        <a:t>, </a:t>
                      </a:r>
                      <a:r>
                        <a:rPr lang="en-US" sz="1800" dirty="0" err="1">
                          <a:effectLst/>
                        </a:rPr>
                        <a:t>suvni</a:t>
                      </a:r>
                      <a:r>
                        <a:rPr lang="en-US" sz="1800" dirty="0">
                          <a:effectLst/>
                        </a:rPr>
                        <a:t> </a:t>
                      </a:r>
                      <a:r>
                        <a:rPr lang="en-US" sz="1800" dirty="0" err="1">
                          <a:effectLst/>
                        </a:rPr>
                        <a:t>tejashga</a:t>
                      </a:r>
                      <a:r>
                        <a:rPr lang="en-US" sz="1800" dirty="0">
                          <a:effectLst/>
                        </a:rPr>
                        <a:t>, </a:t>
                      </a:r>
                      <a:r>
                        <a:rPr lang="en-US" sz="1800" dirty="0" err="1">
                          <a:effectLst/>
                        </a:rPr>
                        <a:t>tabiatni</a:t>
                      </a:r>
                      <a:r>
                        <a:rPr lang="en-US" sz="1800" dirty="0">
                          <a:effectLst/>
                        </a:rPr>
                        <a:t> </a:t>
                      </a:r>
                      <a:r>
                        <a:rPr lang="en-US" sz="1800" dirty="0" err="1">
                          <a:effectLst/>
                        </a:rPr>
                        <a:t>asrashga</a:t>
                      </a:r>
                      <a:r>
                        <a:rPr lang="en-US" sz="1800" dirty="0">
                          <a:effectLst/>
                        </a:rPr>
                        <a:t>, </a:t>
                      </a:r>
                      <a:r>
                        <a:rPr lang="en-US" sz="1800" dirty="0" err="1">
                          <a:effectLst/>
                        </a:rPr>
                        <a:t>mehnatsevar</a:t>
                      </a:r>
                      <a:r>
                        <a:rPr lang="en-US" sz="1800" dirty="0">
                          <a:effectLst/>
                        </a:rPr>
                        <a:t> </a:t>
                      </a:r>
                      <a:r>
                        <a:rPr lang="en-US" sz="1800" dirty="0" err="1">
                          <a:effectLst/>
                        </a:rPr>
                        <a:t>bo`lishga</a:t>
                      </a:r>
                      <a:r>
                        <a:rPr lang="en-US" sz="1800" dirty="0">
                          <a:effectLst/>
                        </a:rPr>
                        <a:t> </a:t>
                      </a:r>
                      <a:r>
                        <a:rPr lang="en-US" sz="1800" dirty="0" err="1">
                          <a:effectLst/>
                        </a:rPr>
                        <a:t>undash</a:t>
                      </a:r>
                      <a:r>
                        <a:rPr lang="en-US" sz="1800" dirty="0">
                          <a:effectLst/>
                        </a:rPr>
                        <a:t> , </a:t>
                      </a:r>
                      <a:r>
                        <a:rPr lang="en-US" sz="1800" dirty="0" err="1">
                          <a:effectLst/>
                        </a:rPr>
                        <a:t>matematika</a:t>
                      </a:r>
                      <a:r>
                        <a:rPr lang="en-US" sz="1800" dirty="0">
                          <a:effectLst/>
                        </a:rPr>
                        <a:t> </a:t>
                      </a:r>
                      <a:r>
                        <a:rPr lang="en-US" sz="1800" dirty="0" err="1">
                          <a:effectLst/>
                        </a:rPr>
                        <a:t>faniga</a:t>
                      </a:r>
                      <a:r>
                        <a:rPr lang="en-US" sz="1800" dirty="0">
                          <a:effectLst/>
                        </a:rPr>
                        <a:t> </a:t>
                      </a:r>
                      <a:r>
                        <a:rPr lang="en-US" sz="1800" dirty="0" err="1">
                          <a:effectLst/>
                        </a:rPr>
                        <a:t>qiziqishni</a:t>
                      </a:r>
                      <a:r>
                        <a:rPr lang="en-US" sz="1800" dirty="0">
                          <a:effectLst/>
                        </a:rPr>
                        <a:t> </a:t>
                      </a:r>
                      <a:r>
                        <a:rPr lang="en-US" sz="1800" dirty="0" err="1">
                          <a:effectLst/>
                        </a:rPr>
                        <a:t>uyg’otish</a:t>
                      </a:r>
                      <a:r>
                        <a:rPr lang="en-US" sz="1800" dirty="0">
                          <a:effectLst/>
                        </a:rPr>
                        <a:t>.</a:t>
                      </a:r>
                      <a:endParaRPr lang="ru-RU" sz="1800" dirty="0">
                        <a:effectLst/>
                        <a:latin typeface="Calibri"/>
                        <a:ea typeface="Times New Roman"/>
                        <a:cs typeface="Times New Roman"/>
                      </a:endParaRPr>
                    </a:p>
                  </a:txBody>
                  <a:tcPr marL="68580" marR="68580" marT="0" marB="0"/>
                </a:tc>
              </a:tr>
              <a:tr h="1843913">
                <a:tc>
                  <a:txBody>
                    <a:bodyPr/>
                    <a:lstStyle/>
                    <a:p>
                      <a:pPr marL="45720" marR="0">
                        <a:lnSpc>
                          <a:spcPct val="115000"/>
                        </a:lnSpc>
                        <a:spcBef>
                          <a:spcPts val="0"/>
                        </a:spcBef>
                        <a:spcAft>
                          <a:spcPts val="1000"/>
                        </a:spcAft>
                      </a:pPr>
                      <a:r>
                        <a:rPr lang="en-US" sz="1800">
                          <a:effectLst/>
                        </a:rPr>
                        <a:t>Rivojlantiruvchi:</a:t>
                      </a:r>
                      <a:endParaRPr lang="ru-RU" sz="1800">
                        <a:effectLst/>
                        <a:latin typeface="Calibri"/>
                        <a:ea typeface="Times New Roman"/>
                        <a:cs typeface="Times New Roman"/>
                      </a:endParaRPr>
                    </a:p>
                  </a:txBody>
                  <a:tcPr marL="68580" marR="68580" marT="0" marB="0"/>
                </a:tc>
                <a:tc>
                  <a:txBody>
                    <a:bodyPr/>
                    <a:lstStyle/>
                    <a:p>
                      <a:pPr marL="45720" marR="0">
                        <a:lnSpc>
                          <a:spcPct val="115000"/>
                        </a:lnSpc>
                        <a:spcBef>
                          <a:spcPts val="0"/>
                        </a:spcBef>
                        <a:spcAft>
                          <a:spcPts val="1000"/>
                        </a:spcAft>
                      </a:pPr>
                      <a:r>
                        <a:rPr lang="en-US" sz="1800" dirty="0" err="1">
                          <a:effectLst/>
                        </a:rPr>
                        <a:t>Og`zaki</a:t>
                      </a:r>
                      <a:r>
                        <a:rPr lang="en-US" sz="1800" dirty="0">
                          <a:effectLst/>
                        </a:rPr>
                        <a:t> </a:t>
                      </a:r>
                      <a:r>
                        <a:rPr lang="en-US" sz="1800" dirty="0" err="1">
                          <a:effectLst/>
                        </a:rPr>
                        <a:t>hisoblash</a:t>
                      </a:r>
                      <a:r>
                        <a:rPr lang="en-US" sz="1800" dirty="0">
                          <a:effectLst/>
                        </a:rPr>
                        <a:t>, </a:t>
                      </a:r>
                      <a:r>
                        <a:rPr lang="en-US" sz="1800" dirty="0" err="1">
                          <a:effectLst/>
                        </a:rPr>
                        <a:t>mantiqiy</a:t>
                      </a:r>
                      <a:r>
                        <a:rPr lang="en-US" sz="1800" dirty="0">
                          <a:effectLst/>
                        </a:rPr>
                        <a:t> </a:t>
                      </a:r>
                      <a:r>
                        <a:rPr lang="en-US" sz="1800" dirty="0" err="1">
                          <a:effectLst/>
                        </a:rPr>
                        <a:t>fikrlash</a:t>
                      </a:r>
                      <a:r>
                        <a:rPr lang="en-US" sz="1800" dirty="0">
                          <a:effectLst/>
                        </a:rPr>
                        <a:t> </a:t>
                      </a:r>
                      <a:r>
                        <a:rPr lang="en-US" sz="1800" dirty="0" err="1">
                          <a:effectLst/>
                        </a:rPr>
                        <a:t>malakalarini</a:t>
                      </a:r>
                      <a:r>
                        <a:rPr lang="en-US" sz="1800" dirty="0">
                          <a:effectLst/>
                        </a:rPr>
                        <a:t>, </a:t>
                      </a:r>
                      <a:r>
                        <a:rPr lang="en-US" sz="1800" dirty="0" err="1">
                          <a:effectLst/>
                        </a:rPr>
                        <a:t>matematik</a:t>
                      </a:r>
                      <a:r>
                        <a:rPr lang="en-US" sz="1800" dirty="0">
                          <a:effectLst/>
                        </a:rPr>
                        <a:t> </a:t>
                      </a:r>
                      <a:r>
                        <a:rPr lang="en-US" sz="1800" dirty="0" err="1">
                          <a:effectLst/>
                        </a:rPr>
                        <a:t>qobiliyatlarini,matematik</a:t>
                      </a:r>
                      <a:r>
                        <a:rPr lang="en-US" sz="1800" dirty="0">
                          <a:effectLst/>
                        </a:rPr>
                        <a:t> </a:t>
                      </a:r>
                      <a:r>
                        <a:rPr lang="en-US" sz="1800" dirty="0" err="1">
                          <a:effectLst/>
                        </a:rPr>
                        <a:t>nutqini,tahlil</a:t>
                      </a:r>
                      <a:r>
                        <a:rPr lang="en-US" sz="1800" dirty="0">
                          <a:effectLst/>
                        </a:rPr>
                        <a:t> </a:t>
                      </a:r>
                      <a:r>
                        <a:rPr lang="en-US" sz="1800" dirty="0" err="1">
                          <a:effectLst/>
                        </a:rPr>
                        <a:t>qilish,sintezlash,umumlashtirish</a:t>
                      </a:r>
                      <a:r>
                        <a:rPr lang="en-US" sz="1800" dirty="0">
                          <a:effectLst/>
                        </a:rPr>
                        <a:t> </a:t>
                      </a:r>
                      <a:r>
                        <a:rPr lang="en-US" sz="1800" dirty="0" err="1">
                          <a:effectLst/>
                        </a:rPr>
                        <a:t>qobiliyatlarini</a:t>
                      </a:r>
                      <a:r>
                        <a:rPr lang="en-US" sz="1800" dirty="0">
                          <a:effectLst/>
                        </a:rPr>
                        <a:t> ham </a:t>
                      </a:r>
                      <a:r>
                        <a:rPr lang="en-US" sz="1800" dirty="0" err="1">
                          <a:effectLst/>
                        </a:rPr>
                        <a:t>rivojlantirish</a:t>
                      </a:r>
                      <a:r>
                        <a:rPr lang="en-US" sz="1800" dirty="0">
                          <a:effectLst/>
                        </a:rPr>
                        <a:t>.</a:t>
                      </a:r>
                      <a:endParaRPr lang="ru-RU" sz="1800" dirty="0">
                        <a:effectLst/>
                        <a:latin typeface="Calibri"/>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11987203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26387808"/>
              </p:ext>
            </p:extLst>
          </p:nvPr>
        </p:nvGraphicFramePr>
        <p:xfrm>
          <a:off x="990600" y="228600"/>
          <a:ext cx="6313805" cy="5465700"/>
        </p:xfrm>
        <a:graphic>
          <a:graphicData uri="http://schemas.openxmlformats.org/drawingml/2006/table">
            <a:tbl>
              <a:tblPr firstRow="1" firstCol="1" lastRow="1" lastCol="1" bandRow="1" bandCol="1">
                <a:tableStyleId>{5C22544A-7EE6-4342-B048-85BDC9FD1C3A}</a:tableStyleId>
              </a:tblPr>
              <a:tblGrid>
                <a:gridCol w="6313805"/>
              </a:tblGrid>
              <a:tr h="406400">
                <a:tc>
                  <a:txBody>
                    <a:bodyPr/>
                    <a:lstStyle/>
                    <a:p>
                      <a:pPr marL="45720" marR="0">
                        <a:lnSpc>
                          <a:spcPct val="115000"/>
                        </a:lnSpc>
                        <a:spcBef>
                          <a:spcPts val="0"/>
                        </a:spcBef>
                        <a:spcAft>
                          <a:spcPts val="1000"/>
                        </a:spcAft>
                      </a:pPr>
                      <a:r>
                        <a:rPr lang="en-US" sz="2000" dirty="0">
                          <a:effectLst/>
                        </a:rPr>
                        <a:t>                                       KUTILAYOTGAN NATIJALAR</a:t>
                      </a:r>
                      <a:endParaRPr lang="ru-RU" sz="2000" dirty="0">
                        <a:effectLst/>
                      </a:endParaRPr>
                    </a:p>
                    <a:p>
                      <a:pPr marL="45720" marR="0">
                        <a:lnSpc>
                          <a:spcPct val="115000"/>
                        </a:lnSpc>
                        <a:spcBef>
                          <a:spcPts val="0"/>
                        </a:spcBef>
                        <a:spcAft>
                          <a:spcPts val="1000"/>
                        </a:spcAft>
                      </a:pPr>
                      <a:r>
                        <a:rPr lang="en-US" sz="2000" dirty="0" err="1">
                          <a:effectLst/>
                        </a:rPr>
                        <a:t>Sodda</a:t>
                      </a:r>
                      <a:r>
                        <a:rPr lang="en-US" sz="2000" dirty="0">
                          <a:effectLst/>
                        </a:rPr>
                        <a:t> </a:t>
                      </a:r>
                      <a:r>
                        <a:rPr lang="en-US" sz="2000" dirty="0" err="1">
                          <a:effectLst/>
                        </a:rPr>
                        <a:t>masalalar,uning</a:t>
                      </a:r>
                      <a:r>
                        <a:rPr lang="en-US" sz="2000" dirty="0">
                          <a:effectLst/>
                        </a:rPr>
                        <a:t> </a:t>
                      </a:r>
                      <a:r>
                        <a:rPr lang="en-US" sz="2000" dirty="0" err="1">
                          <a:effectLst/>
                        </a:rPr>
                        <a:t>tarkibi,masala</a:t>
                      </a:r>
                      <a:r>
                        <a:rPr lang="en-US" sz="2000" dirty="0">
                          <a:effectLst/>
                        </a:rPr>
                        <a:t> </a:t>
                      </a:r>
                      <a:r>
                        <a:rPr lang="en-US" sz="2000" dirty="0" err="1">
                          <a:effectLst/>
                        </a:rPr>
                        <a:t>yechish</a:t>
                      </a:r>
                      <a:r>
                        <a:rPr lang="en-US" sz="2000" dirty="0">
                          <a:effectLst/>
                        </a:rPr>
                        <a:t> </a:t>
                      </a:r>
                      <a:r>
                        <a:rPr lang="en-US" sz="2000" dirty="0" err="1">
                          <a:effectLst/>
                        </a:rPr>
                        <a:t>rejasi</a:t>
                      </a:r>
                      <a:r>
                        <a:rPr lang="en-US" sz="2000" dirty="0">
                          <a:effectLst/>
                        </a:rPr>
                        <a:t>  </a:t>
                      </a:r>
                      <a:r>
                        <a:rPr lang="en-US" sz="2000" dirty="0" err="1">
                          <a:effectLst/>
                        </a:rPr>
                        <a:t>haqidagi</a:t>
                      </a:r>
                      <a:r>
                        <a:rPr lang="en-US" sz="2000" dirty="0">
                          <a:effectLst/>
                        </a:rPr>
                        <a:t>  </a:t>
                      </a:r>
                      <a:r>
                        <a:rPr lang="en-US" sz="2000" dirty="0" err="1">
                          <a:effectLst/>
                        </a:rPr>
                        <a:t>tushunchaga</a:t>
                      </a:r>
                      <a:r>
                        <a:rPr lang="en-US" sz="2000" dirty="0">
                          <a:effectLst/>
                        </a:rPr>
                        <a:t> </a:t>
                      </a:r>
                      <a:r>
                        <a:rPr lang="en-US" sz="2000" dirty="0" err="1">
                          <a:effectLst/>
                        </a:rPr>
                        <a:t>ega</a:t>
                      </a:r>
                      <a:r>
                        <a:rPr lang="en-US" sz="2000" dirty="0">
                          <a:effectLst/>
                        </a:rPr>
                        <a:t> </a:t>
                      </a:r>
                      <a:r>
                        <a:rPr lang="en-US" sz="2000" dirty="0" err="1">
                          <a:effectLst/>
                        </a:rPr>
                        <a:t>bo`ladilar</a:t>
                      </a:r>
                      <a:r>
                        <a:rPr lang="en-US" sz="2000" dirty="0">
                          <a:effectLst/>
                        </a:rPr>
                        <a:t>, </a:t>
                      </a:r>
                      <a:r>
                        <a:rPr lang="en-US" sz="2000" dirty="0" err="1">
                          <a:effectLst/>
                        </a:rPr>
                        <a:t>kattaliklar</a:t>
                      </a:r>
                      <a:r>
                        <a:rPr lang="en-US" sz="2000" dirty="0">
                          <a:effectLst/>
                        </a:rPr>
                        <a:t> </a:t>
                      </a:r>
                      <a:r>
                        <a:rPr lang="en-US" sz="2000" dirty="0" err="1">
                          <a:effectLst/>
                        </a:rPr>
                        <a:t>o`lchov</a:t>
                      </a:r>
                      <a:r>
                        <a:rPr lang="en-US" sz="2000" dirty="0">
                          <a:effectLst/>
                        </a:rPr>
                        <a:t> </a:t>
                      </a:r>
                      <a:r>
                        <a:rPr lang="en-US" sz="2000" dirty="0" err="1">
                          <a:effectLst/>
                        </a:rPr>
                        <a:t>birliklari</a:t>
                      </a:r>
                      <a:r>
                        <a:rPr lang="en-US" sz="2000" dirty="0">
                          <a:effectLst/>
                        </a:rPr>
                        <a:t> (</a:t>
                      </a:r>
                      <a:r>
                        <a:rPr lang="en-US" sz="2000" dirty="0" err="1">
                          <a:effectLst/>
                        </a:rPr>
                        <a:t>massa</a:t>
                      </a:r>
                      <a:r>
                        <a:rPr lang="en-US" sz="2000" dirty="0">
                          <a:effectLst/>
                        </a:rPr>
                        <a:t>, </a:t>
                      </a:r>
                      <a:r>
                        <a:rPr lang="en-US" sz="2000" dirty="0" err="1">
                          <a:effectLst/>
                        </a:rPr>
                        <a:t>uzunlik</a:t>
                      </a:r>
                      <a:r>
                        <a:rPr lang="en-US" sz="2000" dirty="0">
                          <a:effectLst/>
                        </a:rPr>
                        <a:t>, </a:t>
                      </a:r>
                      <a:r>
                        <a:rPr lang="en-US" sz="2000" dirty="0" err="1">
                          <a:effectLst/>
                        </a:rPr>
                        <a:t>sig`im</a:t>
                      </a:r>
                      <a:r>
                        <a:rPr lang="en-US" sz="2000" dirty="0">
                          <a:effectLst/>
                        </a:rPr>
                        <a:t>),</a:t>
                      </a:r>
                      <a:r>
                        <a:rPr lang="en-US" sz="2000" dirty="0" err="1">
                          <a:effectLst/>
                        </a:rPr>
                        <a:t>amallar</a:t>
                      </a:r>
                      <a:r>
                        <a:rPr lang="en-US" sz="2000" dirty="0">
                          <a:effectLst/>
                        </a:rPr>
                        <a:t> </a:t>
                      </a:r>
                      <a:r>
                        <a:rPr lang="en-US" sz="2000" dirty="0" err="1">
                          <a:effectLst/>
                        </a:rPr>
                        <a:t>ketma-ketligi</a:t>
                      </a:r>
                      <a:r>
                        <a:rPr lang="en-US" sz="2000" dirty="0">
                          <a:effectLst/>
                        </a:rPr>
                        <a:t> </a:t>
                      </a:r>
                      <a:r>
                        <a:rPr lang="en-US" sz="2000" dirty="0" err="1">
                          <a:effectLst/>
                        </a:rPr>
                        <a:t>haqida</a:t>
                      </a:r>
                      <a:r>
                        <a:rPr lang="en-US" sz="2000" dirty="0">
                          <a:effectLst/>
                        </a:rPr>
                        <a:t> </a:t>
                      </a:r>
                      <a:r>
                        <a:rPr lang="en-US" sz="2000" dirty="0" err="1">
                          <a:effectLst/>
                        </a:rPr>
                        <a:t>tushunchaga</a:t>
                      </a:r>
                      <a:r>
                        <a:rPr lang="en-US" sz="2000" dirty="0">
                          <a:effectLst/>
                        </a:rPr>
                        <a:t> </a:t>
                      </a:r>
                      <a:r>
                        <a:rPr lang="en-US" sz="2000" dirty="0" err="1">
                          <a:effectLst/>
                        </a:rPr>
                        <a:t>ega</a:t>
                      </a:r>
                      <a:r>
                        <a:rPr lang="en-US" sz="2000" dirty="0">
                          <a:effectLst/>
                        </a:rPr>
                        <a:t> </a:t>
                      </a:r>
                      <a:r>
                        <a:rPr lang="en-US" sz="2000" dirty="0" err="1">
                          <a:effectLst/>
                        </a:rPr>
                        <a:t>bo`ladilar</a:t>
                      </a:r>
                      <a:r>
                        <a:rPr lang="en-US" sz="2000" dirty="0">
                          <a:effectLst/>
                        </a:rPr>
                        <a:t>, </a:t>
                      </a:r>
                      <a:r>
                        <a:rPr lang="en-US" sz="2000" dirty="0" err="1">
                          <a:effectLst/>
                        </a:rPr>
                        <a:t>Ularni</a:t>
                      </a:r>
                      <a:r>
                        <a:rPr lang="en-US" sz="2000" dirty="0">
                          <a:effectLst/>
                        </a:rPr>
                        <a:t>  </a:t>
                      </a:r>
                      <a:r>
                        <a:rPr lang="en-US" sz="2000" dirty="0" err="1">
                          <a:effectLst/>
                        </a:rPr>
                        <a:t>bir-biridan</a:t>
                      </a:r>
                      <a:r>
                        <a:rPr lang="en-US" sz="2000" dirty="0">
                          <a:effectLst/>
                        </a:rPr>
                        <a:t> </a:t>
                      </a:r>
                      <a:r>
                        <a:rPr lang="en-US" sz="2000" dirty="0" err="1">
                          <a:effectLst/>
                        </a:rPr>
                        <a:t>farqlay</a:t>
                      </a:r>
                      <a:r>
                        <a:rPr lang="en-US" sz="2000" dirty="0">
                          <a:effectLst/>
                        </a:rPr>
                        <a:t> </a:t>
                      </a:r>
                      <a:r>
                        <a:rPr lang="en-US" sz="2000" dirty="0" err="1">
                          <a:effectLst/>
                        </a:rPr>
                        <a:t>oladilar</a:t>
                      </a:r>
                      <a:r>
                        <a:rPr lang="en-US" sz="2000" dirty="0">
                          <a:effectLst/>
                        </a:rPr>
                        <a:t>, </a:t>
                      </a:r>
                      <a:r>
                        <a:rPr lang="en-US" sz="2000" dirty="0" err="1">
                          <a:effectLst/>
                        </a:rPr>
                        <a:t>misollarni</a:t>
                      </a:r>
                      <a:r>
                        <a:rPr lang="en-US" sz="2000" dirty="0">
                          <a:effectLst/>
                        </a:rPr>
                        <a:t> </a:t>
                      </a:r>
                      <a:r>
                        <a:rPr lang="en-US" sz="2000" dirty="0" err="1">
                          <a:effectLst/>
                        </a:rPr>
                        <a:t>yechish</a:t>
                      </a:r>
                      <a:r>
                        <a:rPr lang="en-US" sz="2000" dirty="0">
                          <a:effectLst/>
                        </a:rPr>
                        <a:t>, </a:t>
                      </a:r>
                      <a:r>
                        <a:rPr lang="en-US" sz="2000" dirty="0" err="1">
                          <a:effectLst/>
                        </a:rPr>
                        <a:t>masalalarga</a:t>
                      </a:r>
                      <a:r>
                        <a:rPr lang="en-US" sz="2000" dirty="0">
                          <a:effectLst/>
                        </a:rPr>
                        <a:t> </a:t>
                      </a:r>
                      <a:r>
                        <a:rPr lang="en-US" sz="2000" dirty="0" err="1">
                          <a:effectLst/>
                        </a:rPr>
                        <a:t>qisqa</a:t>
                      </a:r>
                      <a:r>
                        <a:rPr lang="en-US" sz="2000" dirty="0">
                          <a:effectLst/>
                        </a:rPr>
                        <a:t> </a:t>
                      </a:r>
                      <a:r>
                        <a:rPr lang="en-US" sz="2000" dirty="0" err="1">
                          <a:effectLst/>
                        </a:rPr>
                        <a:t>shart</a:t>
                      </a:r>
                      <a:r>
                        <a:rPr lang="en-US" sz="2000" dirty="0">
                          <a:effectLst/>
                        </a:rPr>
                        <a:t> </a:t>
                      </a:r>
                      <a:r>
                        <a:rPr lang="en-US" sz="2000" dirty="0" err="1">
                          <a:effectLst/>
                        </a:rPr>
                        <a:t>tuzish</a:t>
                      </a:r>
                      <a:r>
                        <a:rPr lang="en-US" sz="2000" dirty="0">
                          <a:effectLst/>
                        </a:rPr>
                        <a:t> </a:t>
                      </a:r>
                      <a:r>
                        <a:rPr lang="en-US" sz="2000" dirty="0" err="1">
                          <a:effectLst/>
                        </a:rPr>
                        <a:t>va</a:t>
                      </a:r>
                      <a:r>
                        <a:rPr lang="en-US" sz="2000" dirty="0">
                          <a:effectLst/>
                        </a:rPr>
                        <a:t>  </a:t>
                      </a:r>
                      <a:r>
                        <a:rPr lang="en-US" sz="2000" dirty="0" err="1">
                          <a:effectLst/>
                        </a:rPr>
                        <a:t>yechishni</a:t>
                      </a:r>
                      <a:r>
                        <a:rPr lang="en-US" sz="2000" dirty="0">
                          <a:effectLst/>
                        </a:rPr>
                        <a:t> </a:t>
                      </a:r>
                      <a:r>
                        <a:rPr lang="en-US" sz="2000" dirty="0" err="1">
                          <a:effectLst/>
                        </a:rPr>
                        <a:t>o`rganadilar</a:t>
                      </a:r>
                      <a:endParaRPr lang="ru-RU" sz="2000" dirty="0">
                        <a:effectLst/>
                        <a:latin typeface="Calibri"/>
                        <a:ea typeface="Times New Roman"/>
                        <a:cs typeface="Times New Roman"/>
                      </a:endParaRPr>
                    </a:p>
                  </a:txBody>
                  <a:tcPr marL="68580" marR="68580" marT="0" marB="0"/>
                </a:tc>
              </a:tr>
              <a:tr h="0">
                <a:tc>
                  <a:txBody>
                    <a:bodyPr/>
                    <a:lstStyle/>
                    <a:p>
                      <a:pPr marL="45720" marR="0">
                        <a:lnSpc>
                          <a:spcPct val="115000"/>
                        </a:lnSpc>
                        <a:spcBef>
                          <a:spcPts val="0"/>
                        </a:spcBef>
                        <a:spcAft>
                          <a:spcPts val="1000"/>
                        </a:spcAft>
                      </a:pPr>
                      <a:r>
                        <a:rPr lang="en-US" sz="2000" dirty="0">
                          <a:effectLst/>
                        </a:rPr>
                        <a:t>                                                  KELGUSI REJALAR</a:t>
                      </a:r>
                      <a:endParaRPr lang="ru-RU" sz="2000" dirty="0">
                        <a:effectLst/>
                      </a:endParaRPr>
                    </a:p>
                    <a:p>
                      <a:pPr marL="45720" marR="0">
                        <a:lnSpc>
                          <a:spcPct val="115000"/>
                        </a:lnSpc>
                        <a:spcBef>
                          <a:spcPts val="0"/>
                        </a:spcBef>
                        <a:spcAft>
                          <a:spcPts val="1000"/>
                        </a:spcAft>
                      </a:pPr>
                      <a:r>
                        <a:rPr lang="en-US" sz="2000" dirty="0" err="1">
                          <a:effectLst/>
                        </a:rPr>
                        <a:t>Darsda</a:t>
                      </a:r>
                      <a:r>
                        <a:rPr lang="en-US" sz="2000" dirty="0">
                          <a:effectLst/>
                        </a:rPr>
                        <a:t> </a:t>
                      </a:r>
                      <a:r>
                        <a:rPr lang="en-US" sz="2000" dirty="0" err="1">
                          <a:effectLst/>
                        </a:rPr>
                        <a:t>olgan</a:t>
                      </a:r>
                      <a:r>
                        <a:rPr lang="en-US" sz="2000" dirty="0">
                          <a:effectLst/>
                        </a:rPr>
                        <a:t> </a:t>
                      </a:r>
                      <a:r>
                        <a:rPr lang="en-US" sz="2000" dirty="0" err="1">
                          <a:effectLst/>
                        </a:rPr>
                        <a:t>bilimlarini</a:t>
                      </a:r>
                      <a:r>
                        <a:rPr lang="en-US" sz="2000" dirty="0">
                          <a:effectLst/>
                        </a:rPr>
                        <a:t> </a:t>
                      </a:r>
                      <a:r>
                        <a:rPr lang="en-US" sz="2000" dirty="0" err="1">
                          <a:effectLst/>
                        </a:rPr>
                        <a:t>kundalik</a:t>
                      </a:r>
                      <a:r>
                        <a:rPr lang="en-US" sz="2000" dirty="0">
                          <a:effectLst/>
                        </a:rPr>
                        <a:t> </a:t>
                      </a:r>
                      <a:r>
                        <a:rPr lang="en-US" sz="2000" dirty="0" err="1">
                          <a:effectLst/>
                        </a:rPr>
                        <a:t>hayotda</a:t>
                      </a:r>
                      <a:r>
                        <a:rPr lang="en-US" sz="2000" dirty="0">
                          <a:effectLst/>
                        </a:rPr>
                        <a:t> </a:t>
                      </a:r>
                      <a:r>
                        <a:rPr lang="en-US" sz="2000" dirty="0" err="1">
                          <a:effectLst/>
                        </a:rPr>
                        <a:t>qo`llay</a:t>
                      </a:r>
                      <a:r>
                        <a:rPr lang="en-US" sz="2000" dirty="0">
                          <a:effectLst/>
                        </a:rPr>
                        <a:t> </a:t>
                      </a:r>
                      <a:r>
                        <a:rPr lang="en-US" sz="2000" dirty="0" err="1">
                          <a:effectLst/>
                        </a:rPr>
                        <a:t>olishiga</a:t>
                      </a:r>
                      <a:r>
                        <a:rPr lang="en-US" sz="2000" dirty="0">
                          <a:effectLst/>
                        </a:rPr>
                        <a:t> </a:t>
                      </a:r>
                      <a:r>
                        <a:rPr lang="en-US" sz="2000" dirty="0" err="1">
                          <a:effectLst/>
                        </a:rPr>
                        <a:t>erishish</a:t>
                      </a:r>
                      <a:r>
                        <a:rPr lang="en-US" sz="2000" dirty="0">
                          <a:effectLst/>
                        </a:rPr>
                        <a:t>,  </a:t>
                      </a:r>
                      <a:r>
                        <a:rPr lang="en-US" sz="2000" dirty="0" err="1">
                          <a:effectLst/>
                        </a:rPr>
                        <a:t>mavzu</a:t>
                      </a:r>
                      <a:r>
                        <a:rPr lang="en-US" sz="2000" dirty="0">
                          <a:effectLst/>
                        </a:rPr>
                        <a:t> </a:t>
                      </a:r>
                      <a:r>
                        <a:rPr lang="en-US" sz="2000" dirty="0" err="1">
                          <a:effectLst/>
                        </a:rPr>
                        <a:t>yuzasidan</a:t>
                      </a:r>
                      <a:r>
                        <a:rPr lang="en-US" sz="2000" dirty="0">
                          <a:effectLst/>
                        </a:rPr>
                        <a:t> </a:t>
                      </a:r>
                      <a:r>
                        <a:rPr lang="en-US" sz="2000" dirty="0" err="1">
                          <a:effectLst/>
                        </a:rPr>
                        <a:t>to`liq</a:t>
                      </a:r>
                      <a:r>
                        <a:rPr lang="en-US" sz="2000" dirty="0">
                          <a:effectLst/>
                        </a:rPr>
                        <a:t> </a:t>
                      </a:r>
                      <a:r>
                        <a:rPr lang="en-US" sz="2000" dirty="0" err="1">
                          <a:effectLst/>
                        </a:rPr>
                        <a:t>tushunchaga</a:t>
                      </a:r>
                      <a:r>
                        <a:rPr lang="en-US" sz="2000" dirty="0">
                          <a:effectLst/>
                        </a:rPr>
                        <a:t> </a:t>
                      </a:r>
                      <a:r>
                        <a:rPr lang="en-US" sz="2000" dirty="0" err="1">
                          <a:effectLst/>
                        </a:rPr>
                        <a:t>ega</a:t>
                      </a:r>
                      <a:r>
                        <a:rPr lang="en-US" sz="2000" dirty="0">
                          <a:effectLst/>
                        </a:rPr>
                        <a:t> </a:t>
                      </a:r>
                      <a:r>
                        <a:rPr lang="en-US" sz="2000" dirty="0" err="1">
                          <a:effectLst/>
                        </a:rPr>
                        <a:t>bo`lish</a:t>
                      </a:r>
                      <a:r>
                        <a:rPr lang="en-US" sz="2000" dirty="0">
                          <a:effectLst/>
                        </a:rPr>
                        <a:t>, </a:t>
                      </a:r>
                      <a:r>
                        <a:rPr lang="en-US" sz="2000" dirty="0" err="1">
                          <a:effectLst/>
                        </a:rPr>
                        <a:t>mustaqil</a:t>
                      </a:r>
                      <a:r>
                        <a:rPr lang="en-US" sz="2000" dirty="0">
                          <a:effectLst/>
                        </a:rPr>
                        <a:t> </a:t>
                      </a:r>
                      <a:r>
                        <a:rPr lang="en-US" sz="2000" dirty="0" err="1">
                          <a:effectLst/>
                        </a:rPr>
                        <a:t>ravishda</a:t>
                      </a:r>
                      <a:r>
                        <a:rPr lang="en-US" sz="2000" dirty="0">
                          <a:effectLst/>
                        </a:rPr>
                        <a:t> </a:t>
                      </a:r>
                      <a:r>
                        <a:rPr lang="en-US" sz="2000" dirty="0" err="1">
                          <a:effectLst/>
                        </a:rPr>
                        <a:t>misol-masalalar</a:t>
                      </a:r>
                      <a:r>
                        <a:rPr lang="en-US" sz="2000" dirty="0">
                          <a:effectLst/>
                        </a:rPr>
                        <a:t> </a:t>
                      </a:r>
                      <a:r>
                        <a:rPr lang="en-US" sz="2000" dirty="0" err="1">
                          <a:effectLst/>
                        </a:rPr>
                        <a:t>yechish</a:t>
                      </a:r>
                      <a:r>
                        <a:rPr lang="en-US" sz="2000" dirty="0">
                          <a:effectLst/>
                        </a:rPr>
                        <a:t> </a:t>
                      </a:r>
                      <a:r>
                        <a:rPr lang="en-US" sz="2000" dirty="0" err="1">
                          <a:effectLst/>
                        </a:rPr>
                        <a:t>va</a:t>
                      </a:r>
                      <a:r>
                        <a:rPr lang="en-US" sz="2000" dirty="0">
                          <a:effectLst/>
                        </a:rPr>
                        <a:t> </a:t>
                      </a:r>
                      <a:r>
                        <a:rPr lang="en-US" sz="2000" dirty="0" err="1">
                          <a:effectLst/>
                        </a:rPr>
                        <a:t>yechimning</a:t>
                      </a:r>
                      <a:r>
                        <a:rPr lang="en-US" sz="2000" dirty="0">
                          <a:effectLst/>
                        </a:rPr>
                        <a:t> </a:t>
                      </a:r>
                      <a:r>
                        <a:rPr lang="en-US" sz="2000" dirty="0" err="1">
                          <a:effectLst/>
                        </a:rPr>
                        <a:t>to`g`ri</a:t>
                      </a:r>
                      <a:r>
                        <a:rPr lang="en-US" sz="2000" dirty="0">
                          <a:effectLst/>
                        </a:rPr>
                        <a:t> </a:t>
                      </a:r>
                      <a:r>
                        <a:rPr lang="en-US" sz="2000" dirty="0" err="1">
                          <a:effectLst/>
                        </a:rPr>
                        <a:t>ekanligini</a:t>
                      </a:r>
                      <a:r>
                        <a:rPr lang="en-US" sz="2000" dirty="0">
                          <a:effectLst/>
                        </a:rPr>
                        <a:t> </a:t>
                      </a:r>
                      <a:r>
                        <a:rPr lang="en-US" sz="2000" dirty="0" err="1">
                          <a:effectLst/>
                        </a:rPr>
                        <a:t>asoslash</a:t>
                      </a:r>
                      <a:r>
                        <a:rPr lang="en-US" sz="2000" dirty="0">
                          <a:effectLst/>
                        </a:rPr>
                        <a:t>, </a:t>
                      </a:r>
                      <a:r>
                        <a:rPr lang="en-US" sz="2000" dirty="0" err="1">
                          <a:effectLst/>
                        </a:rPr>
                        <a:t>o`z</a:t>
                      </a:r>
                      <a:r>
                        <a:rPr lang="en-US" sz="2000" dirty="0">
                          <a:effectLst/>
                        </a:rPr>
                        <a:t> </a:t>
                      </a:r>
                      <a:r>
                        <a:rPr lang="en-US" sz="2000" dirty="0" err="1">
                          <a:effectLst/>
                        </a:rPr>
                        <a:t>fikrini</a:t>
                      </a:r>
                      <a:r>
                        <a:rPr lang="en-US" sz="2000" dirty="0">
                          <a:effectLst/>
                        </a:rPr>
                        <a:t> </a:t>
                      </a:r>
                      <a:r>
                        <a:rPr lang="en-US" sz="2000" dirty="0" err="1">
                          <a:effectLst/>
                        </a:rPr>
                        <a:t>erkin</a:t>
                      </a:r>
                      <a:r>
                        <a:rPr lang="en-US" sz="2000" dirty="0">
                          <a:effectLst/>
                        </a:rPr>
                        <a:t> </a:t>
                      </a:r>
                      <a:r>
                        <a:rPr lang="en-US" sz="2000" dirty="0" err="1">
                          <a:effectLst/>
                        </a:rPr>
                        <a:t>aytish</a:t>
                      </a:r>
                      <a:r>
                        <a:rPr lang="en-US" sz="2000" dirty="0">
                          <a:effectLst/>
                        </a:rPr>
                        <a:t>, </a:t>
                      </a:r>
                      <a:r>
                        <a:rPr lang="en-US" sz="2000" dirty="0" err="1">
                          <a:effectLst/>
                        </a:rPr>
                        <a:t>mantiqiy</a:t>
                      </a:r>
                      <a:r>
                        <a:rPr lang="en-US" sz="2000" dirty="0">
                          <a:effectLst/>
                        </a:rPr>
                        <a:t> </a:t>
                      </a:r>
                      <a:r>
                        <a:rPr lang="en-US" sz="2000" dirty="0" err="1">
                          <a:effectLst/>
                        </a:rPr>
                        <a:t>fikrlashni</a:t>
                      </a:r>
                      <a:r>
                        <a:rPr lang="en-US" sz="2000" dirty="0">
                          <a:effectLst/>
                        </a:rPr>
                        <a:t> </a:t>
                      </a:r>
                      <a:r>
                        <a:rPr lang="en-US" sz="2000" dirty="0" err="1">
                          <a:effectLst/>
                        </a:rPr>
                        <a:t>rivojlantirishga</a:t>
                      </a:r>
                      <a:r>
                        <a:rPr lang="en-US" sz="2000" dirty="0">
                          <a:effectLst/>
                        </a:rPr>
                        <a:t> </a:t>
                      </a:r>
                      <a:r>
                        <a:rPr lang="en-US" sz="2000" dirty="0" err="1">
                          <a:effectLst/>
                        </a:rPr>
                        <a:t>harakat</a:t>
                      </a:r>
                      <a:r>
                        <a:rPr lang="en-US" sz="2000" dirty="0">
                          <a:effectLst/>
                        </a:rPr>
                        <a:t> </a:t>
                      </a:r>
                      <a:r>
                        <a:rPr lang="en-US" sz="2000" dirty="0" err="1">
                          <a:effectLst/>
                        </a:rPr>
                        <a:t>qilish</a:t>
                      </a:r>
                      <a:endParaRPr lang="ru-RU" sz="2000" dirty="0">
                        <a:effectLst/>
                        <a:latin typeface="Calibri"/>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3243156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27155120"/>
              </p:ext>
            </p:extLst>
          </p:nvPr>
        </p:nvGraphicFramePr>
        <p:xfrm>
          <a:off x="228601" y="152400"/>
          <a:ext cx="8686799" cy="6107303"/>
        </p:xfrm>
        <a:graphic>
          <a:graphicData uri="http://schemas.openxmlformats.org/drawingml/2006/table">
            <a:tbl>
              <a:tblPr firstRow="1" firstCol="1" lastRow="1" lastCol="1" bandRow="1" bandCol="1">
                <a:tableStyleId>{5C22544A-7EE6-4342-B048-85BDC9FD1C3A}</a:tableStyleId>
              </a:tblPr>
              <a:tblGrid>
                <a:gridCol w="2057399"/>
                <a:gridCol w="3886200"/>
                <a:gridCol w="1295400"/>
                <a:gridCol w="1447800"/>
              </a:tblGrid>
              <a:tr h="533400">
                <a:tc gridSpan="4">
                  <a:txBody>
                    <a:bodyPr/>
                    <a:lstStyle/>
                    <a:p>
                      <a:pPr marL="45720" marR="0" algn="ctr">
                        <a:lnSpc>
                          <a:spcPct val="115000"/>
                        </a:lnSpc>
                        <a:spcBef>
                          <a:spcPts val="0"/>
                        </a:spcBef>
                        <a:spcAft>
                          <a:spcPts val="1000"/>
                        </a:spcAft>
                      </a:pPr>
                      <a:r>
                        <a:rPr lang="en-US" sz="1400" dirty="0" err="1">
                          <a:effectLst/>
                        </a:rPr>
                        <a:t>Dars</a:t>
                      </a:r>
                      <a:r>
                        <a:rPr lang="en-US" sz="1400" dirty="0">
                          <a:effectLst/>
                        </a:rPr>
                        <a:t> </a:t>
                      </a:r>
                      <a:r>
                        <a:rPr lang="en-US" sz="1400" dirty="0" err="1">
                          <a:effectLst/>
                        </a:rPr>
                        <a:t>jarayoni</a:t>
                      </a:r>
                      <a:r>
                        <a:rPr lang="en-US" sz="1400" dirty="0">
                          <a:effectLst/>
                        </a:rPr>
                        <a:t> </a:t>
                      </a:r>
                      <a:r>
                        <a:rPr lang="en-US" sz="1400" dirty="0" err="1">
                          <a:effectLst/>
                        </a:rPr>
                        <a:t>va</a:t>
                      </a:r>
                      <a:r>
                        <a:rPr lang="en-US" sz="1400" dirty="0">
                          <a:effectLst/>
                        </a:rPr>
                        <a:t> </a:t>
                      </a:r>
                      <a:r>
                        <a:rPr lang="en-US" sz="1400" dirty="0" err="1">
                          <a:effectLst/>
                        </a:rPr>
                        <a:t>texnologiyasi</a:t>
                      </a:r>
                      <a:endParaRPr lang="ru-RU" sz="1400" dirty="0">
                        <a:effectLst/>
                        <a:latin typeface="Calibri"/>
                        <a:ea typeface="Times New Roman"/>
                        <a:cs typeface="Times New Roman"/>
                      </a:endParaRPr>
                    </a:p>
                  </a:txBody>
                  <a:tcPr marL="64215" marR="64215" marT="0" marB="0"/>
                </a:tc>
                <a:tc hMerge="1">
                  <a:txBody>
                    <a:bodyPr/>
                    <a:lstStyle/>
                    <a:p>
                      <a:endParaRPr lang="ru-RU"/>
                    </a:p>
                  </a:txBody>
                  <a:tcPr/>
                </a:tc>
                <a:tc hMerge="1">
                  <a:txBody>
                    <a:bodyPr/>
                    <a:lstStyle/>
                    <a:p>
                      <a:endParaRPr lang="ru-RU"/>
                    </a:p>
                  </a:txBody>
                  <a:tcPr/>
                </a:tc>
                <a:tc hMerge="1">
                  <a:txBody>
                    <a:bodyPr/>
                    <a:lstStyle/>
                    <a:p>
                      <a:endParaRPr lang="ru-RU"/>
                    </a:p>
                  </a:txBody>
                  <a:tcPr/>
                </a:tc>
              </a:tr>
              <a:tr h="322264">
                <a:tc>
                  <a:txBody>
                    <a:bodyPr/>
                    <a:lstStyle/>
                    <a:p>
                      <a:pPr marL="0" marR="0">
                        <a:lnSpc>
                          <a:spcPct val="115000"/>
                        </a:lnSpc>
                        <a:spcBef>
                          <a:spcPts val="0"/>
                        </a:spcBef>
                        <a:spcAft>
                          <a:spcPts val="1000"/>
                        </a:spcAft>
                      </a:pPr>
                      <a:r>
                        <a:rPr lang="en-US" sz="1400">
                          <a:effectLst/>
                        </a:rPr>
                        <a:t>Dars bosqichi</a:t>
                      </a:r>
                      <a:endParaRPr lang="ru-RU" sz="140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err="1">
                          <a:solidFill>
                            <a:srgbClr val="FF0000"/>
                          </a:solidFill>
                          <a:effectLst/>
                        </a:rPr>
                        <a:t>Bajariladigan</a:t>
                      </a:r>
                      <a:r>
                        <a:rPr lang="en-US" sz="1400" dirty="0">
                          <a:solidFill>
                            <a:srgbClr val="FF0000"/>
                          </a:solidFill>
                          <a:effectLst/>
                        </a:rPr>
                        <a:t> </a:t>
                      </a:r>
                      <a:r>
                        <a:rPr lang="en-US" sz="1400" dirty="0" err="1">
                          <a:solidFill>
                            <a:srgbClr val="FF0000"/>
                          </a:solidFill>
                          <a:effectLst/>
                        </a:rPr>
                        <a:t>ish</a:t>
                      </a:r>
                      <a:r>
                        <a:rPr lang="en-US" sz="1400" dirty="0">
                          <a:solidFill>
                            <a:srgbClr val="FF0000"/>
                          </a:solidFill>
                          <a:effectLst/>
                        </a:rPr>
                        <a:t> </a:t>
                      </a:r>
                      <a:r>
                        <a:rPr lang="en-US" sz="1400" dirty="0" err="1">
                          <a:solidFill>
                            <a:srgbClr val="FF0000"/>
                          </a:solidFill>
                          <a:effectLst/>
                        </a:rPr>
                        <a:t>mazmuni</a:t>
                      </a:r>
                      <a:endParaRPr lang="ru-RU" sz="1400" dirty="0">
                        <a:solidFill>
                          <a:srgbClr val="FF0000"/>
                        </a:solidFill>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smtClean="0">
                          <a:effectLst/>
                        </a:rPr>
                        <a:t>      </a:t>
                      </a:r>
                      <a:r>
                        <a:rPr lang="en-US" sz="1400" dirty="0" err="1" smtClean="0">
                          <a:effectLst/>
                        </a:rPr>
                        <a:t>Metod</a:t>
                      </a:r>
                      <a:endParaRPr lang="ru-RU" sz="1400" dirty="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a:effectLst/>
                        </a:rPr>
                        <a:t>Vaqt</a:t>
                      </a:r>
                      <a:endParaRPr lang="ru-RU" sz="1400">
                        <a:effectLst/>
                        <a:latin typeface="Calibri"/>
                        <a:ea typeface="Times New Roman"/>
                        <a:cs typeface="Times New Roman"/>
                      </a:endParaRPr>
                    </a:p>
                  </a:txBody>
                  <a:tcPr marL="0" marR="0" marT="0" marB="0"/>
                </a:tc>
              </a:tr>
              <a:tr h="519665">
                <a:tc>
                  <a:txBody>
                    <a:bodyPr/>
                    <a:lstStyle/>
                    <a:p>
                      <a:pPr marL="0" marR="0">
                        <a:lnSpc>
                          <a:spcPct val="115000"/>
                        </a:lnSpc>
                        <a:spcBef>
                          <a:spcPts val="0"/>
                        </a:spcBef>
                        <a:spcAft>
                          <a:spcPts val="1000"/>
                        </a:spcAft>
                      </a:pPr>
                      <a:r>
                        <a:rPr lang="en-US" sz="1400" dirty="0" err="1" smtClean="0">
                          <a:effectLst/>
                        </a:rPr>
                        <a:t>Tashkiliy</a:t>
                      </a:r>
                      <a:r>
                        <a:rPr lang="en-US" sz="1400" dirty="0" smtClean="0">
                          <a:effectLst/>
                        </a:rPr>
                        <a:t> </a:t>
                      </a:r>
                      <a:r>
                        <a:rPr lang="en-US" sz="1400" dirty="0" err="1">
                          <a:effectLst/>
                        </a:rPr>
                        <a:t>qism</a:t>
                      </a:r>
                      <a:endParaRPr lang="ru-RU" sz="1400" dirty="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err="1">
                          <a:effectLst/>
                        </a:rPr>
                        <a:t>O'quvchilar</a:t>
                      </a:r>
                      <a:r>
                        <a:rPr lang="en-US" sz="1400" dirty="0">
                          <a:effectLst/>
                        </a:rPr>
                        <a:t> </a:t>
                      </a:r>
                      <a:r>
                        <a:rPr lang="en-US" sz="1400" dirty="0" err="1">
                          <a:effectLst/>
                        </a:rPr>
                        <a:t>davomati</a:t>
                      </a:r>
                      <a:r>
                        <a:rPr lang="en-US" sz="1400" dirty="0">
                          <a:effectLst/>
                        </a:rPr>
                        <a:t> </a:t>
                      </a:r>
                      <a:r>
                        <a:rPr lang="en-US" sz="1400" dirty="0" err="1">
                          <a:effectLst/>
                        </a:rPr>
                        <a:t>aniqlanadi</a:t>
                      </a:r>
                      <a:r>
                        <a:rPr lang="en-US" sz="1400" dirty="0">
                          <a:effectLst/>
                        </a:rPr>
                        <a:t>. </a:t>
                      </a:r>
                      <a:r>
                        <a:rPr lang="en-US" sz="1400" dirty="0" err="1">
                          <a:effectLst/>
                        </a:rPr>
                        <a:t>Sinfning</a:t>
                      </a:r>
                      <a:r>
                        <a:rPr lang="en-US" sz="1400" dirty="0">
                          <a:effectLst/>
                        </a:rPr>
                        <a:t> </a:t>
                      </a:r>
                      <a:r>
                        <a:rPr lang="en-US" sz="1400" dirty="0" err="1">
                          <a:effectLst/>
                        </a:rPr>
                        <a:t>darsga</a:t>
                      </a:r>
                      <a:r>
                        <a:rPr lang="en-US" sz="1400" dirty="0">
                          <a:effectLst/>
                        </a:rPr>
                        <a:t> </a:t>
                      </a:r>
                      <a:r>
                        <a:rPr lang="en-US" sz="1400" dirty="0" err="1">
                          <a:effectLst/>
                        </a:rPr>
                        <a:t>tayyorligi</a:t>
                      </a:r>
                      <a:r>
                        <a:rPr lang="en-US" sz="1400" dirty="0">
                          <a:effectLst/>
                        </a:rPr>
                        <a:t> </a:t>
                      </a:r>
                      <a:r>
                        <a:rPr lang="en-US" sz="1400" dirty="0" err="1">
                          <a:effectLst/>
                        </a:rPr>
                        <a:t>tekshiriladi</a:t>
                      </a:r>
                      <a:r>
                        <a:rPr lang="en-US" sz="1400" dirty="0">
                          <a:effectLst/>
                        </a:rPr>
                        <a:t>.</a:t>
                      </a:r>
                      <a:endParaRPr lang="ru-RU" sz="1400" dirty="0">
                        <a:effectLst/>
                        <a:latin typeface="Calibri"/>
                        <a:ea typeface="Times New Roman"/>
                        <a:cs typeface="Times New Roman"/>
                      </a:endParaRPr>
                    </a:p>
                  </a:txBody>
                  <a:tcPr marL="0" marR="0" marT="0" marB="0"/>
                </a:tc>
                <a:tc>
                  <a:txBody>
                    <a:bodyPr/>
                    <a:lstStyle/>
                    <a:p>
                      <a:pPr marL="0" marR="0" algn="ctr">
                        <a:lnSpc>
                          <a:spcPct val="115000"/>
                        </a:lnSpc>
                        <a:spcBef>
                          <a:spcPts val="0"/>
                        </a:spcBef>
                        <a:spcAft>
                          <a:spcPts val="1000"/>
                        </a:spcAft>
                      </a:pPr>
                      <a:r>
                        <a:rPr lang="en-US" sz="1400">
                          <a:effectLst/>
                        </a:rPr>
                        <a:t>Savol-javob</a:t>
                      </a:r>
                      <a:endParaRPr lang="ru-RU" sz="140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a:effectLst/>
                        </a:rPr>
                        <a:t>2 minut</a:t>
                      </a:r>
                      <a:endParaRPr lang="ru-RU" sz="1400">
                        <a:effectLst/>
                        <a:latin typeface="Calibri"/>
                        <a:ea typeface="Times New Roman"/>
                        <a:cs typeface="Times New Roman"/>
                      </a:endParaRPr>
                    </a:p>
                  </a:txBody>
                  <a:tcPr marL="0" marR="0" marT="0" marB="0"/>
                </a:tc>
              </a:tr>
              <a:tr h="689240">
                <a:tc>
                  <a:txBody>
                    <a:bodyPr/>
                    <a:lstStyle/>
                    <a:p>
                      <a:pPr marL="0" marR="0">
                        <a:lnSpc>
                          <a:spcPct val="115000"/>
                        </a:lnSpc>
                        <a:spcBef>
                          <a:spcPts val="0"/>
                        </a:spcBef>
                        <a:spcAft>
                          <a:spcPts val="1000"/>
                        </a:spcAft>
                      </a:pPr>
                      <a:r>
                        <a:rPr lang="en-US" sz="1400">
                          <a:effectLst/>
                        </a:rPr>
                        <a:t> Uy vazifani tekshirish va o’tilgan mavzuni mustahkamlash </a:t>
                      </a:r>
                      <a:endParaRPr lang="ru-RU" sz="140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a:effectLst/>
                        </a:rPr>
                        <a:t> </a:t>
                      </a:r>
                      <a:r>
                        <a:rPr lang="en-US" sz="1400" dirty="0" err="1">
                          <a:solidFill>
                            <a:srgbClr val="FF0000"/>
                          </a:solidFill>
                          <a:effectLst/>
                        </a:rPr>
                        <a:t>Uy</a:t>
                      </a:r>
                      <a:r>
                        <a:rPr lang="en-US" sz="1400" dirty="0">
                          <a:solidFill>
                            <a:srgbClr val="FF0000"/>
                          </a:solidFill>
                          <a:effectLst/>
                        </a:rPr>
                        <a:t> </a:t>
                      </a:r>
                      <a:r>
                        <a:rPr lang="en-US" sz="1400" dirty="0" err="1">
                          <a:solidFill>
                            <a:srgbClr val="FF0000"/>
                          </a:solidFill>
                          <a:effectLst/>
                        </a:rPr>
                        <a:t>vazifasi</a:t>
                      </a:r>
                      <a:r>
                        <a:rPr lang="en-US" sz="1400" dirty="0">
                          <a:solidFill>
                            <a:srgbClr val="FF0000"/>
                          </a:solidFill>
                          <a:effectLst/>
                        </a:rPr>
                        <a:t> </a:t>
                      </a:r>
                      <a:r>
                        <a:rPr lang="en-US" sz="1400" dirty="0" err="1">
                          <a:solidFill>
                            <a:srgbClr val="FF0000"/>
                          </a:solidFill>
                          <a:effectLst/>
                        </a:rPr>
                        <a:t>tekshiriladi</a:t>
                      </a:r>
                      <a:r>
                        <a:rPr lang="en-US" sz="1400" dirty="0">
                          <a:solidFill>
                            <a:srgbClr val="FF0000"/>
                          </a:solidFill>
                          <a:effectLst/>
                        </a:rPr>
                        <a:t> </a:t>
                      </a:r>
                      <a:r>
                        <a:rPr lang="en-US" sz="1400" dirty="0" err="1">
                          <a:solidFill>
                            <a:srgbClr val="FF0000"/>
                          </a:solidFill>
                          <a:effectLst/>
                        </a:rPr>
                        <a:t>va</a:t>
                      </a:r>
                      <a:r>
                        <a:rPr lang="en-US" sz="1400" dirty="0">
                          <a:solidFill>
                            <a:srgbClr val="FF0000"/>
                          </a:solidFill>
                          <a:effectLst/>
                        </a:rPr>
                        <a:t> </a:t>
                      </a:r>
                      <a:r>
                        <a:rPr lang="en-US" sz="1400" dirty="0" err="1">
                          <a:solidFill>
                            <a:srgbClr val="FF0000"/>
                          </a:solidFill>
                          <a:effectLst/>
                        </a:rPr>
                        <a:t>baholanadi</a:t>
                      </a:r>
                      <a:r>
                        <a:rPr lang="en-US" sz="1400" dirty="0">
                          <a:solidFill>
                            <a:srgbClr val="FF0000"/>
                          </a:solidFill>
                          <a:effectLst/>
                        </a:rPr>
                        <a:t>, </a:t>
                      </a:r>
                      <a:r>
                        <a:rPr lang="en-US" sz="1400" dirty="0" err="1">
                          <a:solidFill>
                            <a:srgbClr val="FF0000"/>
                          </a:solidFill>
                          <a:effectLst/>
                        </a:rPr>
                        <a:t>o'rganilgan</a:t>
                      </a:r>
                      <a:r>
                        <a:rPr lang="en-US" sz="1400" dirty="0">
                          <a:solidFill>
                            <a:srgbClr val="FF0000"/>
                          </a:solidFill>
                          <a:effectLst/>
                        </a:rPr>
                        <a:t> </a:t>
                      </a:r>
                      <a:r>
                        <a:rPr lang="en-US" sz="1400" dirty="0" err="1">
                          <a:solidFill>
                            <a:srgbClr val="FF0000"/>
                          </a:solidFill>
                          <a:effectLst/>
                        </a:rPr>
                        <a:t>materiallar</a:t>
                      </a:r>
                      <a:r>
                        <a:rPr lang="en-US" sz="1400" dirty="0">
                          <a:solidFill>
                            <a:srgbClr val="FF0000"/>
                          </a:solidFill>
                          <a:effectLst/>
                        </a:rPr>
                        <a:t> </a:t>
                      </a:r>
                      <a:r>
                        <a:rPr lang="en-US" sz="1400" dirty="0" err="1">
                          <a:solidFill>
                            <a:srgbClr val="FF0000"/>
                          </a:solidFill>
                          <a:effectLst/>
                        </a:rPr>
                        <a:t>takrorlanadi</a:t>
                      </a:r>
                      <a:r>
                        <a:rPr lang="en-US" sz="1400" dirty="0">
                          <a:solidFill>
                            <a:srgbClr val="FF0000"/>
                          </a:solidFill>
                          <a:effectLst/>
                        </a:rPr>
                        <a:t>.</a:t>
                      </a:r>
                      <a:endParaRPr lang="ru-RU" sz="1400" dirty="0">
                        <a:solidFill>
                          <a:srgbClr val="FF0000"/>
                        </a:solidFill>
                        <a:effectLst/>
                        <a:latin typeface="Calibri"/>
                        <a:ea typeface="Times New Roman"/>
                        <a:cs typeface="Times New Roman"/>
                      </a:endParaRPr>
                    </a:p>
                  </a:txBody>
                  <a:tcPr marL="0" marR="0" marT="0" marB="0"/>
                </a:tc>
                <a:tc>
                  <a:txBody>
                    <a:bodyPr/>
                    <a:lstStyle/>
                    <a:p>
                      <a:pPr marL="0" marR="0" algn="ctr">
                        <a:lnSpc>
                          <a:spcPct val="115000"/>
                        </a:lnSpc>
                        <a:spcBef>
                          <a:spcPts val="0"/>
                        </a:spcBef>
                        <a:spcAft>
                          <a:spcPts val="1000"/>
                        </a:spcAft>
                      </a:pPr>
                      <a:r>
                        <a:rPr lang="en-US" sz="1400">
                          <a:effectLst/>
                        </a:rPr>
                        <a:t>Suhbat</a:t>
                      </a:r>
                      <a:endParaRPr lang="ru-RU" sz="140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a:effectLst/>
                        </a:rPr>
                        <a:t>3 minut</a:t>
                      </a:r>
                      <a:endParaRPr lang="ru-RU" sz="1400">
                        <a:effectLst/>
                        <a:latin typeface="Calibri"/>
                        <a:ea typeface="Times New Roman"/>
                        <a:cs typeface="Times New Roman"/>
                      </a:endParaRPr>
                    </a:p>
                  </a:txBody>
                  <a:tcPr marL="0" marR="0" marT="0" marB="0"/>
                </a:tc>
              </a:tr>
              <a:tr h="1156820">
                <a:tc>
                  <a:txBody>
                    <a:bodyPr/>
                    <a:lstStyle/>
                    <a:p>
                      <a:pPr marL="0" marR="0">
                        <a:lnSpc>
                          <a:spcPct val="115000"/>
                        </a:lnSpc>
                        <a:spcBef>
                          <a:spcPts val="0"/>
                        </a:spcBef>
                        <a:spcAft>
                          <a:spcPts val="1000"/>
                        </a:spcAft>
                      </a:pPr>
                      <a:endParaRPr lang="en-US" sz="1400" dirty="0" smtClean="0">
                        <a:effectLst/>
                      </a:endParaRPr>
                    </a:p>
                    <a:p>
                      <a:pPr marL="0" marR="0">
                        <a:lnSpc>
                          <a:spcPct val="115000"/>
                        </a:lnSpc>
                        <a:spcBef>
                          <a:spcPts val="0"/>
                        </a:spcBef>
                        <a:spcAft>
                          <a:spcPts val="1000"/>
                        </a:spcAft>
                      </a:pPr>
                      <a:endParaRPr lang="en-US" sz="1400" dirty="0" smtClean="0">
                        <a:effectLst/>
                      </a:endParaRPr>
                    </a:p>
                    <a:p>
                      <a:pPr marL="0" marR="0">
                        <a:lnSpc>
                          <a:spcPct val="115000"/>
                        </a:lnSpc>
                        <a:spcBef>
                          <a:spcPts val="0"/>
                        </a:spcBef>
                        <a:spcAft>
                          <a:spcPts val="1000"/>
                        </a:spcAft>
                      </a:pPr>
                      <a:r>
                        <a:rPr lang="en-US" sz="1400" dirty="0" err="1" smtClean="0">
                          <a:effectLst/>
                        </a:rPr>
                        <a:t>Yangi</a:t>
                      </a:r>
                      <a:r>
                        <a:rPr lang="en-US" sz="1400" dirty="0" smtClean="0">
                          <a:effectLst/>
                        </a:rPr>
                        <a:t> </a:t>
                      </a:r>
                      <a:r>
                        <a:rPr lang="en-US" sz="1400" dirty="0" err="1">
                          <a:effectLst/>
                        </a:rPr>
                        <a:t>mavzu</a:t>
                      </a:r>
                      <a:r>
                        <a:rPr lang="en-US" sz="1400" dirty="0">
                          <a:effectLst/>
                        </a:rPr>
                        <a:t> </a:t>
                      </a:r>
                      <a:r>
                        <a:rPr lang="en-US" sz="1400" dirty="0" err="1">
                          <a:effectLst/>
                        </a:rPr>
                        <a:t>bayoni</a:t>
                      </a:r>
                      <a:endParaRPr lang="ru-RU" sz="1400" dirty="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err="1">
                          <a:effectLst/>
                        </a:rPr>
                        <a:t>Yangi</a:t>
                      </a:r>
                      <a:r>
                        <a:rPr lang="en-US" sz="1400" dirty="0">
                          <a:effectLst/>
                        </a:rPr>
                        <a:t> </a:t>
                      </a:r>
                      <a:r>
                        <a:rPr lang="en-US" sz="1400" dirty="0" err="1">
                          <a:effectLst/>
                        </a:rPr>
                        <a:t>mavzu</a:t>
                      </a:r>
                      <a:r>
                        <a:rPr lang="en-US" sz="1400" dirty="0">
                          <a:effectLst/>
                        </a:rPr>
                        <a:t> </a:t>
                      </a:r>
                      <a:r>
                        <a:rPr lang="en-US" sz="1400" dirty="0" err="1">
                          <a:effectLst/>
                        </a:rPr>
                        <a:t>ko’rgazmalar</a:t>
                      </a:r>
                      <a:r>
                        <a:rPr lang="en-US" sz="1400" dirty="0">
                          <a:effectLst/>
                        </a:rPr>
                        <a:t> </a:t>
                      </a:r>
                      <a:r>
                        <a:rPr lang="en-US" sz="1400" dirty="0" err="1">
                          <a:effectLst/>
                        </a:rPr>
                        <a:t>va</a:t>
                      </a:r>
                      <a:r>
                        <a:rPr lang="en-US" sz="1400" dirty="0">
                          <a:effectLst/>
                        </a:rPr>
                        <a:t> </a:t>
                      </a:r>
                      <a:r>
                        <a:rPr lang="en-US" sz="1400" dirty="0" err="1">
                          <a:effectLst/>
                        </a:rPr>
                        <a:t>masalalar</a:t>
                      </a:r>
                      <a:r>
                        <a:rPr lang="en-US" sz="1400" dirty="0">
                          <a:effectLst/>
                        </a:rPr>
                        <a:t> </a:t>
                      </a:r>
                      <a:r>
                        <a:rPr lang="en-US" sz="1400" dirty="0" err="1">
                          <a:effectLst/>
                        </a:rPr>
                        <a:t>yechish,o’yinlar</a:t>
                      </a:r>
                      <a:r>
                        <a:rPr lang="en-US" sz="1400" dirty="0">
                          <a:effectLst/>
                        </a:rPr>
                        <a:t> </a:t>
                      </a:r>
                      <a:r>
                        <a:rPr lang="en-US" sz="1400" dirty="0" err="1">
                          <a:effectLst/>
                        </a:rPr>
                        <a:t>orqali</a:t>
                      </a:r>
                      <a:r>
                        <a:rPr lang="en-US" sz="1400" dirty="0">
                          <a:effectLst/>
                        </a:rPr>
                        <a:t> </a:t>
                      </a:r>
                      <a:r>
                        <a:rPr lang="en-US" sz="1400" dirty="0" err="1">
                          <a:effectLst/>
                        </a:rPr>
                        <a:t>tushuntiriladi</a:t>
                      </a:r>
                      <a:r>
                        <a:rPr lang="en-US" sz="1400" dirty="0">
                          <a:effectLst/>
                        </a:rPr>
                        <a:t>. </a:t>
                      </a:r>
                      <a:endParaRPr lang="ru-RU" sz="1400" dirty="0">
                        <a:effectLst/>
                      </a:endParaRPr>
                    </a:p>
                    <a:p>
                      <a:pPr marL="0" marR="0">
                        <a:lnSpc>
                          <a:spcPct val="115000"/>
                        </a:lnSpc>
                        <a:spcBef>
                          <a:spcPts val="0"/>
                        </a:spcBef>
                        <a:spcAft>
                          <a:spcPts val="1000"/>
                        </a:spcAft>
                      </a:pPr>
                      <a:r>
                        <a:rPr lang="en-US" sz="1400" dirty="0" err="1">
                          <a:effectLst/>
                        </a:rPr>
                        <a:t>Mavzuga</a:t>
                      </a:r>
                      <a:r>
                        <a:rPr lang="en-US" sz="1400" dirty="0">
                          <a:effectLst/>
                        </a:rPr>
                        <a:t> </a:t>
                      </a:r>
                      <a:r>
                        <a:rPr lang="en-US" sz="1400" dirty="0" err="1">
                          <a:effectLst/>
                        </a:rPr>
                        <a:t>oid</a:t>
                      </a:r>
                      <a:r>
                        <a:rPr lang="en-US" sz="1400" dirty="0">
                          <a:effectLst/>
                        </a:rPr>
                        <a:t> </a:t>
                      </a:r>
                      <a:r>
                        <a:rPr lang="en-US" sz="1400" dirty="0" err="1">
                          <a:effectLst/>
                        </a:rPr>
                        <a:t>matematik</a:t>
                      </a:r>
                      <a:r>
                        <a:rPr lang="en-US" sz="1400" dirty="0">
                          <a:effectLst/>
                        </a:rPr>
                        <a:t> </a:t>
                      </a:r>
                      <a:r>
                        <a:rPr lang="en-US" sz="1400" dirty="0" err="1">
                          <a:effectLst/>
                        </a:rPr>
                        <a:t>amallarni</a:t>
                      </a:r>
                      <a:r>
                        <a:rPr lang="en-US" sz="1400" dirty="0">
                          <a:effectLst/>
                        </a:rPr>
                        <a:t> </a:t>
                      </a:r>
                      <a:r>
                        <a:rPr lang="en-US" sz="1400" dirty="0" err="1">
                          <a:effectLst/>
                        </a:rPr>
                        <a:t>bajarish</a:t>
                      </a:r>
                      <a:endParaRPr lang="ru-RU" sz="1400" dirty="0">
                        <a:effectLst/>
                      </a:endParaRPr>
                    </a:p>
                    <a:p>
                      <a:pPr marL="0" marR="0">
                        <a:lnSpc>
                          <a:spcPct val="115000"/>
                        </a:lnSpc>
                        <a:spcBef>
                          <a:spcPts val="0"/>
                        </a:spcBef>
                        <a:spcAft>
                          <a:spcPts val="1000"/>
                        </a:spcAft>
                      </a:pPr>
                      <a:r>
                        <a:rPr lang="en-US" sz="1400" dirty="0">
                          <a:effectLst/>
                        </a:rPr>
                        <a:t> </a:t>
                      </a:r>
                      <a:endParaRPr lang="ru-RU" sz="1400" dirty="0">
                        <a:effectLst/>
                        <a:latin typeface="Calibri"/>
                        <a:ea typeface="Times New Roman"/>
                        <a:cs typeface="Times New Roman"/>
                      </a:endParaRPr>
                    </a:p>
                  </a:txBody>
                  <a:tcPr marL="0" marR="0" marT="0" marB="0"/>
                </a:tc>
                <a:tc>
                  <a:txBody>
                    <a:bodyPr/>
                    <a:lstStyle/>
                    <a:p>
                      <a:pPr marL="0" marR="0" algn="ctr">
                        <a:lnSpc>
                          <a:spcPct val="115000"/>
                        </a:lnSpc>
                        <a:spcBef>
                          <a:spcPts val="0"/>
                        </a:spcBef>
                        <a:spcAft>
                          <a:spcPts val="1000"/>
                        </a:spcAft>
                      </a:pPr>
                      <a:r>
                        <a:rPr lang="en-US" sz="1400" dirty="0" err="1">
                          <a:solidFill>
                            <a:srgbClr val="FF0000"/>
                          </a:solidFill>
                          <a:effectLst/>
                        </a:rPr>
                        <a:t>Suhbat</a:t>
                      </a:r>
                      <a:r>
                        <a:rPr lang="en-US" sz="1400" dirty="0">
                          <a:solidFill>
                            <a:srgbClr val="FF0000"/>
                          </a:solidFill>
                          <a:effectLst/>
                        </a:rPr>
                        <a:t>, </a:t>
                      </a:r>
                      <a:r>
                        <a:rPr lang="en-US" sz="1400" dirty="0" err="1">
                          <a:solidFill>
                            <a:srgbClr val="FF0000"/>
                          </a:solidFill>
                          <a:effectLst/>
                        </a:rPr>
                        <a:t>tushuntirish</a:t>
                      </a:r>
                      <a:r>
                        <a:rPr lang="en-US" sz="1400" dirty="0">
                          <a:solidFill>
                            <a:srgbClr val="FF0000"/>
                          </a:solidFill>
                          <a:effectLst/>
                        </a:rPr>
                        <a:t>, </a:t>
                      </a:r>
                      <a:r>
                        <a:rPr lang="en-US" sz="1400" dirty="0" err="1">
                          <a:solidFill>
                            <a:srgbClr val="FF0000"/>
                          </a:solidFill>
                          <a:effectLst/>
                        </a:rPr>
                        <a:t>muammoli</a:t>
                      </a:r>
                      <a:r>
                        <a:rPr lang="en-US" sz="1400" dirty="0">
                          <a:solidFill>
                            <a:srgbClr val="FF0000"/>
                          </a:solidFill>
                          <a:effectLst/>
                        </a:rPr>
                        <a:t> </a:t>
                      </a:r>
                      <a:r>
                        <a:rPr lang="en-US" sz="1400" dirty="0" err="1">
                          <a:solidFill>
                            <a:srgbClr val="FF0000"/>
                          </a:solidFill>
                          <a:effectLst/>
                        </a:rPr>
                        <a:t>izlanish</a:t>
                      </a:r>
                      <a:endParaRPr lang="ru-RU" sz="1400" dirty="0">
                        <a:solidFill>
                          <a:srgbClr val="FF0000"/>
                        </a:solidFill>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endParaRPr lang="en-US" sz="1400" dirty="0" smtClean="0">
                        <a:effectLst/>
                      </a:endParaRPr>
                    </a:p>
                    <a:p>
                      <a:pPr marL="0" marR="0">
                        <a:lnSpc>
                          <a:spcPct val="115000"/>
                        </a:lnSpc>
                        <a:spcBef>
                          <a:spcPts val="0"/>
                        </a:spcBef>
                        <a:spcAft>
                          <a:spcPts val="1000"/>
                        </a:spcAft>
                      </a:pPr>
                      <a:endParaRPr lang="en-US" sz="1400" dirty="0" smtClean="0">
                        <a:effectLst/>
                      </a:endParaRPr>
                    </a:p>
                    <a:p>
                      <a:pPr marL="0" marR="0">
                        <a:lnSpc>
                          <a:spcPct val="115000"/>
                        </a:lnSpc>
                        <a:spcBef>
                          <a:spcPts val="0"/>
                        </a:spcBef>
                        <a:spcAft>
                          <a:spcPts val="1000"/>
                        </a:spcAft>
                      </a:pPr>
                      <a:r>
                        <a:rPr lang="en-US" sz="1400" dirty="0" smtClean="0">
                          <a:effectLst/>
                        </a:rPr>
                        <a:t>20 </a:t>
                      </a:r>
                      <a:r>
                        <a:rPr lang="en-US" sz="1400" dirty="0" err="1">
                          <a:effectLst/>
                        </a:rPr>
                        <a:t>minut</a:t>
                      </a:r>
                      <a:endParaRPr lang="ru-RU" sz="1400" dirty="0">
                        <a:effectLst/>
                        <a:latin typeface="Calibri"/>
                        <a:ea typeface="Times New Roman"/>
                        <a:cs typeface="Times New Roman"/>
                      </a:endParaRPr>
                    </a:p>
                  </a:txBody>
                  <a:tcPr marL="0" marR="0" marT="0" marB="0"/>
                </a:tc>
              </a:tr>
              <a:tr h="689240">
                <a:tc>
                  <a:txBody>
                    <a:bodyPr/>
                    <a:lstStyle/>
                    <a:p>
                      <a:pPr marL="0" marR="0">
                        <a:lnSpc>
                          <a:spcPct val="115000"/>
                        </a:lnSpc>
                        <a:spcBef>
                          <a:spcPts val="0"/>
                        </a:spcBef>
                        <a:spcAft>
                          <a:spcPts val="1000"/>
                        </a:spcAft>
                      </a:pPr>
                      <a:r>
                        <a:rPr lang="en-US" sz="1400">
                          <a:effectLst/>
                        </a:rPr>
                        <a:t>Yangi mavzuni mustahkamlash</a:t>
                      </a:r>
                      <a:endParaRPr lang="ru-RU" sz="140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err="1">
                          <a:solidFill>
                            <a:srgbClr val="FF0000"/>
                          </a:solidFill>
                          <a:effectLst/>
                        </a:rPr>
                        <a:t>Interfaol</a:t>
                      </a:r>
                      <a:r>
                        <a:rPr lang="en-US" sz="1400" dirty="0">
                          <a:solidFill>
                            <a:srgbClr val="FF0000"/>
                          </a:solidFill>
                          <a:effectLst/>
                        </a:rPr>
                        <a:t> </a:t>
                      </a:r>
                      <a:r>
                        <a:rPr lang="en-US" sz="1400" dirty="0" err="1">
                          <a:solidFill>
                            <a:srgbClr val="FF0000"/>
                          </a:solidFill>
                          <a:effectLst/>
                        </a:rPr>
                        <a:t>usullardan</a:t>
                      </a:r>
                      <a:r>
                        <a:rPr lang="en-US" sz="1400" dirty="0">
                          <a:solidFill>
                            <a:srgbClr val="FF0000"/>
                          </a:solidFill>
                          <a:effectLst/>
                        </a:rPr>
                        <a:t> </a:t>
                      </a:r>
                      <a:r>
                        <a:rPr lang="en-US" sz="1400" dirty="0" err="1">
                          <a:solidFill>
                            <a:srgbClr val="FF0000"/>
                          </a:solidFill>
                          <a:effectLst/>
                        </a:rPr>
                        <a:t>foydalanish</a:t>
                      </a:r>
                      <a:r>
                        <a:rPr lang="en-US" sz="1400" dirty="0">
                          <a:solidFill>
                            <a:srgbClr val="FF0000"/>
                          </a:solidFill>
                          <a:effectLst/>
                        </a:rPr>
                        <a:t>. </a:t>
                      </a:r>
                      <a:r>
                        <a:rPr lang="en-US" sz="1400" dirty="0" err="1">
                          <a:solidFill>
                            <a:srgbClr val="FF0000"/>
                          </a:solidFill>
                          <a:effectLst/>
                        </a:rPr>
                        <a:t>Turli</a:t>
                      </a:r>
                      <a:r>
                        <a:rPr lang="en-US" sz="1400" dirty="0">
                          <a:solidFill>
                            <a:srgbClr val="FF0000"/>
                          </a:solidFill>
                          <a:effectLst/>
                        </a:rPr>
                        <a:t> </a:t>
                      </a:r>
                      <a:r>
                        <a:rPr lang="en-US" sz="1400" dirty="0" err="1">
                          <a:solidFill>
                            <a:srgbClr val="FF0000"/>
                          </a:solidFill>
                          <a:effectLst/>
                        </a:rPr>
                        <a:t>ta’li-miyo’yinlardan</a:t>
                      </a:r>
                      <a:r>
                        <a:rPr lang="en-US" sz="1400" dirty="0">
                          <a:solidFill>
                            <a:srgbClr val="FF0000"/>
                          </a:solidFill>
                          <a:effectLst/>
                        </a:rPr>
                        <a:t>  </a:t>
                      </a:r>
                      <a:r>
                        <a:rPr lang="en-US" sz="1400" dirty="0" err="1">
                          <a:solidFill>
                            <a:srgbClr val="FF0000"/>
                          </a:solidFill>
                          <a:effectLst/>
                        </a:rPr>
                        <a:t>foydalangan</a:t>
                      </a:r>
                      <a:r>
                        <a:rPr lang="en-US" sz="1400" dirty="0">
                          <a:solidFill>
                            <a:srgbClr val="FF0000"/>
                          </a:solidFill>
                          <a:effectLst/>
                        </a:rPr>
                        <a:t> </a:t>
                      </a:r>
                      <a:r>
                        <a:rPr lang="en-US" sz="1400" dirty="0" err="1">
                          <a:solidFill>
                            <a:srgbClr val="FF0000"/>
                          </a:solidFill>
                          <a:effectLst/>
                        </a:rPr>
                        <a:t>holda</a:t>
                      </a:r>
                      <a:r>
                        <a:rPr lang="en-US" sz="1400" dirty="0">
                          <a:solidFill>
                            <a:srgbClr val="FF0000"/>
                          </a:solidFill>
                          <a:effectLst/>
                        </a:rPr>
                        <a:t> </a:t>
                      </a:r>
                      <a:r>
                        <a:rPr lang="en-US" sz="1400" dirty="0" err="1">
                          <a:solidFill>
                            <a:srgbClr val="FF0000"/>
                          </a:solidFill>
                          <a:effectLst/>
                        </a:rPr>
                        <a:t>darsni</a:t>
                      </a:r>
                      <a:r>
                        <a:rPr lang="en-US" sz="1400" dirty="0">
                          <a:solidFill>
                            <a:srgbClr val="FF0000"/>
                          </a:solidFill>
                          <a:effectLst/>
                        </a:rPr>
                        <a:t> </a:t>
                      </a:r>
                      <a:r>
                        <a:rPr lang="en-US" sz="1400" dirty="0" err="1">
                          <a:solidFill>
                            <a:srgbClr val="FF0000"/>
                          </a:solidFill>
                          <a:effectLst/>
                        </a:rPr>
                        <a:t>mustahkamlash</a:t>
                      </a:r>
                      <a:endParaRPr lang="ru-RU" sz="1400" dirty="0">
                        <a:solidFill>
                          <a:srgbClr val="FF0000"/>
                        </a:solidFill>
                        <a:effectLst/>
                        <a:latin typeface="Calibri"/>
                        <a:ea typeface="Times New Roman"/>
                        <a:cs typeface="Times New Roman"/>
                      </a:endParaRPr>
                    </a:p>
                  </a:txBody>
                  <a:tcPr marL="0" marR="0" marT="0" marB="0"/>
                </a:tc>
                <a:tc>
                  <a:txBody>
                    <a:bodyPr/>
                    <a:lstStyle/>
                    <a:p>
                      <a:pPr marL="0" marR="0" algn="ctr">
                        <a:lnSpc>
                          <a:spcPct val="115000"/>
                        </a:lnSpc>
                        <a:spcBef>
                          <a:spcPts val="0"/>
                        </a:spcBef>
                        <a:spcAft>
                          <a:spcPts val="1000"/>
                        </a:spcAft>
                      </a:pPr>
                      <a:r>
                        <a:rPr lang="en-US" sz="1400" dirty="0" err="1">
                          <a:effectLst/>
                        </a:rPr>
                        <a:t>O'yin</a:t>
                      </a:r>
                      <a:endParaRPr lang="ru-RU" sz="1400" dirty="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a:effectLst/>
                        </a:rPr>
                        <a:t>15 </a:t>
                      </a:r>
                      <a:r>
                        <a:rPr lang="en-US" sz="1400" dirty="0" err="1">
                          <a:effectLst/>
                        </a:rPr>
                        <a:t>minut</a:t>
                      </a:r>
                      <a:endParaRPr lang="ru-RU" sz="1400" dirty="0">
                        <a:effectLst/>
                        <a:latin typeface="Calibri"/>
                        <a:ea typeface="Times New Roman"/>
                        <a:cs typeface="Times New Roman"/>
                      </a:endParaRPr>
                    </a:p>
                  </a:txBody>
                  <a:tcPr marL="0" marR="0" marT="0" marB="0"/>
                </a:tc>
              </a:tr>
              <a:tr h="929467">
                <a:tc>
                  <a:txBody>
                    <a:bodyPr/>
                    <a:lstStyle/>
                    <a:p>
                      <a:pPr marL="0" marR="0" algn="just">
                        <a:lnSpc>
                          <a:spcPct val="115000"/>
                        </a:lnSpc>
                        <a:spcBef>
                          <a:spcPts val="0"/>
                        </a:spcBef>
                        <a:spcAft>
                          <a:spcPts val="1000"/>
                        </a:spcAft>
                      </a:pPr>
                      <a:r>
                        <a:rPr lang="en-US" sz="1400" dirty="0">
                          <a:effectLst/>
                        </a:rPr>
                        <a:t>      </a:t>
                      </a:r>
                      <a:endParaRPr lang="en-US" sz="1400" dirty="0" smtClean="0">
                        <a:effectLst/>
                      </a:endParaRPr>
                    </a:p>
                    <a:p>
                      <a:pPr marL="0" marR="0" algn="just">
                        <a:lnSpc>
                          <a:spcPct val="115000"/>
                        </a:lnSpc>
                        <a:spcBef>
                          <a:spcPts val="0"/>
                        </a:spcBef>
                        <a:spcAft>
                          <a:spcPts val="1000"/>
                        </a:spcAft>
                      </a:pPr>
                      <a:r>
                        <a:rPr lang="en-US" sz="1400" dirty="0" err="1" smtClean="0">
                          <a:effectLst/>
                        </a:rPr>
                        <a:t>Baholash</a:t>
                      </a:r>
                      <a:endParaRPr lang="ru-RU" sz="1400" dirty="0">
                        <a:effectLst/>
                        <a:latin typeface="Calibri"/>
                        <a:ea typeface="Times New Roman"/>
                        <a:cs typeface="Times New Roman"/>
                      </a:endParaRPr>
                    </a:p>
                  </a:txBody>
                  <a:tcPr marL="0" marR="0" marT="0" marB="0"/>
                </a:tc>
                <a:tc>
                  <a:txBody>
                    <a:bodyPr/>
                    <a:lstStyle/>
                    <a:p>
                      <a:pPr marL="0" marR="0" algn="just">
                        <a:lnSpc>
                          <a:spcPct val="115000"/>
                        </a:lnSpc>
                        <a:spcBef>
                          <a:spcPts val="0"/>
                        </a:spcBef>
                        <a:spcAft>
                          <a:spcPts val="1000"/>
                        </a:spcAft>
                      </a:pPr>
                      <a:r>
                        <a:rPr lang="en-US" sz="1400" dirty="0" err="1">
                          <a:effectLst/>
                        </a:rPr>
                        <a:t>Darsdagi</a:t>
                      </a:r>
                      <a:r>
                        <a:rPr lang="en-US" sz="1400" dirty="0">
                          <a:effectLst/>
                        </a:rPr>
                        <a:t> </a:t>
                      </a:r>
                      <a:r>
                        <a:rPr lang="en-US" sz="1400" dirty="0" err="1">
                          <a:effectLst/>
                        </a:rPr>
                        <a:t>faolligiga</a:t>
                      </a:r>
                      <a:r>
                        <a:rPr lang="en-US" sz="1400" dirty="0">
                          <a:effectLst/>
                        </a:rPr>
                        <a:t> </a:t>
                      </a:r>
                      <a:r>
                        <a:rPr lang="en-US" sz="1400" dirty="0" err="1">
                          <a:effectLst/>
                        </a:rPr>
                        <a:t>qarab</a:t>
                      </a:r>
                      <a:r>
                        <a:rPr lang="en-US" sz="1400" dirty="0">
                          <a:effectLst/>
                        </a:rPr>
                        <a:t> </a:t>
                      </a:r>
                      <a:r>
                        <a:rPr lang="en-US" sz="1400" dirty="0" err="1">
                          <a:effectLst/>
                        </a:rPr>
                        <a:t>o'quvchilar</a:t>
                      </a:r>
                      <a:r>
                        <a:rPr lang="en-US" sz="1400" dirty="0">
                          <a:effectLst/>
                        </a:rPr>
                        <a:t> </a:t>
                      </a:r>
                      <a:r>
                        <a:rPr lang="en-US" sz="1400" dirty="0" err="1">
                          <a:effectLst/>
                        </a:rPr>
                        <a:t>baholanadi</a:t>
                      </a:r>
                      <a:r>
                        <a:rPr lang="en-US" sz="1400" dirty="0">
                          <a:effectLst/>
                        </a:rPr>
                        <a:t>.</a:t>
                      </a:r>
                      <a:endParaRPr lang="ru-RU" sz="1400" dirty="0">
                        <a:effectLst/>
                        <a:latin typeface="Calibri"/>
                        <a:ea typeface="Times New Roman"/>
                        <a:cs typeface="Times New Roman"/>
                      </a:endParaRPr>
                    </a:p>
                  </a:txBody>
                  <a:tcPr marL="0" marR="0" marT="0" marB="0"/>
                </a:tc>
                <a:tc>
                  <a:txBody>
                    <a:bodyPr/>
                    <a:lstStyle/>
                    <a:p>
                      <a:pPr marL="0" marR="0">
                        <a:lnSpc>
                          <a:spcPct val="115000"/>
                        </a:lnSpc>
                        <a:spcBef>
                          <a:spcPts val="0"/>
                        </a:spcBef>
                        <a:spcAft>
                          <a:spcPts val="1000"/>
                        </a:spcAft>
                      </a:pPr>
                      <a:r>
                        <a:rPr lang="en-US" sz="1400" dirty="0">
                          <a:effectLst/>
                        </a:rPr>
                        <a:t> </a:t>
                      </a:r>
                      <a:endParaRPr lang="ru-RU" sz="1400" dirty="0">
                        <a:effectLst/>
                        <a:latin typeface="Calibri"/>
                        <a:ea typeface="Times New Roman"/>
                        <a:cs typeface="Times New Roman"/>
                      </a:endParaRPr>
                    </a:p>
                  </a:txBody>
                  <a:tcPr marL="0" marR="0" marT="0" marB="0"/>
                </a:tc>
                <a:tc>
                  <a:txBody>
                    <a:bodyPr/>
                    <a:lstStyle/>
                    <a:p>
                      <a:pPr marL="0" marR="0" algn="just">
                        <a:lnSpc>
                          <a:spcPct val="115000"/>
                        </a:lnSpc>
                        <a:spcBef>
                          <a:spcPts val="0"/>
                        </a:spcBef>
                        <a:spcAft>
                          <a:spcPts val="1000"/>
                        </a:spcAft>
                      </a:pPr>
                      <a:r>
                        <a:rPr lang="en-US" sz="1400" dirty="0">
                          <a:effectLst/>
                        </a:rPr>
                        <a:t>3 </a:t>
                      </a:r>
                      <a:r>
                        <a:rPr lang="en-US" sz="1400" dirty="0" err="1">
                          <a:effectLst/>
                        </a:rPr>
                        <a:t>minut</a:t>
                      </a:r>
                      <a:endParaRPr lang="ru-RU" sz="1400" dirty="0">
                        <a:effectLst/>
                        <a:latin typeface="Calibri"/>
                        <a:ea typeface="Times New Roman"/>
                        <a:cs typeface="Times New Roman"/>
                      </a:endParaRPr>
                    </a:p>
                  </a:txBody>
                  <a:tcPr marL="0" marR="0" marT="0" marB="0"/>
                </a:tc>
              </a:tr>
              <a:tr h="1143000">
                <a:tc>
                  <a:txBody>
                    <a:bodyPr/>
                    <a:lstStyle/>
                    <a:p>
                      <a:pPr marL="0" marR="0" algn="just">
                        <a:lnSpc>
                          <a:spcPct val="115000"/>
                        </a:lnSpc>
                        <a:spcBef>
                          <a:spcPts val="0"/>
                        </a:spcBef>
                        <a:spcAft>
                          <a:spcPts val="1000"/>
                        </a:spcAft>
                      </a:pPr>
                      <a:r>
                        <a:rPr lang="en-US" sz="1400" dirty="0">
                          <a:effectLst/>
                        </a:rPr>
                        <a:t>    </a:t>
                      </a:r>
                      <a:endParaRPr lang="en-US" sz="1400" dirty="0" smtClean="0">
                        <a:effectLst/>
                      </a:endParaRPr>
                    </a:p>
                    <a:p>
                      <a:pPr marL="0" marR="0" algn="just">
                        <a:lnSpc>
                          <a:spcPct val="115000"/>
                        </a:lnSpc>
                        <a:spcBef>
                          <a:spcPts val="0"/>
                        </a:spcBef>
                        <a:spcAft>
                          <a:spcPts val="1000"/>
                        </a:spcAft>
                      </a:pPr>
                      <a:r>
                        <a:rPr lang="en-US" sz="1400" dirty="0" err="1" smtClean="0">
                          <a:effectLst/>
                        </a:rPr>
                        <a:t>Uyga</a:t>
                      </a:r>
                      <a:r>
                        <a:rPr lang="en-US" sz="1400" dirty="0" smtClean="0">
                          <a:effectLst/>
                        </a:rPr>
                        <a:t> </a:t>
                      </a:r>
                      <a:r>
                        <a:rPr lang="en-US" sz="1400" dirty="0" err="1">
                          <a:effectLst/>
                        </a:rPr>
                        <a:t>vazifa</a:t>
                      </a:r>
                      <a:endParaRPr lang="ru-RU" sz="1400" dirty="0">
                        <a:effectLst/>
                        <a:latin typeface="Calibri"/>
                        <a:ea typeface="Times New Roman"/>
                        <a:cs typeface="Times New Roman"/>
                      </a:endParaRPr>
                    </a:p>
                  </a:txBody>
                  <a:tcPr marL="0" marR="0" marT="0" marB="0"/>
                </a:tc>
                <a:tc>
                  <a:txBody>
                    <a:bodyPr/>
                    <a:lstStyle/>
                    <a:p>
                      <a:pPr marL="0" marR="0" algn="just">
                        <a:lnSpc>
                          <a:spcPct val="115000"/>
                        </a:lnSpc>
                        <a:spcBef>
                          <a:spcPts val="0"/>
                        </a:spcBef>
                        <a:spcAft>
                          <a:spcPts val="1000"/>
                        </a:spcAft>
                      </a:pPr>
                      <a:r>
                        <a:rPr lang="en-US" sz="1400" dirty="0" err="1">
                          <a:effectLst/>
                        </a:rPr>
                        <a:t>Darslikdagi</a:t>
                      </a:r>
                      <a:r>
                        <a:rPr lang="en-US" sz="1400" dirty="0">
                          <a:effectLst/>
                        </a:rPr>
                        <a:t>  </a:t>
                      </a:r>
                      <a:r>
                        <a:rPr lang="en-US" sz="1400" dirty="0" err="1">
                          <a:effectLst/>
                        </a:rPr>
                        <a:t>uyga</a:t>
                      </a:r>
                      <a:r>
                        <a:rPr lang="en-US" sz="1400" dirty="0">
                          <a:effectLst/>
                        </a:rPr>
                        <a:t> </a:t>
                      </a:r>
                      <a:r>
                        <a:rPr lang="en-US" sz="1400" dirty="0" err="1">
                          <a:effectLst/>
                        </a:rPr>
                        <a:t>vazifa</a:t>
                      </a:r>
                      <a:r>
                        <a:rPr lang="en-US" sz="1400" dirty="0">
                          <a:effectLst/>
                        </a:rPr>
                        <a:t> </a:t>
                      </a:r>
                      <a:r>
                        <a:rPr lang="en-US" sz="1400" dirty="0" err="1">
                          <a:effectLst/>
                        </a:rPr>
                        <a:t>ekanligi</a:t>
                      </a:r>
                      <a:r>
                        <a:rPr lang="en-US" sz="1400" dirty="0">
                          <a:effectLst/>
                        </a:rPr>
                        <a:t> </a:t>
                      </a:r>
                      <a:r>
                        <a:rPr lang="en-US" sz="1400" dirty="0" err="1">
                          <a:effectLst/>
                        </a:rPr>
                        <a:t>aytiladi</a:t>
                      </a:r>
                      <a:r>
                        <a:rPr lang="en-US" sz="1400" dirty="0">
                          <a:effectLst/>
                        </a:rPr>
                        <a:t>, </a:t>
                      </a:r>
                      <a:r>
                        <a:rPr lang="en-US" sz="1400" dirty="0" err="1">
                          <a:effectLst/>
                        </a:rPr>
                        <a:t>ularni</a:t>
                      </a:r>
                      <a:r>
                        <a:rPr lang="en-US" sz="1400" dirty="0">
                          <a:effectLst/>
                        </a:rPr>
                        <a:t> </a:t>
                      </a:r>
                      <a:r>
                        <a:rPr lang="en-US" sz="1400" dirty="0" err="1">
                          <a:effectLst/>
                        </a:rPr>
                        <a:t>yechish</a:t>
                      </a:r>
                      <a:r>
                        <a:rPr lang="en-US" sz="1400" dirty="0">
                          <a:effectLst/>
                        </a:rPr>
                        <a:t> </a:t>
                      </a:r>
                      <a:r>
                        <a:rPr lang="en-US" sz="1400" dirty="0" err="1">
                          <a:effectLst/>
                        </a:rPr>
                        <a:t>bo'yicha</a:t>
                      </a:r>
                      <a:r>
                        <a:rPr lang="en-US" sz="1400" dirty="0">
                          <a:effectLst/>
                        </a:rPr>
                        <a:t> </a:t>
                      </a:r>
                      <a:r>
                        <a:rPr lang="en-US" sz="1400" dirty="0" err="1">
                          <a:effectLst/>
                        </a:rPr>
                        <a:t>ko'rsatmalar</a:t>
                      </a:r>
                      <a:r>
                        <a:rPr lang="en-US" sz="1400" dirty="0">
                          <a:effectLst/>
                        </a:rPr>
                        <a:t> </a:t>
                      </a:r>
                      <a:r>
                        <a:rPr lang="en-US" sz="1400" dirty="0" err="1">
                          <a:effectLst/>
                        </a:rPr>
                        <a:t>beriladi</a:t>
                      </a:r>
                      <a:r>
                        <a:rPr lang="en-US" sz="1400" dirty="0">
                          <a:effectLst/>
                        </a:rPr>
                        <a:t>.</a:t>
                      </a:r>
                      <a:endParaRPr lang="ru-RU" sz="1400" dirty="0">
                        <a:effectLst/>
                        <a:latin typeface="Calibri"/>
                        <a:ea typeface="Times New Roman"/>
                        <a:cs typeface="Times New Roman"/>
                      </a:endParaRPr>
                    </a:p>
                  </a:txBody>
                  <a:tcPr marL="0" marR="0" marT="0" marB="0"/>
                </a:tc>
                <a:tc>
                  <a:txBody>
                    <a:bodyPr/>
                    <a:lstStyle/>
                    <a:p>
                      <a:pPr marL="0" marR="0" algn="ctr">
                        <a:lnSpc>
                          <a:spcPct val="115000"/>
                        </a:lnSpc>
                        <a:spcBef>
                          <a:spcPts val="0"/>
                        </a:spcBef>
                        <a:spcAft>
                          <a:spcPts val="1000"/>
                        </a:spcAft>
                      </a:pPr>
                      <a:r>
                        <a:rPr lang="en-US" sz="1400" dirty="0" err="1">
                          <a:solidFill>
                            <a:schemeClr val="tx1">
                              <a:lumMod val="85000"/>
                              <a:lumOff val="15000"/>
                            </a:schemeClr>
                          </a:solidFill>
                          <a:effectLst/>
                        </a:rPr>
                        <a:t>Tushunti­rish</a:t>
                      </a:r>
                      <a:endParaRPr lang="ru-RU" sz="1400" dirty="0">
                        <a:solidFill>
                          <a:schemeClr val="tx1">
                            <a:lumMod val="85000"/>
                            <a:lumOff val="15000"/>
                          </a:schemeClr>
                        </a:solidFill>
                        <a:effectLst/>
                        <a:latin typeface="Calibri"/>
                        <a:ea typeface="Times New Roman"/>
                        <a:cs typeface="Times New Roman"/>
                      </a:endParaRPr>
                    </a:p>
                  </a:txBody>
                  <a:tcPr marL="0" marR="0" marT="0" marB="0"/>
                </a:tc>
                <a:tc>
                  <a:txBody>
                    <a:bodyPr/>
                    <a:lstStyle/>
                    <a:p>
                      <a:pPr marL="0" marR="0" algn="just">
                        <a:lnSpc>
                          <a:spcPct val="115000"/>
                        </a:lnSpc>
                        <a:spcBef>
                          <a:spcPts val="0"/>
                        </a:spcBef>
                        <a:spcAft>
                          <a:spcPts val="1000"/>
                        </a:spcAft>
                      </a:pPr>
                      <a:r>
                        <a:rPr lang="en-US" sz="1400" dirty="0">
                          <a:effectLst/>
                        </a:rPr>
                        <a:t>2 </a:t>
                      </a:r>
                      <a:r>
                        <a:rPr lang="en-US" sz="1400" dirty="0" err="1">
                          <a:effectLst/>
                        </a:rPr>
                        <a:t>minut</a:t>
                      </a:r>
                      <a:endParaRPr lang="ru-RU" sz="1400" dirty="0">
                        <a:effectLst/>
                        <a:latin typeface="Calibri"/>
                        <a:ea typeface="Times New Roman"/>
                        <a:cs typeface="Times New Roman"/>
                      </a:endParaRPr>
                    </a:p>
                  </a:txBody>
                  <a:tcPr marL="0" marR="0" marT="0" marB="0"/>
                </a:tc>
              </a:tr>
            </a:tbl>
          </a:graphicData>
        </a:graphic>
      </p:graphicFrame>
      <p:sp>
        <p:nvSpPr>
          <p:cNvPr id="3" name="Rectangle 1"/>
          <p:cNvSpPr>
            <a:spLocks noChangeArrowheads="1"/>
          </p:cNvSpPr>
          <p:nvPr/>
        </p:nvSpPr>
        <p:spPr bwMode="auto">
          <a:xfrm>
            <a:off x="7924800" y="1476375"/>
            <a:ext cx="2514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8791008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73</TotalTime>
  <Words>841</Words>
  <Application>Microsoft Office PowerPoint</Application>
  <PresentationFormat>On-screen Show (4:3)</PresentationFormat>
  <Paragraphs>275</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Austin</vt:lpstr>
      <vt:lpstr>PowerPoint Presentation</vt:lpstr>
      <vt:lpstr>Zamonaviy darsning o‘ziga xos jihatlari “Zamonaviy dars” deganda nimani tushunamiz?   Kompyuter yoki proyektor bilan jihozlangan darsmi?   Zamonaviy darsning mohiyati uning texnik vositalarida emas, bu o‘qituvchi va o‘quvchi o‘rtasidagi munosabatning o‘zgargani.   An’anaviy darsda o‘qituvchi markaziy figura – “bilim tashuvchi” bo‘lsa,  zamonaviy darsda u “fasilitator”, ya’ni o‘quvchiga bilimni mustaqil egallashga yordam beruvchi, yo‘naltiruvchi shaxsga aylanadi. Siz o‘quvchilarni passiv tinglovchidan faol ishtirokchiga aylantirishingiz kerak. </vt:lpstr>
      <vt:lpstr>PowerPoint Presentation</vt:lpstr>
      <vt:lpstr>Zamonaviy darsning asosiy jihatlari 1. O'quvchi markazda bo'lishi  "Men nima deyman?" emas "Men bugun nimani o'rganaman?" Individual xususiyatlarni inobatga olish Qiziqishlar va o'zlashtirish darajasiga moslashish </vt:lpstr>
      <vt:lpstr>PowerPoint Presentation</vt:lpstr>
      <vt:lpstr>PowerPoint Presentation</vt:lpstr>
      <vt:lpstr>PowerPoint Presentation</vt:lpstr>
      <vt:lpstr>PowerPoint Presentation</vt:lpstr>
      <vt:lpstr>PowerPoint Presentation</vt:lpstr>
      <vt:lpstr>.</vt:lpstr>
      <vt:lpstr>PowerPoint Presentation</vt:lpstr>
      <vt:lpstr>PowerPoint Presentation</vt:lpstr>
      <vt:lpstr>Dars turlari Darslarning tasnifi   1.Didaktik maqsadga ko'ra 2.Yangi bilim berish darsi 3.Mustahkamlash darsi 4.Takrorlash, 5.Nazorat va 6.kombinatsiyalashgan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Acer-i5</dc:creator>
  <cp:lastModifiedBy>Acer-i5</cp:lastModifiedBy>
  <cp:revision>8</cp:revision>
  <dcterms:created xsi:type="dcterms:W3CDTF">2026-02-16T17:24:47Z</dcterms:created>
  <dcterms:modified xsi:type="dcterms:W3CDTF">2026-10-21T09:34:00Z</dcterms:modified>
</cp:coreProperties>
</file>