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sldIdLst>
    <p:sldId id="260" r:id="rId2"/>
    <p:sldId id="258" r:id="rId3"/>
    <p:sldId id="272" r:id="rId4"/>
    <p:sldId id="273" r:id="rId5"/>
    <p:sldId id="275" r:id="rId6"/>
    <p:sldId id="274" r:id="rId7"/>
    <p:sldId id="259" r:id="rId8"/>
    <p:sldId id="261" r:id="rId9"/>
    <p:sldId id="265" r:id="rId10"/>
    <p:sldId id="266" r:id="rId11"/>
    <p:sldId id="268" r:id="rId12"/>
    <p:sldId id="269"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89" d="100"/>
          <a:sy n="89" d="100"/>
        </p:scale>
        <p:origin x="-432"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33DC7B5-EEA3-45CB-AC35-DB4AEB9ED240}" type="datetimeFigureOut">
              <a:rPr lang="en-US" smtClean="0"/>
              <a:t>22-Jan-25</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1DC48927-5BD3-4AF8-AEA6-A07CC8DF21E9}"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35025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3DC7B5-EEA3-45CB-AC35-DB4AEB9ED240}" type="datetimeFigureOut">
              <a:rPr lang="en-US" smtClean="0"/>
              <a:t>22-Jan-25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48927-5BD3-4AF8-AEA6-A07CC8DF21E9}"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37560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3DC7B5-EEA3-45CB-AC35-DB4AEB9ED240}" type="datetimeFigureOut">
              <a:rPr lang="en-US" smtClean="0"/>
              <a:t>22-Jan-25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48927-5BD3-4AF8-AEA6-A07CC8DF21E9}"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66880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33DC7B5-EEA3-45CB-AC35-DB4AEB9ED240}" type="datetimeFigureOut">
              <a:rPr lang="en-US" smtClean="0"/>
              <a:t>22-Jan-25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48927-5BD3-4AF8-AEA6-A07CC8DF21E9}"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19164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33DC7B5-EEA3-45CB-AC35-DB4AEB9ED240}" type="datetimeFigureOut">
              <a:rPr lang="en-US" smtClean="0"/>
              <a:t>22-Jan-25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DC48927-5BD3-4AF8-AEA6-A07CC8DF21E9}"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4401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33DC7B5-EEA3-45CB-AC35-DB4AEB9ED240}" type="datetimeFigureOut">
              <a:rPr lang="en-US" smtClean="0"/>
              <a:t>22-Jan-25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DC48927-5BD3-4AF8-AEA6-A07CC8DF21E9}"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36914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3DC7B5-EEA3-45CB-AC35-DB4AEB9ED240}" type="datetimeFigureOut">
              <a:rPr lang="en-US" smtClean="0"/>
              <a:t>22-Jan-25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DC48927-5BD3-4AF8-AEA6-A07CC8DF21E9}" type="slidenum">
              <a:rPr lang="en-US" smtClean="0"/>
              <a:t>‹#›</a:t>
            </a:fld>
            <a:endParaRPr lang="en-US"/>
          </a:p>
        </p:txBody>
      </p:sp>
    </p:spTree>
    <p:extLst>
      <p:ext uri="{BB962C8B-B14F-4D97-AF65-F5344CB8AC3E}">
        <p14:creationId xmlns:p14="http://schemas.microsoft.com/office/powerpoint/2010/main" val="4288083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3DC7B5-EEA3-45CB-AC35-DB4AEB9ED240}" type="datetimeFigureOut">
              <a:rPr lang="en-US" smtClean="0"/>
              <a:t>22-Jan-25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DC48927-5BD3-4AF8-AEA6-A07CC8DF21E9}"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45765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33DC7B5-EEA3-45CB-AC35-DB4AEB9ED240}" type="datetimeFigureOut">
              <a:rPr lang="en-US" smtClean="0"/>
              <a:t>22-Jan-25</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1DC48927-5BD3-4AF8-AEA6-A07CC8DF21E9}"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71318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3DC7B5-EEA3-45CB-AC35-DB4AEB9ED240}" type="datetimeFigureOut">
              <a:rPr lang="en-US" smtClean="0"/>
              <a:t>22-Jan-25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48927-5BD3-4AF8-AEA6-A07CC8DF21E9}"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95715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3DC7B5-EEA3-45CB-AC35-DB4AEB9ED240}" type="datetimeFigureOut">
              <a:rPr lang="en-US" smtClean="0"/>
              <a:t>22-Jan-25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DC48927-5BD3-4AF8-AEA6-A07CC8DF21E9}"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75537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33DC7B5-EEA3-45CB-AC35-DB4AEB9ED240}" type="datetimeFigureOut">
              <a:rPr lang="en-US" smtClean="0"/>
              <a:t>22-Jan-25</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DC48927-5BD3-4AF8-AEA6-A07CC8DF21E9}"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4698419"/>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hmhco.com/blog/4-tips-to-teach-students-news-media-literacy-in-the-digital-age"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youtu.be/0WgngR7LgAk?feature=shared"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hyperlink" Target="https://sites.google.com/view/andijanaccess2021/group-b" TargetMode="External"/><Relationship Id="rId2" Type="http://schemas.openxmlformats.org/officeDocument/2006/relationships/hyperlink" Target="https://padlet.com/tadoas/andijan-access-2022-2024-tq2t7b1f8u5biyqv" TargetMode="External"/><Relationship Id="rId1" Type="http://schemas.openxmlformats.org/officeDocument/2006/relationships/slideLayout" Target="../slideLayouts/slideLayout2.xml"/><Relationship Id="rId4" Type="http://schemas.openxmlformats.org/officeDocument/2006/relationships/hyperlink" Target="https://t.me/access_a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85B75032-65F1-C929-0244-5071A200863A}"/>
              </a:ext>
            </a:extLst>
          </p:cNvPr>
          <p:cNvSpPr>
            <a:spLocks noGrp="1"/>
          </p:cNvSpPr>
          <p:nvPr>
            <p:ph type="ctrTitle"/>
          </p:nvPr>
        </p:nvSpPr>
        <p:spPr/>
        <p:txBody>
          <a:bodyPr>
            <a:normAutofit/>
          </a:bodyPr>
          <a:lstStyle/>
          <a:p>
            <a:r>
              <a:rPr lang="en-US" dirty="0"/>
              <a:t>Media literacy in English classroom</a:t>
            </a:r>
          </a:p>
        </p:txBody>
      </p:sp>
      <p:sp>
        <p:nvSpPr>
          <p:cNvPr id="5" name="Subtitle 4">
            <a:extLst>
              <a:ext uri="{FF2B5EF4-FFF2-40B4-BE49-F238E27FC236}">
                <a16:creationId xmlns="" xmlns:a16="http://schemas.microsoft.com/office/drawing/2014/main" id="{7E606297-0164-1A58-B83D-478D4989887C}"/>
              </a:ext>
            </a:extLst>
          </p:cNvPr>
          <p:cNvSpPr>
            <a:spLocks noGrp="1"/>
          </p:cNvSpPr>
          <p:nvPr>
            <p:ph type="subTitle" idx="1"/>
          </p:nvPr>
        </p:nvSpPr>
        <p:spPr/>
        <p:txBody>
          <a:bodyPr/>
          <a:lstStyle/>
          <a:p>
            <a:endParaRPr lang="en-US" dirty="0"/>
          </a:p>
          <a:p>
            <a:r>
              <a:rPr lang="en-US" dirty="0" err="1"/>
              <a:t>Saodat</a:t>
            </a:r>
            <a:r>
              <a:rPr lang="en-US" dirty="0"/>
              <a:t> </a:t>
            </a:r>
            <a:r>
              <a:rPr lang="en-US" dirty="0" err="1"/>
              <a:t>Erkaboyeva</a:t>
            </a:r>
            <a:endParaRPr lang="en-US" dirty="0"/>
          </a:p>
        </p:txBody>
      </p:sp>
    </p:spTree>
    <p:extLst>
      <p:ext uri="{BB962C8B-B14F-4D97-AF65-F5344CB8AC3E}">
        <p14:creationId xmlns:p14="http://schemas.microsoft.com/office/powerpoint/2010/main" val="3943918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C3CAB6A-7965-7D7E-8FBA-5717C79586EE}"/>
              </a:ext>
            </a:extLst>
          </p:cNvPr>
          <p:cNvSpPr>
            <a:spLocks noGrp="1"/>
          </p:cNvSpPr>
          <p:nvPr>
            <p:ph type="title"/>
          </p:nvPr>
        </p:nvSpPr>
        <p:spPr/>
        <p:txBody>
          <a:bodyPr>
            <a:normAutofit/>
          </a:bodyPr>
          <a:lstStyle/>
          <a:p>
            <a:r>
              <a:rPr lang="en-US" sz="4400" dirty="0"/>
              <a:t>Objectives:</a:t>
            </a:r>
          </a:p>
        </p:txBody>
      </p:sp>
      <p:sp>
        <p:nvSpPr>
          <p:cNvPr id="3" name="Content Placeholder 2">
            <a:extLst>
              <a:ext uri="{FF2B5EF4-FFF2-40B4-BE49-F238E27FC236}">
                <a16:creationId xmlns="" xmlns:a16="http://schemas.microsoft.com/office/drawing/2014/main" id="{C175706E-EB28-BC2C-7634-C1965EB6B526}"/>
              </a:ext>
            </a:extLst>
          </p:cNvPr>
          <p:cNvSpPr>
            <a:spLocks noGrp="1"/>
          </p:cNvSpPr>
          <p:nvPr>
            <p:ph idx="1"/>
          </p:nvPr>
        </p:nvSpPr>
        <p:spPr/>
        <p:txBody>
          <a:bodyPr>
            <a:normAutofit fontScale="92500" lnSpcReduction="10000"/>
          </a:bodyPr>
          <a:lstStyle/>
          <a:p>
            <a:r>
              <a:rPr lang="en-US" sz="4000" dirty="0" smtClean="0"/>
              <a:t>Discuss how to use media literacy in the English classroom</a:t>
            </a:r>
          </a:p>
          <a:p>
            <a:r>
              <a:rPr lang="en-US" sz="4000" dirty="0" smtClean="0"/>
              <a:t>Explore</a:t>
            </a:r>
            <a:r>
              <a:rPr lang="en-US" sz="4000" dirty="0" smtClean="0"/>
              <a:t> </a:t>
            </a:r>
            <a:r>
              <a:rPr lang="en-US" sz="4000" dirty="0"/>
              <a:t>the topics and tasks for developing English through media literacy </a:t>
            </a:r>
          </a:p>
          <a:p>
            <a:r>
              <a:rPr lang="en-US" sz="4000" dirty="0" smtClean="0"/>
              <a:t>Try strategies to c</a:t>
            </a:r>
            <a:r>
              <a:rPr lang="en-US" sz="4000" dirty="0" smtClean="0"/>
              <a:t>reate activities </a:t>
            </a:r>
            <a:r>
              <a:rPr lang="en-US" sz="4000" dirty="0"/>
              <a:t>using media</a:t>
            </a:r>
          </a:p>
        </p:txBody>
      </p:sp>
    </p:spTree>
    <p:extLst>
      <p:ext uri="{BB962C8B-B14F-4D97-AF65-F5344CB8AC3E}">
        <p14:creationId xmlns:p14="http://schemas.microsoft.com/office/powerpoint/2010/main" val="361800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Discussion</a:t>
            </a:r>
            <a:endParaRPr lang="ru-RU" dirty="0"/>
          </a:p>
        </p:txBody>
      </p:sp>
      <p:sp>
        <p:nvSpPr>
          <p:cNvPr id="6" name="Объект 5"/>
          <p:cNvSpPr>
            <a:spLocks noGrp="1"/>
          </p:cNvSpPr>
          <p:nvPr>
            <p:ph sz="half" idx="1"/>
          </p:nvPr>
        </p:nvSpPr>
        <p:spPr/>
        <p:txBody>
          <a:bodyPr>
            <a:normAutofit/>
          </a:bodyPr>
          <a:lstStyle/>
          <a:p>
            <a:r>
              <a:rPr lang="en-US" sz="3600" dirty="0"/>
              <a:t>What is Media Literacy?</a:t>
            </a:r>
            <a:endParaRPr lang="ru-RU" sz="3600" dirty="0"/>
          </a:p>
        </p:txBody>
      </p:sp>
      <p:sp>
        <p:nvSpPr>
          <p:cNvPr id="7" name="Объект 6"/>
          <p:cNvSpPr>
            <a:spLocks noGrp="1"/>
          </p:cNvSpPr>
          <p:nvPr>
            <p:ph sz="half" idx="2"/>
          </p:nvPr>
        </p:nvSpPr>
        <p:spPr/>
        <p:txBody>
          <a:bodyPr>
            <a:normAutofit/>
          </a:bodyPr>
          <a:lstStyle/>
          <a:p>
            <a:r>
              <a:rPr lang="en-US" sz="3600" dirty="0"/>
              <a:t>H</a:t>
            </a:r>
            <a:r>
              <a:rPr lang="en-US" sz="3600" dirty="0" smtClean="0"/>
              <a:t>ow </a:t>
            </a:r>
            <a:r>
              <a:rPr lang="en-US" sz="3600" dirty="0"/>
              <a:t>media literacy enhances language skills </a:t>
            </a:r>
            <a:endParaRPr lang="ru-RU" sz="3600" dirty="0"/>
          </a:p>
        </p:txBody>
      </p:sp>
    </p:spTree>
    <p:extLst>
      <p:ext uri="{BB962C8B-B14F-4D97-AF65-F5344CB8AC3E}">
        <p14:creationId xmlns:p14="http://schemas.microsoft.com/office/powerpoint/2010/main" val="167832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it-IT" dirty="0"/>
              <a:t> Newspaper? Television? Blog? Magazine? Social media site?</a:t>
            </a:r>
            <a:endParaRPr lang="ru-RU" dirty="0"/>
          </a:p>
        </p:txBody>
      </p:sp>
      <p:sp>
        <p:nvSpPr>
          <p:cNvPr id="3" name="Объект 2"/>
          <p:cNvSpPr>
            <a:spLocks noGrp="1"/>
          </p:cNvSpPr>
          <p:nvPr>
            <p:ph sz="half" idx="1"/>
          </p:nvPr>
        </p:nvSpPr>
        <p:spPr/>
        <p:txBody>
          <a:bodyPr/>
          <a:lstStyle/>
          <a:p>
            <a:r>
              <a:rPr lang="en-US" dirty="0"/>
              <a:t>Media literacy is an expanded conceptualization of literacy that includes the ability to access and analyze media messages, as well as create, reflect and take action—using the power of information and communication—to make a difference in the world.</a:t>
            </a:r>
            <a:endParaRPr lang="ru-RU" dirty="0"/>
          </a:p>
        </p:txBody>
      </p:sp>
      <p:sp>
        <p:nvSpPr>
          <p:cNvPr id="4" name="Объект 3"/>
          <p:cNvSpPr>
            <a:spLocks noGrp="1"/>
          </p:cNvSpPr>
          <p:nvPr>
            <p:ph sz="half" idx="2"/>
          </p:nvPr>
        </p:nvSpPr>
        <p:spPr/>
        <p:txBody>
          <a:bodyPr/>
          <a:lstStyle/>
          <a:p>
            <a:r>
              <a:rPr lang="en-US" dirty="0"/>
              <a:t>Fake news doesn’t come from news media</a:t>
            </a:r>
            <a:endParaRPr lang="ru-RU" dirty="0"/>
          </a:p>
        </p:txBody>
      </p:sp>
    </p:spTree>
    <p:extLst>
      <p:ext uri="{BB962C8B-B14F-4D97-AF65-F5344CB8AC3E}">
        <p14:creationId xmlns:p14="http://schemas.microsoft.com/office/powerpoint/2010/main" val="2632359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smtClean="0"/>
              <a:t>Reading an article </a:t>
            </a:r>
            <a:endParaRPr lang="ru-RU" dirty="0"/>
          </a:p>
        </p:txBody>
      </p:sp>
      <p:sp>
        <p:nvSpPr>
          <p:cNvPr id="3" name="Объект 2"/>
          <p:cNvSpPr>
            <a:spLocks noGrp="1"/>
          </p:cNvSpPr>
          <p:nvPr>
            <p:ph idx="1"/>
          </p:nvPr>
        </p:nvSpPr>
        <p:spPr/>
        <p:txBody>
          <a:bodyPr/>
          <a:lstStyle/>
          <a:p>
            <a:r>
              <a:rPr lang="en-US" dirty="0">
                <a:hlinkClick r:id="rId2"/>
              </a:rPr>
              <a:t>https://</a:t>
            </a:r>
            <a:r>
              <a:rPr lang="en-US" dirty="0" smtClean="0">
                <a:hlinkClick r:id="rId2"/>
              </a:rPr>
              <a:t>www.hmhco.com/blog/4-tips-to-teach-students-news-media-literacy-in-the-digital-age</a:t>
            </a:r>
            <a:r>
              <a:rPr lang="en-US" dirty="0" smtClean="0"/>
              <a:t> </a:t>
            </a:r>
            <a:endParaRPr lang="ru-RU" dirty="0"/>
          </a:p>
        </p:txBody>
      </p:sp>
    </p:spTree>
    <p:extLst>
      <p:ext uri="{BB962C8B-B14F-4D97-AF65-F5344CB8AC3E}">
        <p14:creationId xmlns:p14="http://schemas.microsoft.com/office/powerpoint/2010/main" val="4106888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en-US" dirty="0" smtClean="0"/>
              <a:t>How to teach media literacy</a:t>
            </a:r>
            <a:endParaRPr lang="ru-RU" dirty="0"/>
          </a:p>
        </p:txBody>
      </p:sp>
      <p:sp>
        <p:nvSpPr>
          <p:cNvPr id="6" name="Объект 5"/>
          <p:cNvSpPr>
            <a:spLocks noGrp="1"/>
          </p:cNvSpPr>
          <p:nvPr>
            <p:ph idx="1"/>
          </p:nvPr>
        </p:nvSpPr>
        <p:spPr/>
        <p:txBody>
          <a:bodyPr/>
          <a:lstStyle/>
          <a:p>
            <a:r>
              <a:rPr lang="en-US" b="1" dirty="0"/>
              <a:t>1. Tell students to avoid instantly reacting to a headline.</a:t>
            </a:r>
          </a:p>
          <a:p>
            <a:r>
              <a:rPr lang="en-US" b="1" dirty="0"/>
              <a:t>2. Explain to students that older may be wiser.</a:t>
            </a:r>
          </a:p>
          <a:p>
            <a:r>
              <a:rPr lang="en-US" b="1" dirty="0"/>
              <a:t>3. Teach them that biased does not mean false.</a:t>
            </a:r>
          </a:p>
          <a:p>
            <a:r>
              <a:rPr lang="en-US" b="1" dirty="0"/>
              <a:t>4. Portray media as a best friend of the people.</a:t>
            </a:r>
          </a:p>
          <a:p>
            <a:endParaRPr lang="ru-RU" dirty="0"/>
          </a:p>
        </p:txBody>
      </p:sp>
    </p:spTree>
    <p:extLst>
      <p:ext uri="{BB962C8B-B14F-4D97-AF65-F5344CB8AC3E}">
        <p14:creationId xmlns:p14="http://schemas.microsoft.com/office/powerpoint/2010/main" val="279799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638FE63-3F1F-4FE9-B630-059E8D03DAF4}"/>
              </a:ext>
            </a:extLst>
          </p:cNvPr>
          <p:cNvSpPr>
            <a:spLocks noGrp="1"/>
          </p:cNvSpPr>
          <p:nvPr>
            <p:ph type="title"/>
          </p:nvPr>
        </p:nvSpPr>
        <p:spPr/>
        <p:txBody>
          <a:bodyPr>
            <a:normAutofit/>
          </a:bodyPr>
          <a:lstStyle/>
          <a:p>
            <a:r>
              <a:rPr lang="en-US" dirty="0"/>
              <a:t>Topics and Products?</a:t>
            </a:r>
            <a:br>
              <a:rPr lang="en-US" dirty="0"/>
            </a:br>
            <a:endParaRPr lang="en-US" dirty="0"/>
          </a:p>
        </p:txBody>
      </p:sp>
      <p:sp>
        <p:nvSpPr>
          <p:cNvPr id="3" name="Content Placeholder 2">
            <a:extLst>
              <a:ext uri="{FF2B5EF4-FFF2-40B4-BE49-F238E27FC236}">
                <a16:creationId xmlns="" xmlns:a16="http://schemas.microsoft.com/office/drawing/2014/main" id="{B695A547-BE28-3CAE-F1D9-E02114415A45}"/>
              </a:ext>
            </a:extLst>
          </p:cNvPr>
          <p:cNvSpPr>
            <a:spLocks noGrp="1"/>
          </p:cNvSpPr>
          <p:nvPr>
            <p:ph idx="1"/>
          </p:nvPr>
        </p:nvSpPr>
        <p:spPr/>
        <p:txBody>
          <a:bodyPr/>
          <a:lstStyle/>
          <a:p>
            <a:r>
              <a:rPr lang="en-US" sz="2000" dirty="0" smtClean="0"/>
              <a:t>Creating blogs/posts: Blogs, posts</a:t>
            </a:r>
          </a:p>
          <a:p>
            <a:r>
              <a:rPr lang="en-US" sz="2000" dirty="0" smtClean="0"/>
              <a:t>Thank </a:t>
            </a:r>
            <a:r>
              <a:rPr lang="en-US" sz="2000" dirty="0"/>
              <a:t>you notes/Compliments: Brochures/booklets</a:t>
            </a:r>
          </a:p>
          <a:p>
            <a:r>
              <a:rPr lang="en-US" sz="2000" dirty="0" smtClean="0"/>
              <a:t>My </a:t>
            </a:r>
            <a:r>
              <a:rPr lang="en-US" sz="2000" dirty="0"/>
              <a:t>favorite writer/singer/dish: Digital storytelling/Recording a short clips</a:t>
            </a:r>
          </a:p>
          <a:p>
            <a:r>
              <a:rPr lang="en-US" sz="2000" dirty="0"/>
              <a:t>Earth Day: Photo competition, posting a photo with team for protecting Nature</a:t>
            </a:r>
          </a:p>
          <a:p>
            <a:pPr marL="0" indent="0">
              <a:buNone/>
            </a:pPr>
            <a:endParaRPr lang="en-US" dirty="0"/>
          </a:p>
          <a:p>
            <a:endParaRPr lang="en-US" dirty="0"/>
          </a:p>
        </p:txBody>
      </p:sp>
    </p:spTree>
    <p:extLst>
      <p:ext uri="{BB962C8B-B14F-4D97-AF65-F5344CB8AC3E}">
        <p14:creationId xmlns:p14="http://schemas.microsoft.com/office/powerpoint/2010/main" val="3034740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DCA76F2-686D-178D-7580-B72A6A16514B}"/>
              </a:ext>
            </a:extLst>
          </p:cNvPr>
          <p:cNvSpPr>
            <a:spLocks noGrp="1"/>
          </p:cNvSpPr>
          <p:nvPr>
            <p:ph type="title"/>
          </p:nvPr>
        </p:nvSpPr>
        <p:spPr>
          <a:xfrm>
            <a:off x="677334" y="609600"/>
            <a:ext cx="8596668" cy="875071"/>
          </a:xfrm>
        </p:spPr>
        <p:txBody>
          <a:bodyPr>
            <a:noAutofit/>
          </a:bodyPr>
          <a:lstStyle/>
          <a:p>
            <a:r>
              <a:rPr lang="en-US" sz="2800" dirty="0">
                <a:latin typeface="Times New Roman" panose="02020603050405020304" pitchFamily="18" charset="0"/>
                <a:ea typeface="Arial Unicode MS"/>
              </a:rPr>
              <a:t>P</a:t>
            </a:r>
            <a:r>
              <a:rPr lang="en-US" sz="2800" dirty="0">
                <a:effectLst/>
                <a:latin typeface="Times New Roman" panose="02020603050405020304" pitchFamily="18" charset="0"/>
                <a:ea typeface="Arial Unicode MS"/>
              </a:rPr>
              <a:t>roject “Reciting Robert Frost’s poem and posting it online”</a:t>
            </a:r>
            <a:br>
              <a:rPr lang="en-US" sz="2800" dirty="0">
                <a:effectLst/>
                <a:latin typeface="Times New Roman" panose="02020603050405020304" pitchFamily="18" charset="0"/>
                <a:ea typeface="Arial Unicode MS"/>
              </a:rPr>
            </a:br>
            <a:endParaRPr lang="en-US" sz="2800" dirty="0"/>
          </a:p>
        </p:txBody>
      </p:sp>
      <p:sp>
        <p:nvSpPr>
          <p:cNvPr id="3" name="Content Placeholder 2">
            <a:extLst>
              <a:ext uri="{FF2B5EF4-FFF2-40B4-BE49-F238E27FC236}">
                <a16:creationId xmlns="" xmlns:a16="http://schemas.microsoft.com/office/drawing/2014/main" id="{6676585D-7434-5833-2A1D-734FA2AE7A38}"/>
              </a:ext>
            </a:extLst>
          </p:cNvPr>
          <p:cNvSpPr>
            <a:spLocks noGrp="1"/>
          </p:cNvSpPr>
          <p:nvPr>
            <p:ph idx="1"/>
          </p:nvPr>
        </p:nvSpPr>
        <p:spPr/>
        <p:txBody>
          <a:bodyPr>
            <a:normAutofit fontScale="85000" lnSpcReduction="10000"/>
          </a:bodyPr>
          <a:lstStyle/>
          <a:p>
            <a:r>
              <a:rPr lang="en-US" sz="2400" dirty="0">
                <a:effectLst/>
                <a:latin typeface="Times New Roman" panose="02020603050405020304" pitchFamily="18" charset="0"/>
                <a:ea typeface="Arial Unicode MS"/>
              </a:rPr>
              <a:t>Find a poem by Robert Frost and learn it by heart. (It can be the students’ homework)</a:t>
            </a:r>
          </a:p>
          <a:p>
            <a:r>
              <a:rPr lang="en-US" sz="2400" dirty="0">
                <a:effectLst/>
                <a:latin typeface="Times New Roman" panose="02020603050405020304" pitchFamily="18" charset="0"/>
                <a:ea typeface="Arial Unicode MS"/>
              </a:rPr>
              <a:t>Record/take a video of yourself while reciting that poem by </a:t>
            </a:r>
            <a:r>
              <a:rPr lang="en-US" sz="2400" dirty="0" err="1">
                <a:effectLst/>
                <a:latin typeface="Times New Roman" panose="02020603050405020304" pitchFamily="18" charset="0"/>
                <a:ea typeface="Arial Unicode MS"/>
              </a:rPr>
              <a:t>InShot</a:t>
            </a:r>
            <a:r>
              <a:rPr lang="en-US" sz="2400" dirty="0">
                <a:effectLst/>
                <a:latin typeface="Times New Roman" panose="02020603050405020304" pitchFamily="18" charset="0"/>
                <a:ea typeface="Arial Unicode MS"/>
              </a:rPr>
              <a:t> or Video maker programs. (Introduce yourself, tell some facts about Robert Frost and a poem you are going to read. </a:t>
            </a:r>
          </a:p>
          <a:p>
            <a:pPr marL="0" indent="0">
              <a:buNone/>
            </a:pPr>
            <a:r>
              <a:rPr lang="en-US" sz="2400" i="1" dirty="0">
                <a:latin typeface="Times New Roman" panose="02020603050405020304" pitchFamily="18" charset="0"/>
                <a:ea typeface="Arial Unicode MS"/>
              </a:rPr>
              <a:t> </a:t>
            </a:r>
            <a:r>
              <a:rPr lang="en-US" sz="2400" i="1" dirty="0">
                <a:effectLst/>
                <a:latin typeface="Times New Roman" panose="02020603050405020304" pitchFamily="18" charset="0"/>
                <a:ea typeface="Arial Unicode MS"/>
              </a:rPr>
              <a:t>Ex: Hello, I’m </a:t>
            </a:r>
            <a:r>
              <a:rPr lang="en-US" sz="2400" i="1" dirty="0" err="1">
                <a:effectLst/>
                <a:latin typeface="Times New Roman" panose="02020603050405020304" pitchFamily="18" charset="0"/>
                <a:ea typeface="Arial Unicode MS"/>
              </a:rPr>
              <a:t>Durdona</a:t>
            </a:r>
            <a:r>
              <a:rPr lang="en-US" sz="2400" i="1" dirty="0">
                <a:effectLst/>
                <a:latin typeface="Times New Roman" panose="02020603050405020304" pitchFamily="18" charset="0"/>
                <a:ea typeface="Arial Unicode MS"/>
              </a:rPr>
              <a:t>, Andijan Access student. I want to tell you a poem By Robert    Frost. It’s …… </a:t>
            </a:r>
            <a:r>
              <a:rPr lang="en-US" sz="2400" dirty="0">
                <a:effectLst/>
                <a:latin typeface="Times New Roman" panose="02020603050405020304" pitchFamily="18" charset="0"/>
                <a:ea typeface="Arial Unicode MS"/>
              </a:rPr>
              <a:t>)</a:t>
            </a:r>
          </a:p>
          <a:p>
            <a:r>
              <a:rPr lang="en-US" sz="2400" dirty="0">
                <a:latin typeface="Times New Roman" panose="02020603050405020304" pitchFamily="18" charset="0"/>
                <a:ea typeface="Arial Unicode MS"/>
              </a:rPr>
              <a:t>Post your work in your group’s telegram group or </a:t>
            </a:r>
            <a:r>
              <a:rPr lang="en-US" sz="2400" dirty="0" err="1">
                <a:latin typeface="Times New Roman" panose="02020603050405020304" pitchFamily="18" charset="0"/>
                <a:ea typeface="Arial Unicode MS"/>
              </a:rPr>
              <a:t>padlet</a:t>
            </a:r>
            <a:endParaRPr lang="en-US" sz="2400" dirty="0">
              <a:latin typeface="Times New Roman" panose="02020603050405020304" pitchFamily="18" charset="0"/>
              <a:ea typeface="Arial Unicode MS"/>
            </a:endParaRPr>
          </a:p>
          <a:p>
            <a:r>
              <a:rPr lang="en-US" sz="2400" dirty="0">
                <a:effectLst/>
                <a:latin typeface="Times New Roman" panose="02020603050405020304" pitchFamily="18" charset="0"/>
                <a:ea typeface="Arial Unicode MS"/>
              </a:rPr>
              <a:t>Read other students’ work and comment on their posts</a:t>
            </a:r>
          </a:p>
          <a:p>
            <a:endParaRPr lang="en-US" sz="2400" dirty="0">
              <a:effectLst/>
              <a:latin typeface="Times New Roman" panose="02020603050405020304" pitchFamily="18" charset="0"/>
              <a:ea typeface="Arial Unicode MS"/>
            </a:endParaRPr>
          </a:p>
          <a:p>
            <a:endParaRPr lang="en-US" dirty="0"/>
          </a:p>
        </p:txBody>
      </p:sp>
    </p:spTree>
    <p:extLst>
      <p:ext uri="{BB962C8B-B14F-4D97-AF65-F5344CB8AC3E}">
        <p14:creationId xmlns:p14="http://schemas.microsoft.com/office/powerpoint/2010/main" val="3345114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637CE5A-D9FF-2AB4-DF3A-627731F9FB9E}"/>
              </a:ext>
            </a:extLst>
          </p:cNvPr>
          <p:cNvSpPr>
            <a:spLocks noGrp="1"/>
          </p:cNvSpPr>
          <p:nvPr>
            <p:ph type="title"/>
          </p:nvPr>
        </p:nvSpPr>
        <p:spPr/>
        <p:txBody>
          <a:bodyPr/>
          <a:lstStyle/>
          <a:p>
            <a:r>
              <a:rPr lang="en-US" dirty="0"/>
              <a:t>Some Examples</a:t>
            </a:r>
          </a:p>
        </p:txBody>
      </p:sp>
      <p:sp>
        <p:nvSpPr>
          <p:cNvPr id="3" name="Content Placeholder 2">
            <a:extLst>
              <a:ext uri="{FF2B5EF4-FFF2-40B4-BE49-F238E27FC236}">
                <a16:creationId xmlns="" xmlns:a16="http://schemas.microsoft.com/office/drawing/2014/main" id="{FCEB2854-1D6F-6AA2-85AB-9B6C4331C485}"/>
              </a:ext>
            </a:extLst>
          </p:cNvPr>
          <p:cNvSpPr>
            <a:spLocks noGrp="1"/>
          </p:cNvSpPr>
          <p:nvPr>
            <p:ph idx="1"/>
          </p:nvPr>
        </p:nvSpPr>
        <p:spPr/>
        <p:txBody>
          <a:bodyPr>
            <a:normAutofit/>
          </a:bodyPr>
          <a:lstStyle/>
          <a:p>
            <a:r>
              <a:rPr lang="en-US" sz="2800" dirty="0" smtClean="0"/>
              <a:t>Creating reels/blogs/posts</a:t>
            </a:r>
          </a:p>
          <a:p>
            <a:r>
              <a:rPr lang="en-US" sz="2800" dirty="0" smtClean="0"/>
              <a:t>Digital </a:t>
            </a:r>
            <a:r>
              <a:rPr lang="en-US" sz="2800" dirty="0"/>
              <a:t>story and posting it</a:t>
            </a:r>
          </a:p>
          <a:p>
            <a:r>
              <a:rPr lang="en-US" sz="2800" dirty="0"/>
              <a:t>Audio recording</a:t>
            </a:r>
          </a:p>
          <a:p>
            <a:r>
              <a:rPr lang="en-US" sz="2800" dirty="0" err="1">
                <a:hlinkClick r:id="rId2">
                  <a:extLst>
                    <a:ext uri="{A12FA001-AC4F-418D-AE19-62706E023703}">
                      <ahyp:hlinkClr xmlns="" xmlns:ahyp="http://schemas.microsoft.com/office/drawing/2018/hyperlinkcolor" val="tx"/>
                    </a:ext>
                  </a:extLst>
                </a:hlinkClick>
              </a:rPr>
              <a:t>Technovation</a:t>
            </a:r>
            <a:r>
              <a:rPr lang="en-US" sz="2800" dirty="0">
                <a:hlinkClick r:id="rId2">
                  <a:extLst>
                    <a:ext uri="{A12FA001-AC4F-418D-AE19-62706E023703}">
                      <ahyp:hlinkClr xmlns="" xmlns:ahyp="http://schemas.microsoft.com/office/drawing/2018/hyperlinkcolor" val="tx"/>
                    </a:ext>
                  </a:extLst>
                </a:hlinkClick>
              </a:rPr>
              <a:t> Girls- a pitch video</a:t>
            </a:r>
            <a:r>
              <a:rPr lang="en-US" sz="2800" dirty="0">
                <a:solidFill>
                  <a:srgbClr val="FA2B5C"/>
                </a:solidFill>
                <a:hlinkClick r:id="rId2">
                  <a:extLst>
                    <a:ext uri="{A12FA001-AC4F-418D-AE19-62706E023703}">
                      <ahyp:hlinkClr xmlns="" xmlns:ahyp="http://schemas.microsoft.com/office/drawing/2018/hyperlinkcolor" val="tx"/>
                    </a:ext>
                  </a:extLst>
                </a:hlinkClick>
              </a:rPr>
              <a:t> https://youtu.be/0WgngR7LgAk?feature=shared</a:t>
            </a:r>
            <a:r>
              <a:rPr lang="en-US" sz="2800" dirty="0"/>
              <a:t> </a:t>
            </a:r>
          </a:p>
        </p:txBody>
      </p:sp>
    </p:spTree>
    <p:extLst>
      <p:ext uri="{BB962C8B-B14F-4D97-AF65-F5344CB8AC3E}">
        <p14:creationId xmlns:p14="http://schemas.microsoft.com/office/powerpoint/2010/main" val="2384356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1BD9B3E-C2B4-117D-2671-6E725DE95464}"/>
              </a:ext>
            </a:extLst>
          </p:cNvPr>
          <p:cNvSpPr>
            <a:spLocks noGrp="1"/>
          </p:cNvSpPr>
          <p:nvPr>
            <p:ph type="title"/>
          </p:nvPr>
        </p:nvSpPr>
        <p:spPr/>
        <p:txBody>
          <a:bodyPr/>
          <a:lstStyle/>
          <a:p>
            <a:r>
              <a:rPr lang="en-US" dirty="0"/>
              <a:t>Creating electronic portfolio using padlet.com</a:t>
            </a:r>
          </a:p>
        </p:txBody>
      </p:sp>
      <p:sp>
        <p:nvSpPr>
          <p:cNvPr id="3" name="Text Placeholder 2">
            <a:extLst>
              <a:ext uri="{FF2B5EF4-FFF2-40B4-BE49-F238E27FC236}">
                <a16:creationId xmlns="" xmlns:a16="http://schemas.microsoft.com/office/drawing/2014/main" id="{5F22A8B4-C68F-7BE8-FF63-F4ACDF5DA404}"/>
              </a:ext>
            </a:extLst>
          </p:cNvPr>
          <p:cNvSpPr>
            <a:spLocks noGrp="1"/>
          </p:cNvSpPr>
          <p:nvPr>
            <p:ph type="body" idx="1"/>
          </p:nvPr>
        </p:nvSpPr>
        <p:spPr/>
        <p:txBody>
          <a:bodyPr/>
          <a:lstStyle/>
          <a:p>
            <a:endParaRPr lang="en-US"/>
          </a:p>
        </p:txBody>
      </p:sp>
      <p:sp>
        <p:nvSpPr>
          <p:cNvPr id="5" name="Text Placeholder 4">
            <a:extLst>
              <a:ext uri="{FF2B5EF4-FFF2-40B4-BE49-F238E27FC236}">
                <a16:creationId xmlns="" xmlns:a16="http://schemas.microsoft.com/office/drawing/2014/main" id="{884081F0-27C0-F477-C381-441AA44A33DB}"/>
              </a:ext>
            </a:extLst>
          </p:cNvPr>
          <p:cNvSpPr>
            <a:spLocks noGrp="1"/>
          </p:cNvSpPr>
          <p:nvPr>
            <p:ph type="body" sz="quarter" idx="3"/>
          </p:nvPr>
        </p:nvSpPr>
        <p:spPr/>
        <p:txBody>
          <a:bodyPr/>
          <a:lstStyle/>
          <a:p>
            <a:endParaRPr lang="en-US"/>
          </a:p>
        </p:txBody>
      </p:sp>
      <p:pic>
        <p:nvPicPr>
          <p:cNvPr id="9" name="Content Placeholder 8">
            <a:extLst>
              <a:ext uri="{FF2B5EF4-FFF2-40B4-BE49-F238E27FC236}">
                <a16:creationId xmlns="" xmlns:a16="http://schemas.microsoft.com/office/drawing/2014/main" id="{DA70589C-9A5D-28F9-E523-CB13701F75CB}"/>
              </a:ext>
            </a:extLst>
          </p:cNvPr>
          <p:cNvPicPr>
            <a:picLocks noGrp="1" noChangeAspect="1"/>
          </p:cNvPicPr>
          <p:nvPr>
            <p:ph sz="quarter" idx="4"/>
          </p:nvPr>
        </p:nvPicPr>
        <p:blipFill rotWithShape="1">
          <a:blip r:embed="rId2"/>
          <a:srcRect t="33071" b="4528"/>
          <a:stretch/>
        </p:blipFill>
        <p:spPr>
          <a:xfrm>
            <a:off x="1520890" y="2016771"/>
            <a:ext cx="9311951" cy="3637579"/>
          </a:xfrm>
        </p:spPr>
      </p:pic>
      <p:sp>
        <p:nvSpPr>
          <p:cNvPr id="6" name="Объект 5">
            <a:extLst>
              <a:ext uri="{FF2B5EF4-FFF2-40B4-BE49-F238E27FC236}">
                <a16:creationId xmlns="" xmlns:a16="http://schemas.microsoft.com/office/drawing/2014/main" id="{930EAB19-0557-4212-ABC8-50349699BF62}"/>
              </a:ext>
            </a:extLst>
          </p:cNvPr>
          <p:cNvSpPr>
            <a:spLocks noGrp="1"/>
          </p:cNvSpPr>
          <p:nvPr>
            <p:ph sz="half" idx="2"/>
          </p:nvPr>
        </p:nvSpPr>
        <p:spPr/>
        <p:txBody>
          <a:bodyPr/>
          <a:lstStyle/>
          <a:p>
            <a:endParaRPr lang="ru-RU" dirty="0"/>
          </a:p>
        </p:txBody>
      </p:sp>
    </p:spTree>
    <p:extLst>
      <p:ext uri="{BB962C8B-B14F-4D97-AF65-F5344CB8AC3E}">
        <p14:creationId xmlns:p14="http://schemas.microsoft.com/office/powerpoint/2010/main" val="17350037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7A600B7-F9C2-95C1-B247-9967E1423110}"/>
              </a:ext>
            </a:extLst>
          </p:cNvPr>
          <p:cNvSpPr>
            <a:spLocks noGrp="1"/>
          </p:cNvSpPr>
          <p:nvPr>
            <p:ph type="title"/>
          </p:nvPr>
        </p:nvSpPr>
        <p:spPr>
          <a:xfrm>
            <a:off x="1451579" y="275303"/>
            <a:ext cx="9603275" cy="1578451"/>
          </a:xfrm>
        </p:spPr>
        <p:txBody>
          <a:bodyPr>
            <a:normAutofit/>
          </a:bodyPr>
          <a:lstStyle/>
          <a:p>
            <a:r>
              <a:rPr lang="en-US" dirty="0"/>
              <a:t>Suggestions for further use:</a:t>
            </a:r>
            <a:br>
              <a:rPr lang="en-US" dirty="0"/>
            </a:br>
            <a:r>
              <a:rPr lang="en-US" dirty="0"/>
              <a:t>Google site/Padlet/ </a:t>
            </a:r>
            <a:br>
              <a:rPr lang="en-US" dirty="0"/>
            </a:br>
            <a:r>
              <a:rPr lang="en-US" dirty="0"/>
              <a:t>Google Apps-Form/Sheet/Calendar</a:t>
            </a:r>
          </a:p>
        </p:txBody>
      </p:sp>
      <p:sp>
        <p:nvSpPr>
          <p:cNvPr id="7" name="Content Placeholder 6">
            <a:extLst>
              <a:ext uri="{FF2B5EF4-FFF2-40B4-BE49-F238E27FC236}">
                <a16:creationId xmlns="" xmlns:a16="http://schemas.microsoft.com/office/drawing/2014/main" id="{BFFDF83A-4E3E-3380-2BF8-AE6063609CED}"/>
              </a:ext>
            </a:extLst>
          </p:cNvPr>
          <p:cNvSpPr>
            <a:spLocks noGrp="1"/>
          </p:cNvSpPr>
          <p:nvPr>
            <p:ph idx="1"/>
          </p:nvPr>
        </p:nvSpPr>
        <p:spPr>
          <a:xfrm>
            <a:off x="677334" y="2733368"/>
            <a:ext cx="8596668" cy="3307994"/>
          </a:xfrm>
        </p:spPr>
        <p:txBody>
          <a:bodyPr/>
          <a:lstStyle/>
          <a:p>
            <a:pPr marL="0" indent="0">
              <a:buNone/>
            </a:pPr>
            <a:r>
              <a:rPr lang="en-US" dirty="0"/>
              <a:t>                            Participants work in Groups</a:t>
            </a:r>
          </a:p>
          <a:p>
            <a:r>
              <a:rPr lang="en-US" dirty="0"/>
              <a:t>Group A – Google Form task</a:t>
            </a:r>
          </a:p>
          <a:p>
            <a:r>
              <a:rPr lang="en-US" dirty="0"/>
              <a:t>Group B- Google Sheet task</a:t>
            </a:r>
          </a:p>
          <a:p>
            <a:r>
              <a:rPr lang="en-US" dirty="0"/>
              <a:t>Group C- Google Calendar task</a:t>
            </a:r>
          </a:p>
        </p:txBody>
      </p:sp>
    </p:spTree>
    <p:extLst>
      <p:ext uri="{BB962C8B-B14F-4D97-AF65-F5344CB8AC3E}">
        <p14:creationId xmlns:p14="http://schemas.microsoft.com/office/powerpoint/2010/main" val="631083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 xmlns:a16="http://schemas.microsoft.com/office/drawing/2014/main" id="{8768C53F-8EB6-0D65-D335-2FD255BE4DDC}"/>
              </a:ext>
            </a:extLst>
          </p:cNvPr>
          <p:cNvSpPr>
            <a:spLocks noGrp="1"/>
          </p:cNvSpPr>
          <p:nvPr>
            <p:ph type="title"/>
          </p:nvPr>
        </p:nvSpPr>
        <p:spPr/>
        <p:txBody>
          <a:bodyPr/>
          <a:lstStyle/>
          <a:p>
            <a:r>
              <a:rPr lang="en-US" dirty="0"/>
              <a:t>Example</a:t>
            </a:r>
          </a:p>
        </p:txBody>
      </p:sp>
      <p:sp>
        <p:nvSpPr>
          <p:cNvPr id="6" name="Content Placeholder 5">
            <a:extLst>
              <a:ext uri="{FF2B5EF4-FFF2-40B4-BE49-F238E27FC236}">
                <a16:creationId xmlns="" xmlns:a16="http://schemas.microsoft.com/office/drawing/2014/main" id="{CC09562B-337B-A2E3-E5D8-AF93F2CD125A}"/>
              </a:ext>
            </a:extLst>
          </p:cNvPr>
          <p:cNvSpPr>
            <a:spLocks noGrp="1"/>
          </p:cNvSpPr>
          <p:nvPr>
            <p:ph sz="half" idx="1"/>
          </p:nvPr>
        </p:nvSpPr>
        <p:spPr>
          <a:xfrm>
            <a:off x="1447331" y="1966452"/>
            <a:ext cx="4645152" cy="3923070"/>
          </a:xfrm>
        </p:spPr>
        <p:txBody>
          <a:bodyPr>
            <a:normAutofit fontScale="85000" lnSpcReduction="10000"/>
          </a:bodyPr>
          <a:lstStyle/>
          <a:p>
            <a:r>
              <a:rPr lang="en-US" sz="1900" dirty="0">
                <a:effectLst/>
                <a:latin typeface="Times New Roman" panose="02020603050405020304" pitchFamily="18" charset="0"/>
                <a:ea typeface="Arial Unicode MS"/>
              </a:rPr>
              <a:t>Find a poem by Robert Frost and learn it by heart. (It can be the students’ homework)</a:t>
            </a:r>
          </a:p>
          <a:p>
            <a:r>
              <a:rPr lang="en-US" sz="1900" dirty="0">
                <a:effectLst/>
                <a:latin typeface="Times New Roman" panose="02020603050405020304" pitchFamily="18" charset="0"/>
                <a:ea typeface="Arial Unicode MS"/>
              </a:rPr>
              <a:t>Record/take a video of yourself while reciting that poem by </a:t>
            </a:r>
            <a:r>
              <a:rPr lang="en-US" sz="1900" dirty="0" err="1">
                <a:effectLst/>
                <a:latin typeface="Times New Roman" panose="02020603050405020304" pitchFamily="18" charset="0"/>
                <a:ea typeface="Arial Unicode MS"/>
              </a:rPr>
              <a:t>InShot</a:t>
            </a:r>
            <a:r>
              <a:rPr lang="en-US" sz="1900" dirty="0">
                <a:effectLst/>
                <a:latin typeface="Times New Roman" panose="02020603050405020304" pitchFamily="18" charset="0"/>
                <a:ea typeface="Arial Unicode MS"/>
              </a:rPr>
              <a:t> or Video maker programs. (Introduce yourself, tell some facts about Robert Frost and a poem you are going to read. </a:t>
            </a:r>
          </a:p>
          <a:p>
            <a:pPr marL="0" indent="0">
              <a:buNone/>
            </a:pPr>
            <a:r>
              <a:rPr lang="en-US" sz="1900" i="1" dirty="0">
                <a:latin typeface="Times New Roman" panose="02020603050405020304" pitchFamily="18" charset="0"/>
                <a:ea typeface="Arial Unicode MS"/>
              </a:rPr>
              <a:t> </a:t>
            </a:r>
            <a:r>
              <a:rPr lang="en-US" sz="1900" i="1" dirty="0">
                <a:effectLst/>
                <a:latin typeface="Times New Roman" panose="02020603050405020304" pitchFamily="18" charset="0"/>
                <a:ea typeface="Arial Unicode MS"/>
              </a:rPr>
              <a:t>Ex: Hello, I’m </a:t>
            </a:r>
            <a:r>
              <a:rPr lang="en-US" sz="1900" i="1" dirty="0" err="1">
                <a:effectLst/>
                <a:latin typeface="Times New Roman" panose="02020603050405020304" pitchFamily="18" charset="0"/>
                <a:ea typeface="Arial Unicode MS"/>
              </a:rPr>
              <a:t>Durdona</a:t>
            </a:r>
            <a:r>
              <a:rPr lang="en-US" sz="1900" i="1" dirty="0">
                <a:effectLst/>
                <a:latin typeface="Times New Roman" panose="02020603050405020304" pitchFamily="18" charset="0"/>
                <a:ea typeface="Arial Unicode MS"/>
              </a:rPr>
              <a:t>, Andijan Access student. I want to tell you a poem By Robert  Frost. It’s …… </a:t>
            </a:r>
            <a:r>
              <a:rPr lang="en-US" sz="1900" dirty="0">
                <a:effectLst/>
                <a:latin typeface="Times New Roman" panose="02020603050405020304" pitchFamily="18" charset="0"/>
                <a:ea typeface="Arial Unicode MS"/>
              </a:rPr>
              <a:t>)</a:t>
            </a:r>
          </a:p>
          <a:p>
            <a:r>
              <a:rPr lang="en-US" sz="1900" dirty="0">
                <a:latin typeface="Times New Roman" panose="02020603050405020304" pitchFamily="18" charset="0"/>
                <a:ea typeface="Arial Unicode MS"/>
              </a:rPr>
              <a:t>Post your work in your group’s telegram group or </a:t>
            </a:r>
            <a:r>
              <a:rPr lang="en-US" sz="1900" dirty="0" err="1">
                <a:latin typeface="Times New Roman" panose="02020603050405020304" pitchFamily="18" charset="0"/>
                <a:ea typeface="Arial Unicode MS"/>
              </a:rPr>
              <a:t>padlet</a:t>
            </a:r>
            <a:endParaRPr lang="en-US" sz="1900" dirty="0">
              <a:latin typeface="Times New Roman" panose="02020603050405020304" pitchFamily="18" charset="0"/>
              <a:ea typeface="Arial Unicode MS"/>
            </a:endParaRPr>
          </a:p>
          <a:p>
            <a:r>
              <a:rPr lang="en-US" sz="1900" dirty="0">
                <a:effectLst/>
                <a:latin typeface="Times New Roman" panose="02020603050405020304" pitchFamily="18" charset="0"/>
                <a:ea typeface="Arial Unicode MS"/>
              </a:rPr>
              <a:t>Read other students’ work and comment on their posts</a:t>
            </a:r>
          </a:p>
          <a:p>
            <a:endParaRPr lang="en-US" dirty="0"/>
          </a:p>
        </p:txBody>
      </p:sp>
      <p:pic>
        <p:nvPicPr>
          <p:cNvPr id="11" name="lv_0_20240301071238">
            <a:hlinkClick r:id="" action="ppaction://media"/>
            <a:extLst>
              <a:ext uri="{FF2B5EF4-FFF2-40B4-BE49-F238E27FC236}">
                <a16:creationId xmlns="" xmlns:a16="http://schemas.microsoft.com/office/drawing/2014/main" id="{58ECC073-99DC-5518-3436-45BC711FD147}"/>
              </a:ext>
            </a:extLst>
          </p:cNvPr>
          <p:cNvPicPr>
            <a:picLocks noGrp="1" noChangeAspect="1"/>
          </p:cNvPicPr>
          <p:nvPr>
            <p:ph sz="half" idx="2"/>
            <a:videoFile r:link="rId2"/>
            <p:extLst>
              <p:ext uri="{DAA4B4D4-6D71-4841-9C94-3DE7FCFB9230}">
                <p14:media xmlns:p14="http://schemas.microsoft.com/office/powerpoint/2010/main" r:embed="rId1"/>
              </p:ext>
            </p:extLst>
          </p:nvPr>
        </p:nvPicPr>
        <p:blipFill>
          <a:blip r:embed="rId4"/>
          <a:stretch>
            <a:fillRect/>
          </a:stretch>
        </p:blipFill>
        <p:spPr>
          <a:xfrm>
            <a:off x="7157883" y="511277"/>
            <a:ext cx="3896969" cy="4719484"/>
          </a:xfrm>
        </p:spPr>
      </p:pic>
    </p:spTree>
    <p:extLst>
      <p:ext uri="{BB962C8B-B14F-4D97-AF65-F5344CB8AC3E}">
        <p14:creationId xmlns:p14="http://schemas.microsoft.com/office/powerpoint/2010/main" val="54369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3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49E9A9F-9F0C-3C21-9F62-1315C99C3E13}"/>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 xmlns:a16="http://schemas.microsoft.com/office/drawing/2014/main" id="{0144BF6B-65FD-DC70-10C5-5DE68CA29BC8}"/>
              </a:ext>
            </a:extLst>
          </p:cNvPr>
          <p:cNvSpPr>
            <a:spLocks noGrp="1"/>
          </p:cNvSpPr>
          <p:nvPr>
            <p:ph idx="1"/>
          </p:nvPr>
        </p:nvSpPr>
        <p:spPr/>
        <p:txBody>
          <a:bodyPr/>
          <a:lstStyle/>
          <a:p>
            <a:r>
              <a:rPr lang="en-US" dirty="0">
                <a:solidFill>
                  <a:schemeClr val="accent4"/>
                </a:solidFill>
                <a:hlinkClick r:id="rId2">
                  <a:extLst>
                    <a:ext uri="{A12FA001-AC4F-418D-AE19-62706E023703}">
                      <ahyp:hlinkClr xmlns="" xmlns:ahyp="http://schemas.microsoft.com/office/drawing/2018/hyperlinkcolor" val="tx"/>
                    </a:ext>
                  </a:extLst>
                </a:hlinkClick>
              </a:rPr>
              <a:t>https://padlet.com/tadoas/andijan-access-2022-2024-tq2t7b1f8u5biyqv</a:t>
            </a:r>
            <a:r>
              <a:rPr lang="en-US" dirty="0">
                <a:solidFill>
                  <a:schemeClr val="accent4"/>
                </a:solidFill>
              </a:rPr>
              <a:t> </a:t>
            </a:r>
          </a:p>
          <a:p>
            <a:r>
              <a:rPr lang="en-US" dirty="0">
                <a:solidFill>
                  <a:schemeClr val="accent4"/>
                </a:solidFill>
                <a:hlinkClick r:id="rId3">
                  <a:extLst>
                    <a:ext uri="{A12FA001-AC4F-418D-AE19-62706E023703}">
                      <ahyp:hlinkClr xmlns="" xmlns:ahyp="http://schemas.microsoft.com/office/drawing/2018/hyperlinkcolor" val="tx"/>
                    </a:ext>
                  </a:extLst>
                </a:hlinkClick>
              </a:rPr>
              <a:t>https://sites.google.com/view/andijanaccess2021/group-b</a:t>
            </a:r>
            <a:r>
              <a:rPr lang="en-US" dirty="0">
                <a:solidFill>
                  <a:schemeClr val="accent4"/>
                </a:solidFill>
              </a:rPr>
              <a:t> </a:t>
            </a:r>
          </a:p>
          <a:p>
            <a:r>
              <a:rPr lang="en-US" dirty="0">
                <a:solidFill>
                  <a:schemeClr val="accent4"/>
                </a:solidFill>
                <a:hlinkClick r:id="rId4">
                  <a:extLst>
                    <a:ext uri="{A12FA001-AC4F-418D-AE19-62706E023703}">
                      <ahyp:hlinkClr xmlns="" xmlns:ahyp="http://schemas.microsoft.com/office/drawing/2018/hyperlinkcolor" val="tx"/>
                    </a:ext>
                  </a:extLst>
                </a:hlinkClick>
              </a:rPr>
              <a:t>https://t.me/access_ac</a:t>
            </a:r>
            <a:endParaRPr lang="en-US" dirty="0">
              <a:solidFill>
                <a:schemeClr val="accent4"/>
              </a:solidFill>
            </a:endParaRPr>
          </a:p>
        </p:txBody>
      </p:sp>
    </p:spTree>
    <p:extLst>
      <p:ext uri="{BB962C8B-B14F-4D97-AF65-F5344CB8AC3E}">
        <p14:creationId xmlns:p14="http://schemas.microsoft.com/office/powerpoint/2010/main" val="267656197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375</TotalTime>
  <Words>468</Words>
  <Application>Microsoft Office PowerPoint</Application>
  <PresentationFormat>Произвольный</PresentationFormat>
  <Paragraphs>52</Paragraphs>
  <Slides>13</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Gallery</vt:lpstr>
      <vt:lpstr>Media literacy in English classroom</vt:lpstr>
      <vt:lpstr>Objectives:</vt:lpstr>
      <vt:lpstr>Discussion</vt:lpstr>
      <vt:lpstr> Newspaper? Television? Blog? Magazine? Social media site?</vt:lpstr>
      <vt:lpstr>Reading an article </vt:lpstr>
      <vt:lpstr>How to teach media literacy</vt:lpstr>
      <vt:lpstr>Topics and Products? </vt:lpstr>
      <vt:lpstr>Project “Reciting Robert Frost’s poem and posting it online” </vt:lpstr>
      <vt:lpstr>Some Examples</vt:lpstr>
      <vt:lpstr>Creating electronic portfolio using padlet.com</vt:lpstr>
      <vt:lpstr>Suggestions for further use: Google site/Padlet/  Google Apps-Form/Sheet/Calendar</vt:lpstr>
      <vt:lpstr>Example</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tasks for digital literacy classes and how to create them</dc:title>
  <dc:creator>Access Uzbekistan</dc:creator>
  <cp:lastModifiedBy>Access</cp:lastModifiedBy>
  <cp:revision>14</cp:revision>
  <cp:lastPrinted>2024-04-22T11:33:04Z</cp:lastPrinted>
  <dcterms:created xsi:type="dcterms:W3CDTF">2024-04-02T09:39:11Z</dcterms:created>
  <dcterms:modified xsi:type="dcterms:W3CDTF">2025-01-22T17:47:16Z</dcterms:modified>
</cp:coreProperties>
</file>