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56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765F7BE-7F44-423A-9693-9BFFB9FB9077}" type="datetimeFigureOut">
              <a:rPr lang="ru-RU" smtClean="0"/>
              <a:t>18.10.2026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B5BCC49-03C7-48D0-9F55-A9FC7E52A25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4419600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uz-Cyrl-UZ" b="1" dirty="0"/>
              <a:t>2.1. “Pedagoglarning kasbiy rivojlanishi va o‘zaro hamkorlik” moduli</a:t>
            </a:r>
            <a:r>
              <a:rPr lang="ru-RU" dirty="0"/>
              <a:t/>
            </a:r>
            <a:br>
              <a:rPr lang="ru-RU" dirty="0"/>
            </a:br>
            <a:r>
              <a:rPr lang="uz-Cyrl-UZ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uz-Cyrl-UZ" b="1" dirty="0">
                <a:solidFill>
                  <a:srgbClr val="002060"/>
                </a:solidFill>
              </a:rPr>
              <a:t>2</a:t>
            </a:r>
            <a:r>
              <a:rPr lang="uz-Latn-UZ" b="1" dirty="0">
                <a:solidFill>
                  <a:srgbClr val="002060"/>
                </a:solidFill>
              </a:rPr>
              <a:t>-mavzu.</a:t>
            </a:r>
            <a:r>
              <a:rPr lang="uz-Latn-UZ" dirty="0">
                <a:solidFill>
                  <a:srgbClr val="002060"/>
                </a:solidFill>
              </a:rPr>
              <a:t> </a:t>
            </a:r>
            <a:r>
              <a:rPr lang="uz-Cyrl-UZ" b="1" dirty="0">
                <a:solidFill>
                  <a:srgbClr val="002060"/>
                </a:solidFill>
              </a:rPr>
              <a:t>O‘z faoliyatini tahlil qilish va baholash – kasbiy rivojlanish asosi (2 soat amaliy mashgʻulot)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52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Baholashning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r>
              <a:rPr lang="en-US" b="1" dirty="0"/>
              <a:t/>
            </a:r>
            <a:br>
              <a:rPr lang="en-US" b="1" dirty="0"/>
            </a:b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457200" y="838200"/>
            <a:ext cx="8610600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/>
          </a:p>
          <a:p>
            <a:r>
              <a:rPr lang="en-US" sz="2400" b="1" dirty="0" err="1"/>
              <a:t>O‘zini-o‘zi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o‘zi</a:t>
            </a:r>
            <a:r>
              <a:rPr lang="en-US" sz="2400" dirty="0"/>
              <a:t> </a:t>
            </a:r>
            <a:r>
              <a:rPr lang="en-US" sz="2400" dirty="0" err="1"/>
              <a:t>haqida</a:t>
            </a:r>
            <a:r>
              <a:rPr lang="en-US" sz="2400" dirty="0"/>
              <a:t> </a:t>
            </a:r>
            <a:r>
              <a:rPr lang="en-US" sz="2400" dirty="0" err="1"/>
              <a:t>xulosa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err="1"/>
              <a:t>O‘zaro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hamkasb</a:t>
            </a:r>
            <a:r>
              <a:rPr lang="en-US" sz="2400" dirty="0"/>
              <a:t>/</a:t>
            </a:r>
            <a:r>
              <a:rPr lang="en-US" sz="2400" dirty="0" err="1"/>
              <a:t>tinglovchi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err="1"/>
              <a:t>Formativ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o‘qish</a:t>
            </a:r>
            <a:r>
              <a:rPr lang="en-US" sz="2400" dirty="0"/>
              <a:t>/</a:t>
            </a:r>
            <a:r>
              <a:rPr lang="en-US" sz="2400" dirty="0" err="1"/>
              <a:t>jarayon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yo‘naltirish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err="1"/>
              <a:t>Summativ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yakuniy</a:t>
            </a:r>
            <a:r>
              <a:rPr lang="en-US" sz="2400" dirty="0"/>
              <a:t> </a:t>
            </a:r>
            <a:r>
              <a:rPr lang="en-US" sz="2400" dirty="0" err="1"/>
              <a:t>natijani</a:t>
            </a:r>
            <a:r>
              <a:rPr lang="en-US" sz="2400" dirty="0"/>
              <a:t> </a:t>
            </a:r>
            <a:r>
              <a:rPr lang="en-US" sz="2400" dirty="0" err="1"/>
              <a:t>baholash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 err="1"/>
              <a:t>Mezonga</a:t>
            </a:r>
            <a:r>
              <a:rPr lang="en-US" sz="2400" b="1" dirty="0"/>
              <a:t> </a:t>
            </a:r>
            <a:r>
              <a:rPr lang="en-US" sz="2400" b="1" dirty="0" err="1"/>
              <a:t>asoslangan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rubrika</a:t>
            </a:r>
            <a:r>
              <a:rPr lang="en-US" sz="2400" dirty="0"/>
              <a:t>/checklist </a:t>
            </a:r>
            <a:r>
              <a:rPr lang="en-US" sz="2400" dirty="0" err="1"/>
              <a:t>orqali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Portfolio </a:t>
            </a:r>
            <a:r>
              <a:rPr lang="en-US" sz="2400" b="1" dirty="0" err="1"/>
              <a:t>asosidagi</a:t>
            </a:r>
            <a:r>
              <a:rPr lang="en-US" sz="2400" b="1" dirty="0"/>
              <a:t> </a:t>
            </a:r>
            <a:r>
              <a:rPr lang="en-US" sz="2400" b="1" dirty="0" err="1"/>
              <a:t>baholash</a:t>
            </a:r>
            <a:r>
              <a:rPr lang="en-US" sz="2400" dirty="0"/>
              <a:t> —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to‘plami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9803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90600"/>
            <a:ext cx="7772400" cy="5638800"/>
          </a:xfrm>
        </p:spPr>
        <p:txBody>
          <a:bodyPr>
            <a:normAutofit fontScale="90000"/>
          </a:bodyPr>
          <a:lstStyle/>
          <a:p>
            <a:r>
              <a:rPr lang="en-US" sz="2000" b="1" dirty="0"/>
              <a:t/>
            </a:r>
            <a:br>
              <a:rPr lang="en-US" sz="2000" b="1" dirty="0"/>
            </a:br>
            <a:r>
              <a:rPr lang="en-US" sz="2200" b="1" dirty="0" err="1">
                <a:solidFill>
                  <a:srgbClr val="FFFF00"/>
                </a:solidFill>
              </a:rPr>
              <a:t>Rubrika</a:t>
            </a:r>
            <a:r>
              <a:rPr lang="en-US" sz="2200" b="1" dirty="0">
                <a:solidFill>
                  <a:srgbClr val="FFFF00"/>
                </a:solidFill>
              </a:rPr>
              <a:t> — </a:t>
            </a:r>
            <a:r>
              <a:rPr lang="en-US" sz="2200" b="1" dirty="0" err="1">
                <a:solidFill>
                  <a:srgbClr val="FFFF00"/>
                </a:solidFill>
              </a:rPr>
              <a:t>mezon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va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darajalar</a:t>
            </a:r>
            <a:r>
              <a:rPr lang="en-US" sz="2200" b="1" dirty="0">
                <a:solidFill>
                  <a:srgbClr val="FFFF00"/>
                </a:solidFill>
              </a:rPr>
              <a:t> </a:t>
            </a:r>
            <a:r>
              <a:rPr lang="en-US" sz="2200" b="1" dirty="0" err="1">
                <a:solidFill>
                  <a:srgbClr val="FFFF00"/>
                </a:solidFill>
              </a:rPr>
              <a:t>jadvali</a:t>
            </a:r>
            <a:r>
              <a:rPr lang="en-US" sz="2200" b="1" dirty="0" smtClean="0">
                <a:solidFill>
                  <a:srgbClr val="FFFF00"/>
                </a:solidFill>
              </a:rPr>
              <a:t>.</a:t>
            </a:r>
            <a:br>
              <a:rPr lang="en-US" sz="2200" b="1" dirty="0" smtClean="0">
                <a:solidFill>
                  <a:srgbClr val="FFFF00"/>
                </a:solidFill>
              </a:rPr>
            </a:br>
            <a:r>
              <a:rPr lang="en-US" sz="2200" b="1" dirty="0">
                <a:solidFill>
                  <a:srgbClr val="FFFF00"/>
                </a:solidFill>
              </a:rPr>
              <a:t/>
            </a:r>
            <a:br>
              <a:rPr lang="en-US" sz="2200" b="1" dirty="0">
                <a:solidFill>
                  <a:srgbClr val="FFFF0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>Checklist — </a:t>
            </a:r>
            <a:r>
              <a:rPr lang="en-US" sz="2200" b="1" dirty="0" err="1">
                <a:solidFill>
                  <a:srgbClr val="C00000"/>
                </a:solidFill>
              </a:rPr>
              <a:t>bajarildi</a:t>
            </a:r>
            <a:r>
              <a:rPr lang="en-US" sz="2200" b="1" dirty="0">
                <a:solidFill>
                  <a:srgbClr val="C00000"/>
                </a:solidFill>
              </a:rPr>
              <a:t>/</a:t>
            </a:r>
            <a:r>
              <a:rPr lang="en-US" sz="2200" b="1" dirty="0" err="1">
                <a:solidFill>
                  <a:srgbClr val="C00000"/>
                </a:solidFill>
              </a:rPr>
              <a:t>bajarilmadi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ro‘yxati</a:t>
            </a:r>
            <a:r>
              <a:rPr lang="en-US" sz="2200" b="1" dirty="0" smtClean="0">
                <a:solidFill>
                  <a:srgbClr val="C00000"/>
                </a:solidFill>
              </a:rPr>
              <a:t>.</a:t>
            </a:r>
            <a:br>
              <a:rPr lang="en-US" sz="2200" b="1" dirty="0" smtClean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/>
            </a:r>
            <a:br>
              <a:rPr lang="en-US" sz="2200" b="1" dirty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FF0000"/>
                </a:solidFill>
              </a:rPr>
              <a:t>Portfolio — </a:t>
            </a:r>
            <a:r>
              <a:rPr lang="en-US" sz="2200" b="1" dirty="0" err="1">
                <a:solidFill>
                  <a:srgbClr val="FF0000"/>
                </a:solidFill>
              </a:rPr>
              <a:t>o‘z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ishlari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va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natijalari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to‘plami</a:t>
            </a:r>
            <a:r>
              <a:rPr lang="en-US" sz="2200" b="1" dirty="0" smtClean="0">
                <a:solidFill>
                  <a:srgbClr val="FF0000"/>
                </a:solidFill>
              </a:rPr>
              <a:t>.</a:t>
            </a:r>
            <a:r>
              <a:rPr lang="en-US" sz="2200" b="1" dirty="0" smtClean="0">
                <a:solidFill>
                  <a:srgbClr val="C00000"/>
                </a:solidFill>
              </a:rPr>
              <a:t/>
            </a:r>
            <a:br>
              <a:rPr lang="en-US" sz="2200" b="1" dirty="0" smtClean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/>
            </a:r>
            <a:br>
              <a:rPr lang="en-US" sz="2200" b="1" dirty="0">
                <a:solidFill>
                  <a:srgbClr val="C00000"/>
                </a:solidFill>
              </a:rPr>
            </a:b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Reflektiv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kundalik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— “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nima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qildim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nima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o‘rgandim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nima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qiyin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22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bo‘ldi</a:t>
            </a: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?”.</a:t>
            </a:r>
            <a:b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>SWOT-</a:t>
            </a:r>
            <a:r>
              <a:rPr lang="en-US" sz="2200" b="1" dirty="0" err="1">
                <a:solidFill>
                  <a:srgbClr val="C00000"/>
                </a:solidFill>
              </a:rPr>
              <a:t>tahlil</a:t>
            </a:r>
            <a:r>
              <a:rPr lang="en-US" sz="2200" b="1" dirty="0">
                <a:solidFill>
                  <a:srgbClr val="C00000"/>
                </a:solidFill>
              </a:rPr>
              <a:t> — </a:t>
            </a:r>
            <a:r>
              <a:rPr lang="en-US" sz="2200" b="1" dirty="0" err="1">
                <a:solidFill>
                  <a:srgbClr val="C00000"/>
                </a:solidFill>
              </a:rPr>
              <a:t>kuchli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kuchsiz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imkoniyat</a:t>
            </a:r>
            <a:r>
              <a:rPr lang="en-US" sz="2200" b="1" dirty="0">
                <a:solidFill>
                  <a:srgbClr val="C00000"/>
                </a:solidFill>
              </a:rPr>
              <a:t>, </a:t>
            </a:r>
            <a:r>
              <a:rPr lang="en-US" sz="2200" b="1" dirty="0" err="1">
                <a:solidFill>
                  <a:srgbClr val="C00000"/>
                </a:solidFill>
              </a:rPr>
              <a:t>xavf</a:t>
            </a:r>
            <a:r>
              <a:rPr lang="en-US" sz="2200" b="1" dirty="0" smtClean="0">
                <a:solidFill>
                  <a:srgbClr val="C00000"/>
                </a:solidFill>
              </a:rPr>
              <a:t>.</a:t>
            </a:r>
            <a:br>
              <a:rPr lang="en-US" sz="2200" b="1" dirty="0" smtClean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/>
            </a:r>
            <a:br>
              <a:rPr lang="en-US" sz="2200" b="1" dirty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002060"/>
                </a:solidFill>
              </a:rPr>
              <a:t>SMART-</a:t>
            </a:r>
            <a:r>
              <a:rPr lang="en-US" sz="2200" b="1" dirty="0" err="1">
                <a:solidFill>
                  <a:srgbClr val="002060"/>
                </a:solidFill>
              </a:rPr>
              <a:t>reja</a:t>
            </a:r>
            <a:r>
              <a:rPr lang="en-US" sz="2200" b="1" dirty="0">
                <a:solidFill>
                  <a:srgbClr val="002060"/>
                </a:solidFill>
              </a:rPr>
              <a:t> — </a:t>
            </a:r>
            <a:r>
              <a:rPr lang="en-US" sz="2200" b="1" dirty="0" err="1">
                <a:solidFill>
                  <a:srgbClr val="002060"/>
                </a:solidFill>
              </a:rPr>
              <a:t>aniq</a:t>
            </a:r>
            <a:r>
              <a:rPr lang="en-US" sz="2200" b="1" dirty="0">
                <a:solidFill>
                  <a:srgbClr val="002060"/>
                </a:solidFill>
              </a:rPr>
              <a:t>, </a:t>
            </a:r>
            <a:r>
              <a:rPr lang="en-US" sz="2200" b="1" dirty="0" err="1">
                <a:solidFill>
                  <a:srgbClr val="002060"/>
                </a:solidFill>
              </a:rPr>
              <a:t>o‘lchanadigan</a:t>
            </a:r>
            <a:r>
              <a:rPr lang="en-US" sz="2200" b="1" dirty="0">
                <a:solidFill>
                  <a:srgbClr val="002060"/>
                </a:solidFill>
              </a:rPr>
              <a:t>, </a:t>
            </a:r>
            <a:r>
              <a:rPr lang="en-US" sz="2200" b="1" dirty="0" err="1">
                <a:solidFill>
                  <a:srgbClr val="002060"/>
                </a:solidFill>
              </a:rPr>
              <a:t>erishish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mumkin</a:t>
            </a:r>
            <a:r>
              <a:rPr lang="en-US" sz="2200" b="1" dirty="0">
                <a:solidFill>
                  <a:srgbClr val="002060"/>
                </a:solidFill>
              </a:rPr>
              <a:t>, real, </a:t>
            </a:r>
            <a:r>
              <a:rPr lang="en-US" sz="2200" b="1" dirty="0" err="1">
                <a:solidFill>
                  <a:srgbClr val="002060"/>
                </a:solidFill>
              </a:rPr>
              <a:t>muddatli</a:t>
            </a:r>
            <a:r>
              <a:rPr lang="en-US" sz="2200" b="1" dirty="0">
                <a:solidFill>
                  <a:srgbClr val="002060"/>
                </a:solidFill>
              </a:rPr>
              <a:t> </a:t>
            </a:r>
            <a:r>
              <a:rPr lang="en-US" sz="2200" b="1" dirty="0" err="1">
                <a:solidFill>
                  <a:srgbClr val="002060"/>
                </a:solidFill>
              </a:rPr>
              <a:t>maqsad</a:t>
            </a:r>
            <a:r>
              <a:rPr lang="en-US" sz="2200" b="1" dirty="0" smtClean="0">
                <a:solidFill>
                  <a:srgbClr val="002060"/>
                </a:solidFill>
              </a:rPr>
              <a:t>.</a:t>
            </a:r>
            <a:br>
              <a:rPr lang="en-US" sz="2200" b="1" dirty="0" smtClean="0">
                <a:solidFill>
                  <a:srgbClr val="002060"/>
                </a:solidFill>
              </a:rPr>
            </a:br>
            <a:r>
              <a:rPr lang="en-US" sz="2200" b="1" dirty="0">
                <a:solidFill>
                  <a:srgbClr val="002060"/>
                </a:solidFill>
              </a:rPr>
              <a:t/>
            </a:r>
            <a:br>
              <a:rPr lang="en-US" sz="2200" b="1" dirty="0">
                <a:solidFill>
                  <a:srgbClr val="00206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>Video/audio </a:t>
            </a:r>
            <a:r>
              <a:rPr lang="en-US" sz="2200" b="1" dirty="0" err="1">
                <a:solidFill>
                  <a:srgbClr val="C00000"/>
                </a:solidFill>
              </a:rPr>
              <a:t>tahlil</a:t>
            </a:r>
            <a:r>
              <a:rPr lang="en-US" sz="2200" b="1" dirty="0">
                <a:solidFill>
                  <a:srgbClr val="C00000"/>
                </a:solidFill>
              </a:rPr>
              <a:t> — </a:t>
            </a:r>
            <a:r>
              <a:rPr lang="en-US" sz="2200" b="1" dirty="0" err="1">
                <a:solidFill>
                  <a:srgbClr val="C00000"/>
                </a:solidFill>
              </a:rPr>
              <a:t>o‘z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faoliyatini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tashqaridan</a:t>
            </a:r>
            <a:r>
              <a:rPr lang="en-US" sz="2200" b="1" dirty="0">
                <a:solidFill>
                  <a:srgbClr val="C00000"/>
                </a:solidFill>
              </a:rPr>
              <a:t> </a:t>
            </a:r>
            <a:r>
              <a:rPr lang="en-US" sz="2200" b="1" dirty="0" err="1">
                <a:solidFill>
                  <a:srgbClr val="C00000"/>
                </a:solidFill>
              </a:rPr>
              <a:t>ko‘rish</a:t>
            </a:r>
            <a:r>
              <a:rPr lang="en-US" sz="2200" b="1" dirty="0" smtClean="0">
                <a:solidFill>
                  <a:srgbClr val="C00000"/>
                </a:solidFill>
              </a:rPr>
              <a:t>.</a:t>
            </a:r>
            <a:br>
              <a:rPr lang="en-US" sz="2200" b="1" dirty="0" smtClean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C00000"/>
                </a:solidFill>
              </a:rPr>
              <a:t/>
            </a:r>
            <a:br>
              <a:rPr lang="en-US" sz="2200" b="1" dirty="0">
                <a:solidFill>
                  <a:srgbClr val="C00000"/>
                </a:solidFill>
              </a:rPr>
            </a:br>
            <a:r>
              <a:rPr lang="en-US" sz="2200" b="1" dirty="0">
                <a:solidFill>
                  <a:srgbClr val="7030A0"/>
                </a:solidFill>
              </a:rPr>
              <a:t>360° </a:t>
            </a:r>
            <a:r>
              <a:rPr lang="en-US" sz="2200" b="1" dirty="0" err="1">
                <a:solidFill>
                  <a:srgbClr val="7030A0"/>
                </a:solidFill>
              </a:rPr>
              <a:t>fikr-mulohaza</a:t>
            </a:r>
            <a:r>
              <a:rPr lang="en-US" sz="2200" b="1" dirty="0">
                <a:solidFill>
                  <a:srgbClr val="7030A0"/>
                </a:solidFill>
              </a:rPr>
              <a:t> — </a:t>
            </a:r>
            <a:r>
              <a:rPr lang="en-US" sz="2200" b="1" dirty="0" err="1">
                <a:solidFill>
                  <a:srgbClr val="7030A0"/>
                </a:solidFill>
              </a:rPr>
              <a:t>hamkasb</a:t>
            </a:r>
            <a:r>
              <a:rPr lang="en-US" sz="2200" b="1" dirty="0">
                <a:solidFill>
                  <a:srgbClr val="7030A0"/>
                </a:solidFill>
              </a:rPr>
              <a:t>, </a:t>
            </a:r>
            <a:r>
              <a:rPr lang="en-US" sz="2200" b="1" dirty="0" err="1">
                <a:solidFill>
                  <a:srgbClr val="7030A0"/>
                </a:solidFill>
              </a:rPr>
              <a:t>rahbar</a:t>
            </a:r>
            <a:r>
              <a:rPr lang="en-US" sz="2200" b="1" dirty="0">
                <a:solidFill>
                  <a:srgbClr val="7030A0"/>
                </a:solidFill>
              </a:rPr>
              <a:t>, </a:t>
            </a:r>
            <a:r>
              <a:rPr lang="en-US" sz="2200" b="1" dirty="0" err="1">
                <a:solidFill>
                  <a:srgbClr val="7030A0"/>
                </a:solidFill>
              </a:rPr>
              <a:t>o‘quvchi</a:t>
            </a:r>
            <a:r>
              <a:rPr lang="en-US" sz="2200" b="1" dirty="0">
                <a:solidFill>
                  <a:srgbClr val="7030A0"/>
                </a:solidFill>
              </a:rPr>
              <a:t>/</a:t>
            </a:r>
            <a:r>
              <a:rPr lang="en-US" sz="2200" b="1" dirty="0" err="1">
                <a:solidFill>
                  <a:srgbClr val="7030A0"/>
                </a:solidFill>
              </a:rPr>
              <a:t>ota-ona</a:t>
            </a:r>
            <a:r>
              <a:rPr lang="en-US" sz="2200" b="1" dirty="0">
                <a:solidFill>
                  <a:srgbClr val="7030A0"/>
                </a:solidFill>
              </a:rPr>
              <a:t> </a:t>
            </a:r>
            <a:r>
              <a:rPr lang="en-US" sz="2200" b="1" dirty="0" err="1">
                <a:solidFill>
                  <a:srgbClr val="7030A0"/>
                </a:solidFill>
              </a:rPr>
              <a:t>fikri</a:t>
            </a:r>
            <a:r>
              <a:rPr lang="en-US" sz="2200" b="1" dirty="0">
                <a:solidFill>
                  <a:srgbClr val="7030A0"/>
                </a:solidFill>
              </a:rPr>
              <a:t>.</a:t>
            </a:r>
            <a:r>
              <a:rPr lang="en-US" sz="2700" b="1" dirty="0">
                <a:solidFill>
                  <a:srgbClr val="C00000"/>
                </a:solidFill>
              </a:rPr>
              <a:t/>
            </a:r>
            <a:br>
              <a:rPr lang="en-US" sz="2700" b="1" dirty="0">
                <a:solidFill>
                  <a:srgbClr val="C00000"/>
                </a:solidFill>
              </a:rPr>
            </a:br>
            <a:endParaRPr lang="ru-RU" sz="2700" b="1" dirty="0">
              <a:solidFill>
                <a:srgbClr val="C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457201"/>
            <a:ext cx="7467600" cy="304800"/>
          </a:xfrm>
        </p:spPr>
        <p:txBody>
          <a:bodyPr>
            <a:noAutofit/>
          </a:bodyPr>
          <a:lstStyle/>
          <a:p>
            <a:r>
              <a:rPr lang="en-US" sz="2800" b="1" dirty="0" err="1"/>
              <a:t>Eng</a:t>
            </a:r>
            <a:r>
              <a:rPr lang="en-US" sz="2800" b="1" dirty="0"/>
              <a:t> </a:t>
            </a:r>
            <a:r>
              <a:rPr lang="en-US" sz="2800" b="1" dirty="0" err="1"/>
              <a:t>ko‘p</a:t>
            </a:r>
            <a:r>
              <a:rPr lang="en-US" sz="2800" b="1" dirty="0"/>
              <a:t> </a:t>
            </a:r>
            <a:r>
              <a:rPr lang="en-US" sz="2800" b="1" dirty="0" err="1"/>
              <a:t>ishlatiladigan</a:t>
            </a:r>
            <a:r>
              <a:rPr lang="en-US" sz="2800" b="1" dirty="0"/>
              <a:t> </a:t>
            </a:r>
            <a:r>
              <a:rPr lang="en-US" sz="2800" b="1" dirty="0" err="1"/>
              <a:t>vositalar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96748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O‘zini-o‘zi</a:t>
            </a:r>
            <a:r>
              <a:rPr lang="en-US" b="1" dirty="0" smtClean="0"/>
              <a:t> </a:t>
            </a:r>
            <a:r>
              <a:rPr lang="en-US" b="1" dirty="0" err="1"/>
              <a:t>baholash</a:t>
            </a:r>
            <a:r>
              <a:rPr lang="en-US" b="1" dirty="0"/>
              <a:t> —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nima</a:t>
            </a:r>
            <a:r>
              <a:rPr lang="en-US" b="1" dirty="0"/>
              <a:t>?</a:t>
            </a:r>
            <a:br>
              <a:rPr lang="en-US" b="1" dirty="0"/>
            </a:b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304800" y="1295400"/>
            <a:ext cx="571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Bu </a:t>
            </a:r>
            <a:r>
              <a:rPr lang="en-US" sz="2400" b="1" dirty="0" err="1"/>
              <a:t>o‘z</a:t>
            </a:r>
            <a:r>
              <a:rPr lang="en-US" sz="2400" b="1" dirty="0"/>
              <a:t> </a:t>
            </a:r>
            <a:r>
              <a:rPr lang="en-US" sz="2400" b="1" dirty="0" err="1"/>
              <a:t>faoliyatini</a:t>
            </a:r>
            <a:r>
              <a:rPr lang="en-US" sz="2400" b="1" dirty="0"/>
              <a:t> </a:t>
            </a:r>
            <a:r>
              <a:rPr lang="en-US" sz="2400" b="1" dirty="0" err="1"/>
              <a:t>aniq</a:t>
            </a:r>
            <a:r>
              <a:rPr lang="en-US" sz="2400" b="1" dirty="0"/>
              <a:t> </a:t>
            </a:r>
            <a:r>
              <a:rPr lang="en-US" sz="2400" b="1" dirty="0" err="1"/>
              <a:t>mezonlar</a:t>
            </a:r>
            <a:r>
              <a:rPr lang="en-US" sz="2400" b="1" dirty="0"/>
              <a:t> </a:t>
            </a:r>
            <a:r>
              <a:rPr lang="en-US" sz="2400" b="1" dirty="0" err="1"/>
              <a:t>asosida</a:t>
            </a:r>
            <a:r>
              <a:rPr lang="en-US" sz="2400" b="1" dirty="0"/>
              <a:t> </a:t>
            </a:r>
            <a:r>
              <a:rPr lang="en-US" sz="2400" b="1" dirty="0" err="1"/>
              <a:t>tahlil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xulosa</a:t>
            </a:r>
            <a:r>
              <a:rPr lang="en-US" sz="2400" b="1" dirty="0"/>
              <a:t> </a:t>
            </a:r>
            <a:r>
              <a:rPr lang="en-US" sz="2400" b="1" dirty="0" err="1"/>
              <a:t>chiqarish</a:t>
            </a:r>
            <a:r>
              <a:rPr lang="en-US" sz="2400" b="1" dirty="0" smtClean="0"/>
              <a:t>.</a:t>
            </a:r>
          </a:p>
          <a:p>
            <a:endParaRPr lang="en-US" sz="2400" b="1" dirty="0"/>
          </a:p>
          <a:p>
            <a:r>
              <a:rPr lang="en-US" sz="2400" b="1" dirty="0"/>
              <a:t>“</a:t>
            </a:r>
            <a:r>
              <a:rPr lang="en-US" sz="2400" b="1" dirty="0" err="1"/>
              <a:t>O‘ylab</a:t>
            </a:r>
            <a:r>
              <a:rPr lang="en-US" sz="2400" b="1" dirty="0"/>
              <a:t> </a:t>
            </a:r>
            <a:r>
              <a:rPr lang="en-US" sz="2400" b="1" dirty="0" err="1"/>
              <a:t>topish</a:t>
            </a:r>
            <a:r>
              <a:rPr lang="en-US" sz="2400" b="1" dirty="0"/>
              <a:t>” </a:t>
            </a:r>
            <a:r>
              <a:rPr lang="en-US" sz="2400" b="1" dirty="0" err="1"/>
              <a:t>emas</a:t>
            </a:r>
            <a:r>
              <a:rPr lang="en-US" sz="2400" b="1" dirty="0"/>
              <a:t>: </a:t>
            </a:r>
            <a:r>
              <a:rPr lang="en-US" sz="2400" b="1" dirty="0" err="1"/>
              <a:t>dalil</a:t>
            </a:r>
            <a:r>
              <a:rPr lang="en-US" sz="2400" b="1" dirty="0"/>
              <a:t>, </a:t>
            </a:r>
            <a:r>
              <a:rPr lang="en-US" sz="2400" b="1" dirty="0" err="1"/>
              <a:t>natija</a:t>
            </a:r>
            <a:r>
              <a:rPr lang="en-US" sz="2400" b="1" dirty="0"/>
              <a:t>, </a:t>
            </a:r>
            <a:r>
              <a:rPr lang="en-US" sz="2400" b="1" dirty="0" err="1"/>
              <a:t>mezon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kuzatuvga</a:t>
            </a:r>
            <a:r>
              <a:rPr lang="en-US" sz="2400" b="1" dirty="0"/>
              <a:t> </a:t>
            </a:r>
            <a:r>
              <a:rPr lang="en-US" sz="2400" b="1" dirty="0" err="1"/>
              <a:t>asoslanadi</a:t>
            </a:r>
            <a:r>
              <a:rPr lang="en-US" sz="2400" b="1" dirty="0" smtClean="0"/>
              <a:t>.</a:t>
            </a:r>
          </a:p>
          <a:p>
            <a:endParaRPr lang="en-US" sz="2400" b="1" dirty="0"/>
          </a:p>
          <a:p>
            <a:r>
              <a:rPr lang="en-US" sz="2400" b="1" dirty="0" err="1"/>
              <a:t>Maqsadi</a:t>
            </a:r>
            <a:r>
              <a:rPr lang="en-US" sz="2400" b="1" dirty="0"/>
              <a:t>: </a:t>
            </a:r>
            <a:r>
              <a:rPr lang="en-US" sz="2400" b="1" dirty="0" err="1"/>
              <a:t>kuchli</a:t>
            </a:r>
            <a:r>
              <a:rPr lang="en-US" sz="2400" b="1" dirty="0"/>
              <a:t>/</a:t>
            </a:r>
            <a:r>
              <a:rPr lang="en-US" sz="2400" b="1" dirty="0" err="1"/>
              <a:t>kuchsiz</a:t>
            </a:r>
            <a:r>
              <a:rPr lang="en-US" sz="2400" b="1" dirty="0"/>
              <a:t> </a:t>
            </a:r>
            <a:r>
              <a:rPr lang="en-US" sz="2400" b="1" dirty="0" err="1"/>
              <a:t>tomonni</a:t>
            </a:r>
            <a:r>
              <a:rPr lang="en-US" sz="2400" b="1" dirty="0"/>
              <a:t> </a:t>
            </a:r>
            <a:r>
              <a:rPr lang="en-US" sz="2400" b="1" dirty="0" err="1"/>
              <a:t>aniqlash</a:t>
            </a:r>
            <a:r>
              <a:rPr lang="en-US" sz="2400" b="1" dirty="0"/>
              <a:t>, </a:t>
            </a:r>
            <a:r>
              <a:rPr lang="en-US" sz="2400" b="1" dirty="0" err="1"/>
              <a:t>kamchilikni</a:t>
            </a:r>
            <a:r>
              <a:rPr lang="en-US" sz="2400" b="1" dirty="0"/>
              <a:t> </a:t>
            </a:r>
            <a:r>
              <a:rPr lang="en-US" sz="2400" b="1" dirty="0" err="1"/>
              <a:t>tuzatish</a:t>
            </a:r>
            <a:r>
              <a:rPr lang="en-US" sz="2400" b="1" dirty="0"/>
              <a:t>, </a:t>
            </a:r>
            <a:r>
              <a:rPr lang="en-US" sz="2400" b="1" dirty="0" err="1"/>
              <a:t>o‘z</a:t>
            </a:r>
            <a:r>
              <a:rPr lang="en-US" sz="2400" b="1" dirty="0"/>
              <a:t> </a:t>
            </a:r>
            <a:r>
              <a:rPr lang="en-US" sz="2400" b="1" dirty="0" err="1"/>
              <a:t>ustida</a:t>
            </a:r>
            <a:r>
              <a:rPr lang="en-US" sz="2400" b="1" dirty="0"/>
              <a:t> </a:t>
            </a:r>
            <a:r>
              <a:rPr lang="en-US" sz="2400" b="1" dirty="0" err="1"/>
              <a:t>ishlash</a:t>
            </a:r>
            <a:r>
              <a:rPr lang="en-US" sz="2400" b="1" dirty="0"/>
              <a:t> </a:t>
            </a:r>
            <a:r>
              <a:rPr lang="en-US" sz="2400" b="1" dirty="0" err="1"/>
              <a:t>rejasini</a:t>
            </a:r>
            <a:r>
              <a:rPr lang="en-US" sz="2400" b="1" dirty="0"/>
              <a:t> </a:t>
            </a:r>
            <a:r>
              <a:rPr lang="en-US" sz="2400" b="1" dirty="0" err="1"/>
              <a:t>tuzish</a:t>
            </a:r>
            <a:r>
              <a:rPr lang="en-US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760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 smtClean="0"/>
              <a:t>metodingizni</a:t>
            </a:r>
            <a:r>
              <a:rPr lang="en-US" dirty="0" smtClean="0"/>
              <a:t> </a:t>
            </a:r>
            <a:r>
              <a:rPr lang="en-US" dirty="0" err="1" smtClean="0"/>
              <a:t>bering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4000" b="1" dirty="0" err="1"/>
              <a:t>Kuchli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kuchsiz</a:t>
            </a:r>
            <a:r>
              <a:rPr lang="en-US" sz="4000" b="1" dirty="0"/>
              <a:t> </a:t>
            </a:r>
            <a:r>
              <a:rPr lang="en-US" sz="4000" b="1" dirty="0" err="1"/>
              <a:t>tomonni</a:t>
            </a:r>
            <a:r>
              <a:rPr lang="en-US" sz="4000" b="1" dirty="0"/>
              <a:t> </a:t>
            </a:r>
            <a:r>
              <a:rPr lang="en-US" sz="4000" b="1" dirty="0" err="1"/>
              <a:t>aniqlash</a:t>
            </a:r>
            <a:endParaRPr lang="en-US" sz="4000" b="1" dirty="0"/>
          </a:p>
          <a:p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533400" y="3352800"/>
            <a:ext cx="56765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 </a:t>
            </a:r>
            <a:r>
              <a:rPr lang="en-US" sz="3200" b="1" dirty="0" err="1"/>
              <a:t>O‘z</a:t>
            </a:r>
            <a:r>
              <a:rPr lang="en-US" sz="3200" b="1" dirty="0"/>
              <a:t> </a:t>
            </a:r>
            <a:r>
              <a:rPr lang="en-US" sz="3200" b="1" dirty="0" err="1"/>
              <a:t>ustida</a:t>
            </a:r>
            <a:r>
              <a:rPr lang="en-US" sz="3200" b="1" dirty="0"/>
              <a:t> </a:t>
            </a:r>
            <a:r>
              <a:rPr lang="en-US" sz="3200" b="1" dirty="0" err="1"/>
              <a:t>ishlash</a:t>
            </a:r>
            <a:r>
              <a:rPr lang="en-US" sz="3200" b="1" dirty="0"/>
              <a:t> </a:t>
            </a:r>
            <a:r>
              <a:rPr lang="en-US" sz="3200" b="1" dirty="0" err="1"/>
              <a:t>rejasi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770440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533400"/>
            <a:ext cx="69342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KRK/KRS </a:t>
            </a:r>
            <a:r>
              <a:rPr lang="en-US" b="1" dirty="0" err="1"/>
              <a:t>tadbirlarida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 smtClean="0"/>
              <a:t>fakt</a:t>
            </a:r>
            <a:endParaRPr lang="en-US" b="1" dirty="0" smtClean="0"/>
          </a:p>
          <a:p>
            <a:endParaRPr lang="en-US" b="1" dirty="0"/>
          </a:p>
          <a:p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tadbirlarda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— </a:t>
            </a:r>
            <a:r>
              <a:rPr lang="en-US" b="1" dirty="0" err="1"/>
              <a:t>tajriba</a:t>
            </a:r>
            <a:r>
              <a:rPr lang="en-US" b="1" dirty="0"/>
              <a:t> </a:t>
            </a:r>
            <a:r>
              <a:rPr lang="en-US" b="1" dirty="0" err="1"/>
              <a:t>almashish</a:t>
            </a:r>
            <a:r>
              <a:rPr lang="en-US" dirty="0"/>
              <a:t>: keys, mini-</a:t>
            </a:r>
            <a:r>
              <a:rPr lang="en-US" dirty="0" err="1"/>
              <a:t>taqdimot</a:t>
            </a:r>
            <a:r>
              <a:rPr lang="en-US" dirty="0"/>
              <a:t>,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muhokamasi</a:t>
            </a:r>
            <a:r>
              <a:rPr lang="en-US" dirty="0"/>
              <a:t>,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, </a:t>
            </a:r>
            <a:r>
              <a:rPr lang="en-US" dirty="0" err="1"/>
              <a:t>reflektiya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tinglash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b="1" dirty="0" err="1"/>
              <a:t>o‘z</a:t>
            </a:r>
            <a:r>
              <a:rPr lang="en-US" b="1" dirty="0"/>
              <a:t> </a:t>
            </a:r>
            <a:r>
              <a:rPr lang="en-US" b="1" dirty="0" err="1"/>
              <a:t>tajribangizni</a:t>
            </a:r>
            <a:r>
              <a:rPr lang="en-US" b="1" dirty="0"/>
              <a:t> 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boshqalarga</a:t>
            </a:r>
            <a:r>
              <a:rPr lang="en-US" b="1" dirty="0"/>
              <a:t> </a:t>
            </a:r>
            <a:r>
              <a:rPr lang="en-US" b="1" dirty="0" err="1"/>
              <a:t>yetkazish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xulosa</a:t>
            </a:r>
            <a:r>
              <a:rPr lang="en-US" dirty="0"/>
              <a:t>: “Men </a:t>
            </a:r>
            <a:r>
              <a:rPr lang="en-US" dirty="0" err="1"/>
              <a:t>nima</a:t>
            </a:r>
            <a:r>
              <a:rPr lang="en-US" dirty="0"/>
              <a:t> </a:t>
            </a:r>
            <a:r>
              <a:rPr lang="en-US" dirty="0" err="1"/>
              <a:t>o‘rgandim</a:t>
            </a:r>
            <a:r>
              <a:rPr lang="en-US" dirty="0"/>
              <a:t>? </a:t>
            </a:r>
            <a:r>
              <a:rPr lang="en-US" dirty="0" err="1"/>
              <a:t>Nimani</a:t>
            </a:r>
            <a:r>
              <a:rPr lang="en-US" dirty="0"/>
              <a:t> </a:t>
            </a:r>
            <a:r>
              <a:rPr lang="en-US" dirty="0" err="1"/>
              <a:t>qo‘llayman</a:t>
            </a:r>
            <a:r>
              <a:rPr lang="en-US" dirty="0"/>
              <a:t>? </a:t>
            </a:r>
            <a:r>
              <a:rPr lang="en-US" dirty="0" err="1"/>
              <a:t>Qachon</a:t>
            </a:r>
            <a:r>
              <a:rPr lang="en-US" dirty="0"/>
              <a:t> </a:t>
            </a:r>
            <a:r>
              <a:rPr lang="en-US" dirty="0" err="1"/>
              <a:t>qo‘llayman</a:t>
            </a:r>
            <a:r>
              <a:rPr lang="en-US" dirty="0" smtClean="0"/>
              <a:t>?”</a:t>
            </a:r>
          </a:p>
          <a:p>
            <a:pPr algn="ctr"/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b="1" dirty="0" err="1" smtClean="0">
                <a:solidFill>
                  <a:srgbClr val="FF0000"/>
                </a:solidFill>
              </a:rPr>
              <a:t>Jamoada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ishlash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va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hamkorlik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guruhda</a:t>
            </a:r>
            <a:r>
              <a:rPr lang="en-US" dirty="0"/>
              <a:t>: </a:t>
            </a:r>
            <a:r>
              <a:rPr lang="en-US" dirty="0" err="1"/>
              <a:t>rol</a:t>
            </a:r>
            <a:r>
              <a:rPr lang="en-US" dirty="0"/>
              <a:t> </a:t>
            </a:r>
            <a:r>
              <a:rPr lang="en-US" dirty="0" err="1"/>
              <a:t>taqsimoti</a:t>
            </a:r>
            <a:r>
              <a:rPr lang="en-US" dirty="0"/>
              <a:t>,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tinglash</a:t>
            </a:r>
            <a:r>
              <a:rPr lang="en-US" dirty="0"/>
              <a:t>, </a:t>
            </a:r>
            <a:r>
              <a:rPr lang="en-US" dirty="0" err="1"/>
              <a:t>qoidaga</a:t>
            </a:r>
            <a:r>
              <a:rPr lang="en-US" dirty="0"/>
              <a:t> </a:t>
            </a:r>
            <a:r>
              <a:rPr lang="en-US" dirty="0" err="1"/>
              <a:t>rioya</a:t>
            </a:r>
            <a:r>
              <a:rPr lang="en-US" dirty="0"/>
              <a:t>, </a:t>
            </a:r>
            <a:r>
              <a:rPr lang="en-US" dirty="0" err="1"/>
              <a:t>konstruktiv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.</a:t>
            </a:r>
          </a:p>
          <a:p>
            <a:r>
              <a:rPr lang="en-US" dirty="0" err="1"/>
              <a:t>Hamkasblar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: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almashish</a:t>
            </a:r>
            <a:r>
              <a:rPr lang="en-US" dirty="0"/>
              <a:t>,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kuzatuv</a:t>
            </a:r>
            <a:r>
              <a:rPr lang="en-US" dirty="0"/>
              <a:t>, </a:t>
            </a:r>
            <a:r>
              <a:rPr lang="en-US" dirty="0" err="1"/>
              <a:t>mentorlik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Ota-</a:t>
            </a:r>
            <a:r>
              <a:rPr lang="en-US" dirty="0" err="1"/>
              <a:t>onalar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: </a:t>
            </a:r>
            <a:r>
              <a:rPr lang="en-US" dirty="0" err="1"/>
              <a:t>maqsad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tushuntirish</a:t>
            </a:r>
            <a:r>
              <a:rPr lang="en-US" dirty="0"/>
              <a:t>, </a:t>
            </a:r>
            <a:r>
              <a:rPr lang="en-US" dirty="0" err="1"/>
              <a:t>birgalikdagi</a:t>
            </a:r>
            <a:r>
              <a:rPr lang="en-US" dirty="0"/>
              <a:t> </a:t>
            </a:r>
            <a:r>
              <a:rPr lang="en-US" dirty="0" err="1"/>
              <a:t>strategiya</a:t>
            </a:r>
            <a:r>
              <a:rPr lang="en-US" dirty="0"/>
              <a:t>, </a:t>
            </a:r>
            <a:r>
              <a:rPr lang="en-US" dirty="0" err="1"/>
              <a:t>dalilga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>.</a:t>
            </a:r>
          </a:p>
          <a:p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qisqa</a:t>
            </a:r>
            <a:r>
              <a:rPr lang="en-US" b="1" dirty="0"/>
              <a:t> </a:t>
            </a:r>
            <a:r>
              <a:rPr lang="en-US" b="1" dirty="0" err="1"/>
              <a:t>eslatma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7800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367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TEST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514141" y="1295400"/>
            <a:ext cx="8305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1. </a:t>
            </a:r>
            <a:r>
              <a:rPr lang="en-US" b="1" dirty="0" err="1"/>
              <a:t>O‘zini-o‘zi</a:t>
            </a:r>
            <a:r>
              <a:rPr lang="en-US" b="1" dirty="0"/>
              <a:t> </a:t>
            </a:r>
            <a:r>
              <a:rPr lang="en-US" b="1" dirty="0" err="1"/>
              <a:t>baholashning</a:t>
            </a:r>
            <a:r>
              <a:rPr lang="en-US" b="1" dirty="0"/>
              <a:t> </a:t>
            </a:r>
            <a:r>
              <a:rPr lang="en-US" b="1" dirty="0" err="1"/>
              <a:t>to‘g‘ri</a:t>
            </a:r>
            <a:r>
              <a:rPr lang="en-US" b="1" dirty="0"/>
              <a:t> </a:t>
            </a:r>
            <a:r>
              <a:rPr lang="en-US" b="1" dirty="0" err="1"/>
              <a:t>ta’rifi</a:t>
            </a:r>
            <a:r>
              <a:rPr lang="en-US" b="1" dirty="0"/>
              <a:t> </a:t>
            </a:r>
            <a:r>
              <a:rPr lang="en-US" b="1" dirty="0" err="1"/>
              <a:t>qaysi</a:t>
            </a:r>
            <a:r>
              <a:rPr lang="en-US" b="1" dirty="0"/>
              <a:t>?</a:t>
            </a:r>
          </a:p>
          <a:p>
            <a:pPr marL="342900" indent="-342900">
              <a:buAutoNum type="alphaUcParenR"/>
            </a:pPr>
            <a:r>
              <a:rPr lang="en-US" dirty="0" err="1" smtClean="0"/>
              <a:t>O‘z</a:t>
            </a:r>
            <a:r>
              <a:rPr lang="en-US" dirty="0" smtClean="0"/>
              <a:t> </a:t>
            </a:r>
            <a:r>
              <a:rPr lang="en-US" dirty="0" err="1"/>
              <a:t>fikrini</a:t>
            </a:r>
            <a:r>
              <a:rPr lang="en-US" dirty="0"/>
              <a:t> </a:t>
            </a:r>
            <a:r>
              <a:rPr lang="en-US" dirty="0" err="1"/>
              <a:t>boshqalarga</a:t>
            </a:r>
            <a:r>
              <a:rPr lang="en-US" dirty="0"/>
              <a:t> </a:t>
            </a:r>
            <a:r>
              <a:rPr lang="en-US" dirty="0" err="1"/>
              <a:t>majburan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qildirish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faoliyatini</a:t>
            </a:r>
            <a:r>
              <a:rPr lang="en-US" dirty="0"/>
              <a:t> </a:t>
            </a:r>
            <a:r>
              <a:rPr lang="en-US" dirty="0" err="1"/>
              <a:t>mezon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dalillar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xulosa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bahoni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Hamkasblarni</a:t>
            </a:r>
            <a:r>
              <a:rPr lang="en-US" dirty="0"/>
              <a:t> </a:t>
            </a:r>
            <a:r>
              <a:rPr lang="en-US" dirty="0" err="1"/>
              <a:t>tanqid</a:t>
            </a:r>
            <a:r>
              <a:rPr lang="en-US" dirty="0"/>
              <a:t> </a:t>
            </a:r>
            <a:r>
              <a:rPr lang="en-US" dirty="0" err="1" smtClean="0"/>
              <a:t>qilish</a:t>
            </a:r>
            <a:endParaRPr lang="en-US" dirty="0" smtClean="0"/>
          </a:p>
          <a:p>
            <a:pPr marL="342900" indent="-342900">
              <a:buAutoNum type="alphaUcParenR"/>
            </a:pPr>
            <a:endParaRPr lang="en-US" dirty="0"/>
          </a:p>
          <a:p>
            <a:r>
              <a:rPr lang="en-US" b="1" dirty="0" smtClean="0"/>
              <a:t>2</a:t>
            </a:r>
            <a:r>
              <a:rPr lang="en-US" b="1" dirty="0"/>
              <a:t>. </a:t>
            </a:r>
            <a:r>
              <a:rPr lang="en-US" b="1" dirty="0" err="1"/>
              <a:t>Baholashning</a:t>
            </a:r>
            <a:r>
              <a:rPr lang="en-US" b="1" dirty="0"/>
              <a:t> </a:t>
            </a:r>
            <a:r>
              <a:rPr lang="en-US" b="1" dirty="0" err="1"/>
              <a:t>qaysi</a:t>
            </a:r>
            <a:r>
              <a:rPr lang="en-US" b="1" dirty="0"/>
              <a:t> </a:t>
            </a:r>
            <a:r>
              <a:rPr lang="en-US" b="1" dirty="0" err="1"/>
              <a:t>turi</a:t>
            </a:r>
            <a:r>
              <a:rPr lang="en-US" b="1" dirty="0"/>
              <a:t> </a:t>
            </a:r>
            <a:r>
              <a:rPr lang="en-US" b="1" dirty="0" err="1"/>
              <a:t>o‘quv</a:t>
            </a:r>
            <a:r>
              <a:rPr lang="en-US" b="1" dirty="0"/>
              <a:t> </a:t>
            </a:r>
            <a:r>
              <a:rPr lang="en-US" b="1" dirty="0" err="1"/>
              <a:t>jarayoni</a:t>
            </a:r>
            <a:r>
              <a:rPr lang="en-US" b="1" dirty="0"/>
              <a:t> </a:t>
            </a:r>
            <a:r>
              <a:rPr lang="en-US" b="1" dirty="0" err="1"/>
              <a:t>davomida</a:t>
            </a:r>
            <a:r>
              <a:rPr lang="en-US" b="1" dirty="0"/>
              <a:t> </a:t>
            </a:r>
            <a:r>
              <a:rPr lang="en-US" b="1" dirty="0" err="1"/>
              <a:t>yo‘naltirish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qo‘llanadi</a:t>
            </a:r>
            <a:r>
              <a:rPr lang="en-US" b="1" dirty="0"/>
              <a:t>?</a:t>
            </a:r>
          </a:p>
          <a:p>
            <a:pPr marL="342900" indent="-342900">
              <a:buAutoNum type="alphaUcParenR"/>
            </a:pPr>
            <a:r>
              <a:rPr lang="en-US" dirty="0" err="1" smtClean="0"/>
              <a:t>Summativ</a:t>
            </a:r>
            <a:r>
              <a:rPr lang="en-US" dirty="0" smtClean="0"/>
              <a:t> </a:t>
            </a:r>
            <a:r>
              <a:rPr lang="en-US" dirty="0" err="1"/>
              <a:t>baholash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Formativ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Yakuniy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Reyting</a:t>
            </a:r>
            <a:r>
              <a:rPr lang="en-US" dirty="0"/>
              <a:t> </a:t>
            </a:r>
            <a:r>
              <a:rPr lang="en-US" dirty="0" err="1" smtClean="0"/>
              <a:t>baholash</a:t>
            </a:r>
            <a:endParaRPr lang="en-US" dirty="0" smtClean="0"/>
          </a:p>
          <a:p>
            <a:pPr marL="342900" indent="-342900">
              <a:buAutoNum type="alphaUcParenR"/>
            </a:pPr>
            <a:endParaRPr lang="en-US" dirty="0"/>
          </a:p>
          <a:p>
            <a:r>
              <a:rPr lang="en-US" b="1" dirty="0" smtClean="0"/>
              <a:t>3</a:t>
            </a:r>
            <a:r>
              <a:rPr lang="en-US" b="1" dirty="0"/>
              <a:t>. Checklist (</a:t>
            </a:r>
            <a:r>
              <a:rPr lang="en-US" b="1" dirty="0" err="1"/>
              <a:t>nazorat</a:t>
            </a:r>
            <a:r>
              <a:rPr lang="en-US" b="1" dirty="0"/>
              <a:t> </a:t>
            </a:r>
            <a:r>
              <a:rPr lang="en-US" b="1" dirty="0" err="1"/>
              <a:t>ro‘yxati</a:t>
            </a:r>
            <a:r>
              <a:rPr lang="en-US" b="1" dirty="0"/>
              <a:t>) </a:t>
            </a:r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vosita</a:t>
            </a:r>
            <a:r>
              <a:rPr lang="en-US" b="1" dirty="0"/>
              <a:t>?</a:t>
            </a:r>
          </a:p>
          <a:p>
            <a:r>
              <a:rPr lang="en-US" dirty="0"/>
              <a:t>A) </a:t>
            </a:r>
            <a:r>
              <a:rPr lang="en-US" dirty="0" err="1"/>
              <a:t>Mezonlar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“</a:t>
            </a:r>
            <a:r>
              <a:rPr lang="en-US" dirty="0" err="1"/>
              <a:t>bajarildi</a:t>
            </a:r>
            <a:r>
              <a:rPr lang="en-US" dirty="0"/>
              <a:t>/</a:t>
            </a:r>
            <a:r>
              <a:rPr lang="en-US" dirty="0" err="1"/>
              <a:t>bajarilmadi”ni</a:t>
            </a:r>
            <a:r>
              <a:rPr lang="en-US" dirty="0"/>
              <a:t> </a:t>
            </a:r>
            <a:r>
              <a:rPr lang="en-US" dirty="0" err="1"/>
              <a:t>belgilash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Faqat</a:t>
            </a:r>
            <a:r>
              <a:rPr lang="en-US" dirty="0"/>
              <a:t> video </a:t>
            </a:r>
            <a:r>
              <a:rPr lang="en-US" dirty="0" err="1"/>
              <a:t>yozib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Ota-</a:t>
            </a:r>
            <a:r>
              <a:rPr lang="en-US" dirty="0" err="1"/>
              <a:t>onalar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uchrashuv</a:t>
            </a:r>
            <a:r>
              <a:rPr lang="en-US" dirty="0"/>
              <a:t> </a:t>
            </a:r>
            <a:r>
              <a:rPr lang="en-US" dirty="0" err="1"/>
              <a:t>rejasi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Darslikdagi</a:t>
            </a:r>
            <a:r>
              <a:rPr lang="en-US" dirty="0"/>
              <a:t> </a:t>
            </a:r>
            <a:r>
              <a:rPr lang="en-US" dirty="0" err="1"/>
              <a:t>mashqlar</a:t>
            </a:r>
            <a:r>
              <a:rPr lang="en-US" dirty="0"/>
              <a:t> </a:t>
            </a:r>
            <a:r>
              <a:rPr lang="en-US" dirty="0" err="1"/>
              <a:t>to‘plami</a:t>
            </a:r>
            <a:endParaRPr lang="en-US" dirty="0"/>
          </a:p>
          <a:p>
            <a:r>
              <a:rPr lang="en-US" b="1" dirty="0" err="1"/>
              <a:t>Javob</a:t>
            </a:r>
            <a:r>
              <a:rPr lang="en-US" b="1" dirty="0"/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924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066800"/>
            <a:ext cx="8001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4. SWOT-</a:t>
            </a:r>
            <a:r>
              <a:rPr lang="en-US" b="1" dirty="0" err="1"/>
              <a:t>tahlil</a:t>
            </a:r>
            <a:r>
              <a:rPr lang="en-US" b="1" dirty="0"/>
              <a:t> </a:t>
            </a:r>
            <a:r>
              <a:rPr lang="en-US" b="1" dirty="0" err="1"/>
              <a:t>nimani</a:t>
            </a:r>
            <a:r>
              <a:rPr lang="en-US" b="1" dirty="0"/>
              <a:t> </a:t>
            </a:r>
            <a:r>
              <a:rPr lang="en-US" b="1" dirty="0" err="1"/>
              <a:t>aniqlashga</a:t>
            </a:r>
            <a:r>
              <a:rPr lang="en-US" b="1" dirty="0"/>
              <a:t> </a:t>
            </a:r>
            <a:r>
              <a:rPr lang="en-US" b="1" dirty="0" err="1"/>
              <a:t>yordam</a:t>
            </a:r>
            <a:r>
              <a:rPr lang="en-US" b="1" dirty="0"/>
              <a:t> </a:t>
            </a:r>
            <a:r>
              <a:rPr lang="en-US" b="1" dirty="0" err="1"/>
              <a:t>beradi</a:t>
            </a:r>
            <a:r>
              <a:rPr lang="en-US" b="1" dirty="0"/>
              <a:t>?</a:t>
            </a:r>
          </a:p>
          <a:p>
            <a:r>
              <a:rPr lang="en-US" dirty="0"/>
              <a:t>A)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natijani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Kuchli</a:t>
            </a:r>
            <a:r>
              <a:rPr lang="en-US" dirty="0"/>
              <a:t>, </a:t>
            </a:r>
            <a:r>
              <a:rPr lang="en-US" dirty="0" err="1"/>
              <a:t>kuchsiz</a:t>
            </a:r>
            <a:r>
              <a:rPr lang="en-US" dirty="0"/>
              <a:t> </a:t>
            </a:r>
            <a:r>
              <a:rPr lang="en-US" dirty="0" err="1"/>
              <a:t>tomonlar</a:t>
            </a:r>
            <a:r>
              <a:rPr lang="en-US" dirty="0"/>
              <a:t>, </a:t>
            </a:r>
            <a:r>
              <a:rPr lang="en-US" dirty="0" err="1"/>
              <a:t>imkoniyat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xavflarni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sonini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jadvalini</a:t>
            </a:r>
            <a:endParaRPr lang="en-US" dirty="0"/>
          </a:p>
          <a:p>
            <a:r>
              <a:rPr lang="en-US" b="1" dirty="0" err="1"/>
              <a:t>Javob</a:t>
            </a:r>
            <a:r>
              <a:rPr lang="en-US" b="1" dirty="0"/>
              <a:t>: </a:t>
            </a:r>
            <a:endParaRPr lang="en-US" dirty="0"/>
          </a:p>
          <a:p>
            <a:r>
              <a:rPr lang="en-US" b="1" dirty="0"/>
              <a:t>5. SMART-</a:t>
            </a:r>
            <a:r>
              <a:rPr lang="en-US" b="1" dirty="0" err="1"/>
              <a:t>reja</a:t>
            </a:r>
            <a:r>
              <a:rPr lang="en-US" b="1" dirty="0"/>
              <a:t> </a:t>
            </a:r>
            <a:r>
              <a:rPr lang="en-US" b="1" dirty="0" err="1"/>
              <a:t>qanday</a:t>
            </a:r>
            <a:r>
              <a:rPr lang="en-US" b="1" dirty="0"/>
              <a:t> </a:t>
            </a:r>
            <a:r>
              <a:rPr lang="en-US" b="1" dirty="0" err="1"/>
              <a:t>maqsadni</a:t>
            </a:r>
            <a:r>
              <a:rPr lang="en-US" b="1" dirty="0"/>
              <a:t> </a:t>
            </a:r>
            <a:r>
              <a:rPr lang="en-US" b="1" dirty="0" err="1"/>
              <a:t>anglatadi</a:t>
            </a:r>
            <a:r>
              <a:rPr lang="en-US" b="1" dirty="0"/>
              <a:t>?</a:t>
            </a:r>
          </a:p>
          <a:p>
            <a:r>
              <a:rPr lang="en-US" dirty="0"/>
              <a:t>A)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muddatsiz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Aniq</a:t>
            </a:r>
            <a:r>
              <a:rPr lang="en-US" dirty="0"/>
              <a:t>, </a:t>
            </a:r>
            <a:r>
              <a:rPr lang="en-US" dirty="0" err="1"/>
              <a:t>o‘lchanadigan</a:t>
            </a:r>
            <a:r>
              <a:rPr lang="en-US" dirty="0"/>
              <a:t>, </a:t>
            </a:r>
            <a:r>
              <a:rPr lang="en-US" dirty="0" err="1"/>
              <a:t>erishish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real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muddatli</a:t>
            </a:r>
            <a:r>
              <a:rPr lang="en-US" dirty="0"/>
              <a:t> </a:t>
            </a:r>
            <a:r>
              <a:rPr lang="en-US" dirty="0" err="1"/>
              <a:t>maqsad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kuchsiz</a:t>
            </a:r>
            <a:r>
              <a:rPr lang="en-US" dirty="0"/>
              <a:t> </a:t>
            </a:r>
            <a:r>
              <a:rPr lang="en-US" dirty="0" err="1"/>
              <a:t>tomonni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Baholashsiz</a:t>
            </a:r>
            <a:r>
              <a:rPr lang="en-US" dirty="0"/>
              <a:t> </a:t>
            </a:r>
            <a:r>
              <a:rPr lang="en-US" dirty="0" err="1"/>
              <a:t>reja</a:t>
            </a:r>
            <a:endParaRPr lang="en-US" dirty="0"/>
          </a:p>
          <a:p>
            <a:r>
              <a:rPr lang="en-US" b="1" dirty="0" err="1"/>
              <a:t>Javob</a:t>
            </a:r>
            <a:r>
              <a:rPr lang="en-US" b="1" dirty="0"/>
              <a:t>: </a:t>
            </a:r>
            <a:endParaRPr lang="en-US" dirty="0"/>
          </a:p>
          <a:p>
            <a:r>
              <a:rPr lang="en-US" b="1" dirty="0"/>
              <a:t>6. </a:t>
            </a:r>
            <a:r>
              <a:rPr lang="en-US" b="1" dirty="0" err="1"/>
              <a:t>O‘zining</a:t>
            </a:r>
            <a:r>
              <a:rPr lang="en-US" b="1" dirty="0"/>
              <a:t> </a:t>
            </a:r>
            <a:r>
              <a:rPr lang="en-US" b="1" dirty="0" err="1"/>
              <a:t>kuchli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kuchsiz</a:t>
            </a:r>
            <a:r>
              <a:rPr lang="en-US" b="1" dirty="0"/>
              <a:t> </a:t>
            </a:r>
            <a:r>
              <a:rPr lang="en-US" b="1" dirty="0" err="1"/>
              <a:t>tomonlarini</a:t>
            </a:r>
            <a:r>
              <a:rPr lang="en-US" b="1" dirty="0"/>
              <a:t> </a:t>
            </a:r>
            <a:r>
              <a:rPr lang="en-US" b="1" dirty="0" err="1"/>
              <a:t>aniqlashning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ishonchli</a:t>
            </a:r>
            <a:r>
              <a:rPr lang="en-US" b="1" dirty="0"/>
              <a:t> </a:t>
            </a:r>
            <a:r>
              <a:rPr lang="en-US" b="1" dirty="0" err="1"/>
              <a:t>usuli</a:t>
            </a:r>
            <a:r>
              <a:rPr lang="en-US" b="1" dirty="0"/>
              <a:t> </a:t>
            </a:r>
            <a:r>
              <a:rPr lang="en-US" b="1" dirty="0" err="1"/>
              <a:t>qaysi</a:t>
            </a:r>
            <a:r>
              <a:rPr lang="en-US" b="1" dirty="0"/>
              <a:t>?</a:t>
            </a:r>
          </a:p>
          <a:p>
            <a:r>
              <a:rPr lang="en-US" dirty="0"/>
              <a:t>A)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fikriga</a:t>
            </a:r>
            <a:r>
              <a:rPr lang="en-US" dirty="0"/>
              <a:t> </a:t>
            </a:r>
            <a:r>
              <a:rPr lang="en-US" dirty="0" err="1"/>
              <a:t>tayanish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Mezon</a:t>
            </a:r>
            <a:r>
              <a:rPr lang="en-US" dirty="0"/>
              <a:t>, </a:t>
            </a:r>
            <a:r>
              <a:rPr lang="en-US" dirty="0" err="1"/>
              <a:t>dalil</a:t>
            </a:r>
            <a:r>
              <a:rPr lang="en-US" dirty="0"/>
              <a:t>,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fikrga</a:t>
            </a:r>
            <a:r>
              <a:rPr lang="en-US" dirty="0"/>
              <a:t> </a:t>
            </a:r>
            <a:r>
              <a:rPr lang="en-US" dirty="0" err="1"/>
              <a:t>tayanish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Boshqalarni</a:t>
            </a:r>
            <a:r>
              <a:rPr lang="en-US" dirty="0"/>
              <a:t> </a:t>
            </a:r>
            <a:r>
              <a:rPr lang="en-US" dirty="0" err="1"/>
              <a:t>tanqid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Natijani</a:t>
            </a:r>
            <a:r>
              <a:rPr lang="en-US" dirty="0"/>
              <a:t> </a:t>
            </a:r>
            <a:r>
              <a:rPr lang="en-US" dirty="0" err="1"/>
              <a:t>tekshirmaslik</a:t>
            </a:r>
            <a:endParaRPr lang="en-US" dirty="0"/>
          </a:p>
          <a:p>
            <a:r>
              <a:rPr lang="en-US" b="1" dirty="0" err="1"/>
              <a:t>Javob</a:t>
            </a:r>
            <a:r>
              <a:rPr lang="en-US" b="1" dirty="0"/>
              <a:t>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278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228600" y="474345"/>
            <a:ext cx="8382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7. Portfolio </a:t>
            </a:r>
            <a:r>
              <a:rPr lang="en-US" b="1" dirty="0" err="1"/>
              <a:t>asosidagi</a:t>
            </a:r>
            <a:r>
              <a:rPr lang="en-US" b="1" dirty="0"/>
              <a:t> </a:t>
            </a:r>
            <a:r>
              <a:rPr lang="en-US" b="1" dirty="0" err="1"/>
              <a:t>baholash</a:t>
            </a:r>
            <a:r>
              <a:rPr lang="en-US" b="1" dirty="0"/>
              <a:t> </a:t>
            </a:r>
            <a:r>
              <a:rPr lang="en-US" b="1" dirty="0" err="1"/>
              <a:t>nimaga</a:t>
            </a:r>
            <a:r>
              <a:rPr lang="en-US" b="1" dirty="0"/>
              <a:t> </a:t>
            </a:r>
            <a:r>
              <a:rPr lang="en-US" b="1" dirty="0" err="1"/>
              <a:t>asoslanadi</a:t>
            </a:r>
            <a:r>
              <a:rPr lang="en-US" b="1" dirty="0"/>
              <a:t>?</a:t>
            </a:r>
          </a:p>
          <a:p>
            <a:pPr marL="342900" indent="-342900">
              <a:buAutoNum type="alphaUcParenR"/>
            </a:pP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/>
              <a:t>bitta</a:t>
            </a:r>
            <a:r>
              <a:rPr lang="en-US" dirty="0"/>
              <a:t> test </a:t>
            </a:r>
            <a:r>
              <a:rPr lang="en-US" dirty="0" err="1"/>
              <a:t>natijasiga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ishlari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to‘plamiga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Darsdan</a:t>
            </a:r>
            <a:r>
              <a:rPr lang="en-US" dirty="0"/>
              <a:t>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 smtClean="0"/>
              <a:t>suhbatga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og‘zaki</a:t>
            </a:r>
            <a:r>
              <a:rPr lang="en-US" dirty="0"/>
              <a:t> </a:t>
            </a:r>
            <a:r>
              <a:rPr lang="en-US" dirty="0" err="1" smtClean="0"/>
              <a:t>javobga</a:t>
            </a:r>
            <a:endParaRPr lang="en-US" dirty="0" smtClean="0"/>
          </a:p>
          <a:p>
            <a:pPr marL="342900" indent="-342900">
              <a:buAutoNum type="alphaUcParenR"/>
            </a:pPr>
            <a:endParaRPr lang="en-US" dirty="0"/>
          </a:p>
          <a:p>
            <a:r>
              <a:rPr lang="en-US" b="1" dirty="0" smtClean="0"/>
              <a:t>8</a:t>
            </a:r>
            <a:r>
              <a:rPr lang="en-US" b="1" dirty="0"/>
              <a:t>. KRK/KRS </a:t>
            </a:r>
            <a:r>
              <a:rPr lang="en-US" b="1" dirty="0" err="1"/>
              <a:t>tadbirlarida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maqsad</a:t>
            </a:r>
            <a:r>
              <a:rPr lang="en-US" b="1" dirty="0"/>
              <a:t> </a:t>
            </a:r>
            <a:r>
              <a:rPr lang="en-US" b="1" dirty="0" err="1"/>
              <a:t>nima</a:t>
            </a:r>
            <a:r>
              <a:rPr lang="en-US" b="1" dirty="0"/>
              <a:t>?</a:t>
            </a:r>
          </a:p>
          <a:p>
            <a:pPr marL="342900" indent="-342900">
              <a:buAutoNum type="alphaUcParenR"/>
            </a:pP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o‘tkazish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almashish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baho</a:t>
            </a:r>
            <a:r>
              <a:rPr lang="en-US" dirty="0"/>
              <a:t> </a:t>
            </a:r>
            <a:r>
              <a:rPr lang="en-US" dirty="0" err="1"/>
              <a:t>qo‘yish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Ishtirokchilarni</a:t>
            </a:r>
            <a:r>
              <a:rPr lang="en-US" dirty="0"/>
              <a:t> </a:t>
            </a:r>
            <a:r>
              <a:rPr lang="en-US" dirty="0" err="1" smtClean="0"/>
              <a:t>chetlashtirish</a:t>
            </a:r>
            <a:endParaRPr lang="en-US" dirty="0" smtClean="0"/>
          </a:p>
          <a:p>
            <a:pPr marL="342900" indent="-342900">
              <a:buAutoNum type="alphaUcParenR"/>
            </a:pPr>
            <a:endParaRPr lang="en-US" dirty="0"/>
          </a:p>
          <a:p>
            <a:r>
              <a:rPr lang="en-US" b="1" dirty="0"/>
              <a:t>9. </a:t>
            </a:r>
            <a:r>
              <a:rPr lang="en-US" b="1" dirty="0" err="1"/>
              <a:t>O‘z</a:t>
            </a:r>
            <a:r>
              <a:rPr lang="en-US" b="1" dirty="0"/>
              <a:t> </a:t>
            </a:r>
            <a:r>
              <a:rPr lang="en-US" b="1" dirty="0" err="1"/>
              <a:t>ustida</a:t>
            </a:r>
            <a:r>
              <a:rPr lang="en-US" b="1" dirty="0"/>
              <a:t> </a:t>
            </a:r>
            <a:r>
              <a:rPr lang="en-US" b="1" dirty="0" err="1"/>
              <a:t>ishlash</a:t>
            </a:r>
            <a:r>
              <a:rPr lang="en-US" b="1" dirty="0"/>
              <a:t> </a:t>
            </a:r>
            <a:r>
              <a:rPr lang="en-US" b="1" dirty="0" err="1"/>
              <a:t>rejasida</a:t>
            </a:r>
            <a:r>
              <a:rPr lang="en-US" b="1" dirty="0"/>
              <a:t> </a:t>
            </a:r>
            <a:r>
              <a:rPr lang="en-US" b="1" dirty="0" err="1"/>
              <a:t>bo‘lishi</a:t>
            </a:r>
            <a:r>
              <a:rPr lang="en-US" b="1" dirty="0"/>
              <a:t> </a:t>
            </a:r>
            <a:r>
              <a:rPr lang="en-US" b="1" dirty="0" err="1"/>
              <a:t>shart</a:t>
            </a:r>
            <a:r>
              <a:rPr lang="en-US" b="1" dirty="0"/>
              <a:t> </a:t>
            </a:r>
            <a:r>
              <a:rPr lang="en-US" b="1" dirty="0" err="1"/>
              <a:t>bo‘lgan</a:t>
            </a:r>
            <a:r>
              <a:rPr lang="en-US" b="1" dirty="0"/>
              <a:t> element </a:t>
            </a:r>
            <a:r>
              <a:rPr lang="en-US" b="1" dirty="0" err="1"/>
              <a:t>qaysi</a:t>
            </a:r>
            <a:r>
              <a:rPr lang="en-US" b="1" dirty="0"/>
              <a:t>?</a:t>
            </a:r>
          </a:p>
          <a:p>
            <a:pPr marL="342900" indent="-342900">
              <a:buAutoNum type="alphaUcParenR"/>
            </a:pP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/>
              <a:t>maqsad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Maqsad</a:t>
            </a:r>
            <a:r>
              <a:rPr lang="en-US" dirty="0"/>
              <a:t>, </a:t>
            </a:r>
            <a:r>
              <a:rPr lang="en-US" dirty="0" err="1"/>
              <a:t>amallar</a:t>
            </a:r>
            <a:r>
              <a:rPr lang="en-US" dirty="0"/>
              <a:t>, </a:t>
            </a:r>
            <a:r>
              <a:rPr lang="en-US" dirty="0" err="1"/>
              <a:t>resurslar</a:t>
            </a:r>
            <a:r>
              <a:rPr lang="en-US" dirty="0"/>
              <a:t>, </a:t>
            </a:r>
            <a:r>
              <a:rPr lang="en-US" dirty="0" err="1"/>
              <a:t>muddat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natija</a:t>
            </a:r>
            <a:r>
              <a:rPr lang="en-US" dirty="0"/>
              <a:t> </a:t>
            </a:r>
            <a:r>
              <a:rPr lang="en-US" dirty="0" err="1"/>
              <a:t>ko‘rsatkichi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kitoblar</a:t>
            </a:r>
            <a:r>
              <a:rPr lang="en-US" dirty="0"/>
              <a:t> </a:t>
            </a:r>
            <a:r>
              <a:rPr lang="en-US" dirty="0" err="1"/>
              <a:t>ro‘yxati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 smtClean="0"/>
              <a:t>reflektiya</a:t>
            </a:r>
            <a:endParaRPr lang="en-US" dirty="0" smtClean="0"/>
          </a:p>
          <a:p>
            <a:pPr marL="342900" indent="-342900">
              <a:buAutoNum type="alphaUcParenR"/>
            </a:pPr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38200" y="5081065"/>
            <a:ext cx="7772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b="1" dirty="0"/>
              <a:t>10. </a:t>
            </a:r>
            <a:r>
              <a:rPr lang="en-US" b="1" dirty="0" err="1"/>
              <a:t>Kichik</a:t>
            </a:r>
            <a:r>
              <a:rPr lang="en-US" b="1" dirty="0"/>
              <a:t> </a:t>
            </a:r>
            <a:r>
              <a:rPr lang="en-US" b="1" dirty="0" err="1"/>
              <a:t>guruhda</a:t>
            </a:r>
            <a:r>
              <a:rPr lang="en-US" b="1" dirty="0"/>
              <a:t> </a:t>
            </a:r>
            <a:r>
              <a:rPr lang="en-US" b="1" dirty="0" err="1"/>
              <a:t>ishlashda</a:t>
            </a:r>
            <a:r>
              <a:rPr lang="en-US" b="1" dirty="0"/>
              <a:t> </a:t>
            </a:r>
            <a:r>
              <a:rPr lang="en-US" b="1" dirty="0" err="1"/>
              <a:t>samarali</a:t>
            </a:r>
            <a:r>
              <a:rPr lang="en-US" b="1" dirty="0"/>
              <a:t> </a:t>
            </a:r>
            <a:r>
              <a:rPr lang="en-US" b="1" dirty="0" err="1"/>
              <a:t>hamkorlikning</a:t>
            </a:r>
            <a:r>
              <a:rPr lang="en-US" b="1" dirty="0"/>
              <a:t> </a:t>
            </a:r>
            <a:r>
              <a:rPr lang="en-US" b="1" dirty="0" err="1"/>
              <a:t>asosiy</a:t>
            </a:r>
            <a:r>
              <a:rPr lang="en-US" b="1" dirty="0"/>
              <a:t> </a:t>
            </a:r>
            <a:r>
              <a:rPr lang="en-US" b="1" dirty="0" err="1"/>
              <a:t>sharti</a:t>
            </a:r>
            <a:r>
              <a:rPr lang="en-US" b="1" dirty="0"/>
              <a:t> </a:t>
            </a:r>
            <a:r>
              <a:rPr lang="en-US" b="1" dirty="0" err="1"/>
              <a:t>nima</a:t>
            </a:r>
            <a:r>
              <a:rPr lang="en-US" b="1" dirty="0"/>
              <a:t>?</a:t>
            </a:r>
          </a:p>
          <a:p>
            <a:pPr algn="r"/>
            <a:r>
              <a:rPr lang="en-US" dirty="0"/>
              <a:t>A)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kishining</a:t>
            </a:r>
            <a:r>
              <a:rPr lang="en-US" dirty="0"/>
              <a:t> </a:t>
            </a:r>
            <a:r>
              <a:rPr lang="en-US" dirty="0" err="1"/>
              <a:t>gapiradigan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B) </a:t>
            </a:r>
            <a:r>
              <a:rPr lang="en-US" dirty="0" err="1"/>
              <a:t>Rol</a:t>
            </a:r>
            <a:r>
              <a:rPr lang="en-US" dirty="0"/>
              <a:t> </a:t>
            </a:r>
            <a:r>
              <a:rPr lang="en-US" dirty="0" err="1"/>
              <a:t>taqsimoti</a:t>
            </a:r>
            <a:r>
              <a:rPr lang="en-US" dirty="0"/>
              <a:t>, </a:t>
            </a:r>
            <a:r>
              <a:rPr lang="en-US" dirty="0" err="1"/>
              <a:t>faol</a:t>
            </a:r>
            <a:r>
              <a:rPr lang="en-US" dirty="0"/>
              <a:t> </a:t>
            </a:r>
            <a:r>
              <a:rPr lang="en-US" dirty="0" err="1"/>
              <a:t>tinglash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konstruktiv</a:t>
            </a:r>
            <a:r>
              <a:rPr lang="en-US" dirty="0"/>
              <a:t> </a:t>
            </a:r>
            <a:r>
              <a:rPr lang="en-US" dirty="0" err="1"/>
              <a:t>fikr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err="1"/>
              <a:t>Boshqalarning</a:t>
            </a:r>
            <a:r>
              <a:rPr lang="en-US" dirty="0"/>
              <a:t> </a:t>
            </a:r>
            <a:r>
              <a:rPr lang="en-US" dirty="0" err="1"/>
              <a:t>fikrini</a:t>
            </a:r>
            <a:r>
              <a:rPr lang="en-US" dirty="0"/>
              <a:t> </a:t>
            </a:r>
            <a:r>
              <a:rPr lang="en-US" dirty="0" err="1"/>
              <a:t>inkor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D) </a:t>
            </a:r>
            <a:r>
              <a:rPr lang="en-US" dirty="0" err="1"/>
              <a:t>Vazifani</a:t>
            </a:r>
            <a:r>
              <a:rPr lang="en-US" dirty="0"/>
              <a:t> </a:t>
            </a:r>
            <a:r>
              <a:rPr lang="en-US" dirty="0" err="1"/>
              <a:t>bajarmaslik</a:t>
            </a:r>
            <a:endParaRPr lang="en-US" dirty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806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Javoblar</a:t>
            </a: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1066800" y="3105835"/>
            <a:ext cx="7696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Javoblar</a:t>
            </a:r>
            <a:r>
              <a:rPr lang="en-US" b="1" dirty="0"/>
              <a:t> </a:t>
            </a:r>
            <a:r>
              <a:rPr lang="en-US" b="1" dirty="0" err="1"/>
              <a:t>kaliti</a:t>
            </a:r>
            <a:r>
              <a:rPr lang="en-US" b="1" dirty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/>
              <a:t>1-B, 2-B, 3-A, 4-B, 5-B, 6-B, 7-B, 8-B, 9-B, 10-B.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18212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sz="3600" dirty="0" err="1">
                <a:solidFill>
                  <a:srgbClr val="C00000"/>
                </a:solidFill>
              </a:rPr>
              <a:t>Har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bir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gapga</a:t>
            </a:r>
            <a:r>
              <a:rPr lang="en-US" sz="3600" dirty="0">
                <a:solidFill>
                  <a:srgbClr val="C00000"/>
                </a:solidFill>
              </a:rPr>
              <a:t> 1 </a:t>
            </a:r>
            <a:r>
              <a:rPr lang="en-US" sz="3600" dirty="0" err="1">
                <a:solidFill>
                  <a:srgbClr val="C00000"/>
                </a:solidFill>
              </a:rPr>
              <a:t>dan</a:t>
            </a:r>
            <a:r>
              <a:rPr lang="en-US" sz="3600" dirty="0">
                <a:solidFill>
                  <a:srgbClr val="C00000"/>
                </a:solidFill>
              </a:rPr>
              <a:t> 5 </a:t>
            </a:r>
            <a:r>
              <a:rPr lang="en-US" sz="3600" dirty="0" err="1">
                <a:solidFill>
                  <a:srgbClr val="C00000"/>
                </a:solidFill>
              </a:rPr>
              <a:t>gacha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baho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bering</a:t>
            </a:r>
            <a:r>
              <a:rPr lang="en-US" sz="3600" dirty="0">
                <a:solidFill>
                  <a:srgbClr val="C00000"/>
                </a:solidFill>
              </a:rPr>
              <a:t>:</a:t>
            </a:r>
            <a:br>
              <a:rPr lang="en-US" sz="3600" dirty="0">
                <a:solidFill>
                  <a:srgbClr val="C00000"/>
                </a:solidFill>
              </a:rPr>
            </a:br>
            <a:r>
              <a:rPr lang="en-US" sz="3600" b="1" dirty="0">
                <a:solidFill>
                  <a:srgbClr val="C00000"/>
                </a:solidFill>
              </a:rPr>
              <a:t>1</a:t>
            </a:r>
            <a:r>
              <a:rPr lang="en-US" sz="3600" dirty="0">
                <a:solidFill>
                  <a:srgbClr val="C00000"/>
                </a:solidFill>
              </a:rPr>
              <a:t> — </a:t>
            </a:r>
            <a:r>
              <a:rPr lang="en-US" sz="3600" dirty="0" err="1">
                <a:solidFill>
                  <a:srgbClr val="C00000"/>
                </a:solidFill>
              </a:rPr>
              <a:t>hech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qachon</a:t>
            </a:r>
            <a:r>
              <a:rPr lang="en-US" sz="3600" dirty="0">
                <a:solidFill>
                  <a:srgbClr val="C00000"/>
                </a:solidFill>
              </a:rPr>
              <a:t> / </a:t>
            </a:r>
            <a:r>
              <a:rPr lang="en-US" sz="3600" dirty="0" err="1">
                <a:solidFill>
                  <a:srgbClr val="C00000"/>
                </a:solidFill>
              </a:rPr>
              <a:t>mutlaqo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ro‘y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bermaydi</a:t>
            </a:r>
            <a:r>
              <a:rPr lang="en-US" sz="3600" dirty="0">
                <a:solidFill>
                  <a:srgbClr val="C00000"/>
                </a:solidFill>
              </a:rPr>
              <a:t/>
            </a:r>
            <a:br>
              <a:rPr lang="en-US" sz="3600" dirty="0">
                <a:solidFill>
                  <a:srgbClr val="C00000"/>
                </a:solidFill>
              </a:rPr>
            </a:br>
            <a:r>
              <a:rPr lang="en-US" sz="3600" b="1" dirty="0">
                <a:solidFill>
                  <a:srgbClr val="C00000"/>
                </a:solidFill>
              </a:rPr>
              <a:t>2</a:t>
            </a:r>
            <a:r>
              <a:rPr lang="en-US" sz="3600" dirty="0">
                <a:solidFill>
                  <a:srgbClr val="C00000"/>
                </a:solidFill>
              </a:rPr>
              <a:t> — </a:t>
            </a:r>
            <a:r>
              <a:rPr lang="en-US" sz="3600" dirty="0" err="1">
                <a:solidFill>
                  <a:srgbClr val="C00000"/>
                </a:solidFill>
              </a:rPr>
              <a:t>kamdan-kam</a:t>
            </a:r>
            <a:r>
              <a:rPr lang="en-US" sz="3600" dirty="0">
                <a:solidFill>
                  <a:srgbClr val="C00000"/>
                </a:solidFill>
              </a:rPr>
              <a:t/>
            </a:r>
            <a:br>
              <a:rPr lang="en-US" sz="3600" dirty="0">
                <a:solidFill>
                  <a:srgbClr val="C00000"/>
                </a:solidFill>
              </a:rPr>
            </a:br>
            <a:r>
              <a:rPr lang="en-US" sz="3600" b="1" dirty="0">
                <a:solidFill>
                  <a:srgbClr val="C00000"/>
                </a:solidFill>
              </a:rPr>
              <a:t>3</a:t>
            </a:r>
            <a:r>
              <a:rPr lang="en-US" sz="3600" dirty="0">
                <a:solidFill>
                  <a:srgbClr val="C00000"/>
                </a:solidFill>
              </a:rPr>
              <a:t> — </a:t>
            </a:r>
            <a:r>
              <a:rPr lang="en-US" sz="3600" dirty="0" err="1">
                <a:solidFill>
                  <a:srgbClr val="C00000"/>
                </a:solidFill>
              </a:rPr>
              <a:t>ba’zan</a:t>
            </a:r>
            <a:r>
              <a:rPr lang="en-US" sz="3600" dirty="0">
                <a:solidFill>
                  <a:srgbClr val="C00000"/>
                </a:solidFill>
              </a:rPr>
              <a:t/>
            </a:r>
            <a:br>
              <a:rPr lang="en-US" sz="3600" dirty="0">
                <a:solidFill>
                  <a:srgbClr val="C00000"/>
                </a:solidFill>
              </a:rPr>
            </a:br>
            <a:r>
              <a:rPr lang="en-US" sz="3600" b="1" dirty="0">
                <a:solidFill>
                  <a:srgbClr val="C00000"/>
                </a:solidFill>
              </a:rPr>
              <a:t>4</a:t>
            </a:r>
            <a:r>
              <a:rPr lang="en-US" sz="3600" dirty="0">
                <a:solidFill>
                  <a:srgbClr val="C00000"/>
                </a:solidFill>
              </a:rPr>
              <a:t> — </a:t>
            </a:r>
            <a:r>
              <a:rPr lang="en-US" sz="3600" dirty="0" err="1">
                <a:solidFill>
                  <a:srgbClr val="C00000"/>
                </a:solidFill>
              </a:rPr>
              <a:t>ko‘pincha</a:t>
            </a:r>
            <a:r>
              <a:rPr lang="en-US" sz="3600" dirty="0">
                <a:solidFill>
                  <a:srgbClr val="C00000"/>
                </a:solidFill>
              </a:rPr>
              <a:t/>
            </a:r>
            <a:br>
              <a:rPr lang="en-US" sz="3600" dirty="0">
                <a:solidFill>
                  <a:srgbClr val="C00000"/>
                </a:solidFill>
              </a:rPr>
            </a:br>
            <a:r>
              <a:rPr lang="en-US" sz="3600" b="1" dirty="0">
                <a:solidFill>
                  <a:srgbClr val="C00000"/>
                </a:solidFill>
              </a:rPr>
              <a:t>5</a:t>
            </a:r>
            <a:r>
              <a:rPr lang="en-US" sz="3600" dirty="0">
                <a:solidFill>
                  <a:srgbClr val="C00000"/>
                </a:solidFill>
              </a:rPr>
              <a:t> — </a:t>
            </a:r>
            <a:r>
              <a:rPr lang="en-US" sz="3600" dirty="0" err="1">
                <a:solidFill>
                  <a:srgbClr val="C00000"/>
                </a:solidFill>
              </a:rPr>
              <a:t>deyarli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har</a:t>
            </a:r>
            <a:r>
              <a:rPr lang="en-US" sz="3600" dirty="0">
                <a:solidFill>
                  <a:srgbClr val="C00000"/>
                </a:solidFill>
              </a:rPr>
              <a:t> </a:t>
            </a:r>
            <a:r>
              <a:rPr lang="en-US" sz="3600" dirty="0" err="1">
                <a:solidFill>
                  <a:srgbClr val="C00000"/>
                </a:solidFill>
              </a:rPr>
              <a:t>doim</a:t>
            </a:r>
            <a:r>
              <a:rPr lang="en-US" sz="3600" dirty="0">
                <a:solidFill>
                  <a:srgbClr val="C00000"/>
                </a:solidFill>
              </a:rPr>
              <a:t/>
            </a:r>
            <a:br>
              <a:rPr lang="en-US" sz="3600" dirty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609600"/>
            <a:ext cx="6417734" cy="939801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O‘zingizga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</a:t>
            </a:r>
            <a:r>
              <a:rPr lang="en-US" sz="3200" dirty="0" smtClean="0"/>
              <a:t> </a:t>
            </a:r>
            <a:r>
              <a:rPr lang="en-US" sz="3200" dirty="0" err="1" smtClean="0"/>
              <a:t>ishonchni</a:t>
            </a:r>
            <a:r>
              <a:rPr lang="en-US" sz="3200" dirty="0" smtClean="0"/>
              <a:t> </a:t>
            </a:r>
            <a:r>
              <a:rPr lang="en-US" sz="3200" dirty="0" err="1" smtClean="0"/>
              <a:t>tahminiy</a:t>
            </a:r>
            <a:r>
              <a:rPr lang="en-US" sz="3200" dirty="0" smtClean="0"/>
              <a:t> </a:t>
            </a:r>
            <a:r>
              <a:rPr lang="en-US" sz="3200" dirty="0" err="1" smtClean="0"/>
              <a:t>baholash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test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72517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04800"/>
            <a:ext cx="83058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/>
              <a:t>Savollar</a:t>
            </a:r>
            <a:endParaRPr lang="en-US" sz="2400" b="1" dirty="0"/>
          </a:p>
          <a:p>
            <a:r>
              <a:rPr lang="en-US" sz="2400" dirty="0" smtClean="0"/>
              <a:t>1.Yangi </a:t>
            </a:r>
            <a:r>
              <a:rPr lang="en-US" sz="2400" dirty="0" err="1"/>
              <a:t>vazifani</a:t>
            </a:r>
            <a:r>
              <a:rPr lang="en-US" sz="2400" dirty="0"/>
              <a:t> </a:t>
            </a:r>
            <a:r>
              <a:rPr lang="en-US" sz="2400" dirty="0" err="1"/>
              <a:t>olishdan</a:t>
            </a:r>
            <a:r>
              <a:rPr lang="en-US" sz="2400" dirty="0"/>
              <a:t> </a:t>
            </a:r>
            <a:r>
              <a:rPr lang="en-US" sz="2400" dirty="0" err="1"/>
              <a:t>oldin</a:t>
            </a:r>
            <a:r>
              <a:rPr lang="en-US" sz="2400" dirty="0"/>
              <a:t> </a:t>
            </a:r>
            <a:r>
              <a:rPr lang="en-US" sz="2400" dirty="0" err="1"/>
              <a:t>o‘zimga</a:t>
            </a:r>
            <a:r>
              <a:rPr lang="en-US" sz="2400" dirty="0"/>
              <a:t> </a:t>
            </a:r>
            <a:r>
              <a:rPr lang="en-US" sz="2400" dirty="0" err="1"/>
              <a:t>ishonaman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2.Fikrimni </a:t>
            </a:r>
            <a:r>
              <a:rPr lang="en-US" sz="2400" dirty="0" err="1"/>
              <a:t>boshqalarga</a:t>
            </a:r>
            <a:r>
              <a:rPr lang="en-US" sz="2400" dirty="0"/>
              <a:t> </a:t>
            </a:r>
            <a:r>
              <a:rPr lang="en-US" sz="2400" dirty="0" err="1"/>
              <a:t>bildirishdan</a:t>
            </a:r>
            <a:r>
              <a:rPr lang="en-US" sz="2400" dirty="0"/>
              <a:t> </a:t>
            </a:r>
            <a:r>
              <a:rPr lang="en-US" sz="2400" dirty="0" err="1"/>
              <a:t>qo‘rqmayman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3.Xato </a:t>
            </a:r>
            <a:r>
              <a:rPr lang="en-US" sz="2400" dirty="0" err="1"/>
              <a:t>qilsam</a:t>
            </a:r>
            <a:r>
              <a:rPr lang="en-US" sz="2400" dirty="0"/>
              <a:t>, </a:t>
            </a:r>
            <a:r>
              <a:rPr lang="en-US" sz="2400" dirty="0" err="1"/>
              <a:t>uzoq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o‘zimni</a:t>
            </a:r>
            <a:r>
              <a:rPr lang="en-US" sz="2400" dirty="0"/>
              <a:t> </a:t>
            </a:r>
            <a:r>
              <a:rPr lang="en-US" sz="2400" dirty="0" err="1"/>
              <a:t>ayblayman</a:t>
            </a:r>
            <a:r>
              <a:rPr lang="en-US" sz="2400" dirty="0"/>
              <a:t>. </a:t>
            </a:r>
            <a:r>
              <a:rPr lang="en-US" sz="2400" i="1" dirty="0"/>
              <a:t>(</a:t>
            </a:r>
            <a:r>
              <a:rPr lang="en-US" sz="2400" i="1" dirty="0" err="1"/>
              <a:t>teskari</a:t>
            </a:r>
            <a:r>
              <a:rPr lang="en-US" sz="2400" i="1" dirty="0" smtClean="0"/>
              <a:t>)</a:t>
            </a:r>
          </a:p>
          <a:p>
            <a:endParaRPr lang="en-US" sz="2400" dirty="0"/>
          </a:p>
          <a:p>
            <a:r>
              <a:rPr lang="en-US" sz="2400" dirty="0" smtClean="0"/>
              <a:t>4.O‘z </a:t>
            </a:r>
            <a:r>
              <a:rPr lang="en-US" sz="2400" dirty="0" err="1"/>
              <a:t>qarorlarim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javobgarlikni</a:t>
            </a:r>
            <a:r>
              <a:rPr lang="en-US" sz="2400" dirty="0"/>
              <a:t> </a:t>
            </a:r>
            <a:r>
              <a:rPr lang="en-US" sz="2400" dirty="0" err="1"/>
              <a:t>olaman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5.Notanish </a:t>
            </a:r>
            <a:r>
              <a:rPr lang="en-US" sz="2400" dirty="0" err="1"/>
              <a:t>guruhda</a:t>
            </a:r>
            <a:r>
              <a:rPr lang="en-US" sz="2400" dirty="0"/>
              <a:t> </a:t>
            </a:r>
            <a:r>
              <a:rPr lang="en-US" sz="2400" dirty="0" err="1"/>
              <a:t>o‘zimni</a:t>
            </a:r>
            <a:r>
              <a:rPr lang="en-US" sz="2400" dirty="0"/>
              <a:t> </a:t>
            </a:r>
            <a:r>
              <a:rPr lang="en-US" sz="2400" dirty="0" err="1"/>
              <a:t>erkin</a:t>
            </a:r>
            <a:r>
              <a:rPr lang="en-US" sz="2400" dirty="0"/>
              <a:t> his </a:t>
            </a:r>
            <a:r>
              <a:rPr lang="en-US" sz="2400" dirty="0" err="1"/>
              <a:t>qilaman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6.Maqtovni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men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qiyin</a:t>
            </a:r>
            <a:r>
              <a:rPr lang="en-US" sz="2400" dirty="0"/>
              <a:t>. </a:t>
            </a:r>
            <a:r>
              <a:rPr lang="en-US" sz="2400" i="1" dirty="0"/>
              <a:t>(</a:t>
            </a:r>
            <a:r>
              <a:rPr lang="en-US" sz="2400" i="1" dirty="0" err="1"/>
              <a:t>teskari</a:t>
            </a:r>
            <a:r>
              <a:rPr lang="en-US" sz="2400" i="1" dirty="0" smtClean="0"/>
              <a:t>)</a:t>
            </a:r>
          </a:p>
          <a:p>
            <a:endParaRPr lang="en-US" sz="2400" dirty="0"/>
          </a:p>
          <a:p>
            <a:r>
              <a:rPr lang="en-US" sz="2400" dirty="0" smtClean="0"/>
              <a:t>7.Maqsadlarimga </a:t>
            </a:r>
            <a:r>
              <a:rPr lang="en-US" sz="2400" dirty="0" err="1"/>
              <a:t>erisha</a:t>
            </a:r>
            <a:r>
              <a:rPr lang="en-US" sz="2400" dirty="0"/>
              <a:t> </a:t>
            </a:r>
            <a:r>
              <a:rPr lang="en-US" sz="2400" dirty="0" err="1"/>
              <a:t>olishimga</a:t>
            </a:r>
            <a:r>
              <a:rPr lang="en-US" sz="2400" dirty="0"/>
              <a:t> </a:t>
            </a:r>
            <a:r>
              <a:rPr lang="en-US" sz="2400" dirty="0" err="1"/>
              <a:t>ishonaman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8.Tanqid </a:t>
            </a:r>
            <a:r>
              <a:rPr lang="en-US" sz="2400" dirty="0" err="1"/>
              <a:t>meni</a:t>
            </a:r>
            <a:r>
              <a:rPr lang="en-US" sz="2400" dirty="0"/>
              <a:t> </a:t>
            </a:r>
            <a:r>
              <a:rPr lang="en-US" sz="2400" dirty="0" err="1"/>
              <a:t>tezda</a:t>
            </a:r>
            <a:r>
              <a:rPr lang="en-US" sz="2400" dirty="0"/>
              <a:t> </a:t>
            </a:r>
            <a:r>
              <a:rPr lang="en-US" sz="2400" dirty="0" err="1"/>
              <a:t>tushkunlikka</a:t>
            </a:r>
            <a:r>
              <a:rPr lang="en-US" sz="2400" dirty="0"/>
              <a:t> </a:t>
            </a:r>
            <a:r>
              <a:rPr lang="en-US" sz="2400" dirty="0" err="1"/>
              <a:t>soladi</a:t>
            </a:r>
            <a:r>
              <a:rPr lang="en-US" sz="2400" dirty="0"/>
              <a:t>. </a:t>
            </a:r>
            <a:r>
              <a:rPr lang="en-US" sz="2400" i="1" dirty="0"/>
              <a:t>(</a:t>
            </a:r>
            <a:r>
              <a:rPr lang="en-US" sz="2400" i="1" dirty="0" err="1"/>
              <a:t>teskari</a:t>
            </a:r>
            <a:r>
              <a:rPr lang="en-US" sz="2400" i="1" dirty="0" smtClean="0"/>
              <a:t>)</a:t>
            </a:r>
            <a:endParaRPr lang="en-US" sz="2400" dirty="0"/>
          </a:p>
          <a:p>
            <a:r>
              <a:rPr lang="en-US" sz="2400" dirty="0" smtClean="0"/>
              <a:t>9.“Yo‘q</a:t>
            </a:r>
            <a:r>
              <a:rPr lang="en-US" sz="2400" dirty="0"/>
              <a:t>” </a:t>
            </a:r>
            <a:r>
              <a:rPr lang="en-US" sz="2400" dirty="0" err="1"/>
              <a:t>deyish</a:t>
            </a:r>
            <a:r>
              <a:rPr lang="en-US" sz="2400" dirty="0"/>
              <a:t> men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qiyin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50187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57200"/>
            <a:ext cx="8001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10. </a:t>
            </a:r>
            <a:r>
              <a:rPr lang="en-US" b="1" dirty="0" err="1" smtClean="0">
                <a:solidFill>
                  <a:srgbClr val="C00000"/>
                </a:solidFill>
              </a:rPr>
              <a:t>O‘z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tashqi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ko‘rinishim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xatti-harakatimdan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mamnunman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11. </a:t>
            </a:r>
            <a:r>
              <a:rPr lang="en-US" b="1" dirty="0" err="1" smtClean="0">
                <a:solidFill>
                  <a:srgbClr val="C00000"/>
                </a:solidFill>
              </a:rPr>
              <a:t>Boshqalar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>
                <a:solidFill>
                  <a:srgbClr val="C00000"/>
                </a:solidFill>
              </a:rPr>
              <a:t>men </a:t>
            </a:r>
            <a:r>
              <a:rPr lang="en-US" b="1" dirty="0" err="1">
                <a:solidFill>
                  <a:srgbClr val="C00000"/>
                </a:solidFill>
              </a:rPr>
              <a:t>haqimda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nima</a:t>
            </a:r>
            <a:r>
              <a:rPr lang="en-US" b="1" dirty="0">
                <a:solidFill>
                  <a:srgbClr val="C00000"/>
                </a:solidFill>
              </a:rPr>
              <a:t> deb </a:t>
            </a:r>
            <a:r>
              <a:rPr lang="en-US" b="1" dirty="0" err="1">
                <a:solidFill>
                  <a:srgbClr val="C00000"/>
                </a:solidFill>
              </a:rPr>
              <a:t>o‘ylashidan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juda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xavotirlanaman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  <a:r>
              <a:rPr lang="en-US" b="1" i="1" dirty="0">
                <a:solidFill>
                  <a:srgbClr val="C00000"/>
                </a:solidFill>
              </a:rPr>
              <a:t>(</a:t>
            </a:r>
            <a:r>
              <a:rPr lang="en-US" b="1" i="1" dirty="0" err="1">
                <a:solidFill>
                  <a:srgbClr val="C00000"/>
                </a:solidFill>
              </a:rPr>
              <a:t>teskari</a:t>
            </a:r>
            <a:r>
              <a:rPr lang="en-US" b="1" i="1" dirty="0" smtClean="0">
                <a:solidFill>
                  <a:srgbClr val="C00000"/>
                </a:solidFill>
              </a:rPr>
              <a:t>)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12. </a:t>
            </a:r>
            <a:r>
              <a:rPr lang="en-US" b="1" dirty="0" err="1" smtClean="0">
                <a:solidFill>
                  <a:srgbClr val="C00000"/>
                </a:solidFill>
              </a:rPr>
              <a:t>Yangi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narsalarni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sinab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ko‘rishga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tayyorman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13. </a:t>
            </a:r>
            <a:r>
              <a:rPr lang="en-US" b="1" dirty="0" err="1" smtClean="0">
                <a:solidFill>
                  <a:srgbClr val="C00000"/>
                </a:solidFill>
              </a:rPr>
              <a:t>Qiyinchilikda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o‘zimni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tez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yo‘qotaman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  <a:r>
              <a:rPr lang="en-US" b="1" i="1" dirty="0">
                <a:solidFill>
                  <a:srgbClr val="C00000"/>
                </a:solidFill>
              </a:rPr>
              <a:t>(</a:t>
            </a:r>
            <a:r>
              <a:rPr lang="en-US" b="1" i="1" dirty="0" err="1">
                <a:solidFill>
                  <a:srgbClr val="C00000"/>
                </a:solidFill>
              </a:rPr>
              <a:t>teskari</a:t>
            </a:r>
            <a:r>
              <a:rPr lang="en-US" b="1" i="1" dirty="0" smtClean="0">
                <a:solidFill>
                  <a:srgbClr val="C00000"/>
                </a:solidFill>
              </a:rPr>
              <a:t>)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14. </a:t>
            </a:r>
            <a:r>
              <a:rPr lang="en-US" b="1" dirty="0" err="1" smtClean="0">
                <a:solidFill>
                  <a:srgbClr val="C00000"/>
                </a:solidFill>
              </a:rPr>
              <a:t>O‘z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ehtiyojlarimni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ifodalashga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qodirman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15. </a:t>
            </a:r>
            <a:r>
              <a:rPr lang="en-US" b="1" dirty="0" err="1" smtClean="0">
                <a:solidFill>
                  <a:srgbClr val="C00000"/>
                </a:solidFill>
              </a:rPr>
              <a:t>Muvaffaqiyatsizlikdan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keyin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tez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tiklanaman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16. </a:t>
            </a:r>
            <a:r>
              <a:rPr lang="en-US" b="1" dirty="0" err="1" smtClean="0">
                <a:solidFill>
                  <a:srgbClr val="C00000"/>
                </a:solidFill>
              </a:rPr>
              <a:t>O‘zimni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boshqalar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bilan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solishtirib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o‘zimni</a:t>
            </a:r>
            <a:r>
              <a:rPr lang="en-US" b="1" dirty="0">
                <a:solidFill>
                  <a:srgbClr val="C00000"/>
                </a:solidFill>
              </a:rPr>
              <a:t> past his </a:t>
            </a:r>
            <a:r>
              <a:rPr lang="en-US" b="1" dirty="0" err="1">
                <a:solidFill>
                  <a:srgbClr val="C00000"/>
                </a:solidFill>
              </a:rPr>
              <a:t>qilaman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  <a:r>
              <a:rPr lang="en-US" b="1" i="1" dirty="0">
                <a:solidFill>
                  <a:srgbClr val="C00000"/>
                </a:solidFill>
              </a:rPr>
              <a:t>(</a:t>
            </a:r>
            <a:r>
              <a:rPr lang="en-US" b="1" i="1" dirty="0" err="1">
                <a:solidFill>
                  <a:srgbClr val="C00000"/>
                </a:solidFill>
              </a:rPr>
              <a:t>teskari</a:t>
            </a:r>
            <a:r>
              <a:rPr lang="en-US" b="1" i="1" dirty="0" smtClean="0">
                <a:solidFill>
                  <a:srgbClr val="C00000"/>
                </a:solidFill>
              </a:rPr>
              <a:t>)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17. </a:t>
            </a:r>
            <a:r>
              <a:rPr lang="en-US" b="1" dirty="0" err="1" smtClean="0">
                <a:solidFill>
                  <a:srgbClr val="C00000"/>
                </a:solidFill>
              </a:rPr>
              <a:t>O‘z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fikrimga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ega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bo‘lsam</a:t>
            </a:r>
            <a:r>
              <a:rPr lang="en-US" b="1" dirty="0">
                <a:solidFill>
                  <a:srgbClr val="C00000"/>
                </a:solidFill>
              </a:rPr>
              <a:t> ham, </a:t>
            </a:r>
            <a:r>
              <a:rPr lang="en-US" b="1" dirty="0" err="1">
                <a:solidFill>
                  <a:srgbClr val="C00000"/>
                </a:solidFill>
              </a:rPr>
              <a:t>uni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himoya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qila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olaman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18. </a:t>
            </a:r>
            <a:r>
              <a:rPr lang="en-US" b="1" dirty="0" err="1" smtClean="0">
                <a:solidFill>
                  <a:srgbClr val="C00000"/>
                </a:solidFill>
              </a:rPr>
              <a:t>Qaror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qabul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qilishda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ko‘p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ikkilanaman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  <a:r>
              <a:rPr lang="en-US" b="1" i="1" dirty="0">
                <a:solidFill>
                  <a:srgbClr val="C00000"/>
                </a:solidFill>
              </a:rPr>
              <a:t>(</a:t>
            </a:r>
            <a:r>
              <a:rPr lang="en-US" b="1" i="1" dirty="0" err="1">
                <a:solidFill>
                  <a:srgbClr val="C00000"/>
                </a:solidFill>
              </a:rPr>
              <a:t>teskari</a:t>
            </a:r>
            <a:r>
              <a:rPr lang="en-US" b="1" i="1" dirty="0" smtClean="0">
                <a:solidFill>
                  <a:srgbClr val="C00000"/>
                </a:solidFill>
              </a:rPr>
              <a:t>)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19. </a:t>
            </a:r>
            <a:r>
              <a:rPr lang="en-US" b="1" dirty="0" err="1" smtClean="0">
                <a:solidFill>
                  <a:srgbClr val="C00000"/>
                </a:solidFill>
              </a:rPr>
              <a:t>O‘z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kuchli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tomonlarimni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bilaman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va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ulardan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foydalanaman</a:t>
            </a:r>
            <a:r>
              <a:rPr lang="en-US" b="1" dirty="0" smtClean="0">
                <a:solidFill>
                  <a:srgbClr val="C00000"/>
                </a:solidFill>
              </a:rPr>
              <a:t>.</a:t>
            </a:r>
          </a:p>
          <a:p>
            <a:endParaRPr lang="en-US" b="1" dirty="0">
              <a:solidFill>
                <a:srgbClr val="C00000"/>
              </a:solidFill>
            </a:endParaRPr>
          </a:p>
          <a:p>
            <a:r>
              <a:rPr lang="en-US" b="1" dirty="0" smtClean="0">
                <a:solidFill>
                  <a:srgbClr val="C00000"/>
                </a:solidFill>
              </a:rPr>
              <a:t>20. </a:t>
            </a:r>
            <a:r>
              <a:rPr lang="en-US" b="1" dirty="0" err="1" smtClean="0">
                <a:solidFill>
                  <a:srgbClr val="C00000"/>
                </a:solidFill>
              </a:rPr>
              <a:t>Hayotdagi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qiyinchiliklarga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qaramay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o‘zimga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ishonchni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saqlayman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5373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143000"/>
            <a:ext cx="6781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Ballash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 err="1"/>
              <a:t>Teskari</a:t>
            </a:r>
            <a:r>
              <a:rPr lang="en-US" sz="2400" b="1" dirty="0"/>
              <a:t> </a:t>
            </a:r>
            <a:r>
              <a:rPr lang="en-US" sz="2400" b="1" dirty="0" err="1"/>
              <a:t>savollar</a:t>
            </a:r>
            <a:r>
              <a:rPr lang="en-US" sz="2400" b="1" dirty="0"/>
              <a:t>:</a:t>
            </a:r>
            <a:r>
              <a:rPr lang="en-US" sz="2400" dirty="0"/>
              <a:t> 3, 6, 8, 11, 13, 16, 18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Bu </a:t>
            </a:r>
            <a:r>
              <a:rPr lang="en-US" sz="2400" dirty="0" err="1"/>
              <a:t>savollarda</a:t>
            </a:r>
            <a:r>
              <a:rPr lang="en-US" sz="2400" dirty="0"/>
              <a:t> </a:t>
            </a:r>
            <a:r>
              <a:rPr lang="en-US" sz="2400" dirty="0" err="1"/>
              <a:t>ballni</a:t>
            </a:r>
            <a:r>
              <a:rPr lang="en-US" sz="2400" dirty="0"/>
              <a:t> </a:t>
            </a:r>
            <a:r>
              <a:rPr lang="en-US" sz="2400" dirty="0" err="1"/>
              <a:t>quyidagicha</a:t>
            </a:r>
            <a:r>
              <a:rPr lang="en-US" sz="2400" dirty="0"/>
              <a:t> </a:t>
            </a:r>
            <a:r>
              <a:rPr lang="en-US" sz="2400" dirty="0" err="1"/>
              <a:t>almashtiring</a:t>
            </a:r>
            <a:r>
              <a:rPr lang="en-US" sz="2400" dirty="0"/>
              <a:t>: </a:t>
            </a:r>
            <a:r>
              <a:rPr lang="en-US" sz="2400" b="1" dirty="0"/>
              <a:t>6 − </a:t>
            </a:r>
            <a:r>
              <a:rPr lang="en-US" sz="2400" b="1" dirty="0" err="1"/>
              <a:t>berilgan</a:t>
            </a:r>
            <a:r>
              <a:rPr lang="en-US" sz="2400" b="1" dirty="0"/>
              <a:t> ball</a:t>
            </a:r>
            <a:r>
              <a:rPr lang="en-US" sz="2400" dirty="0" smtClean="0"/>
              <a:t>.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/>
              <a:t>Masalan</a:t>
            </a:r>
            <a:r>
              <a:rPr lang="en-US" sz="2400" dirty="0"/>
              <a:t>, 3-savolga 2 </a:t>
            </a:r>
            <a:r>
              <a:rPr lang="en-US" sz="2400" dirty="0" err="1"/>
              <a:t>qo‘ysangiz</a:t>
            </a:r>
            <a:r>
              <a:rPr lang="en-US" sz="2400" dirty="0"/>
              <a:t>,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b="1" dirty="0"/>
              <a:t>6 − 2 = 4</a:t>
            </a:r>
            <a:r>
              <a:rPr lang="en-US" sz="2400" dirty="0"/>
              <a:t> </a:t>
            </a:r>
            <a:r>
              <a:rPr lang="en-US" sz="2400" dirty="0" err="1"/>
              <a:t>olinadi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err="1"/>
              <a:t>Barcha</a:t>
            </a:r>
            <a:r>
              <a:rPr lang="en-US" sz="2400" dirty="0"/>
              <a:t> 20 </a:t>
            </a:r>
            <a:r>
              <a:rPr lang="en-US" sz="2400" dirty="0" err="1"/>
              <a:t>savol</a:t>
            </a:r>
            <a:r>
              <a:rPr lang="en-US" sz="2400" dirty="0"/>
              <a:t> </a:t>
            </a:r>
            <a:r>
              <a:rPr lang="en-US" sz="2400" dirty="0" err="1"/>
              <a:t>ballari</a:t>
            </a:r>
            <a:r>
              <a:rPr lang="en-US" sz="2400" dirty="0"/>
              <a:t> </a:t>
            </a:r>
            <a:r>
              <a:rPr lang="en-US" sz="2400" dirty="0" err="1"/>
              <a:t>yig‘indisi</a:t>
            </a:r>
            <a:r>
              <a:rPr lang="en-US" sz="2400" dirty="0"/>
              <a:t> </a:t>
            </a:r>
            <a:r>
              <a:rPr lang="en-US" sz="2400" b="1" dirty="0"/>
              <a:t>20–100</a:t>
            </a:r>
            <a:r>
              <a:rPr lang="en-US" sz="2400" dirty="0"/>
              <a:t> </a:t>
            </a:r>
            <a:r>
              <a:rPr lang="en-US" sz="2400" dirty="0" err="1"/>
              <a:t>oralig‘ida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2820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Natija</a:t>
            </a:r>
            <a:r>
              <a:rPr lang="en-US" b="1" dirty="0"/>
              <a:t/>
            </a:r>
            <a:br>
              <a:rPr lang="en-US" b="1" dirty="0"/>
            </a:b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228600" y="1859340"/>
            <a:ext cx="8763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Natija</a:t>
            </a:r>
            <a:endParaRPr lang="en-US" b="1" dirty="0" smtClean="0"/>
          </a:p>
          <a:p>
            <a:endParaRPr lang="en-US" b="1" dirty="0"/>
          </a:p>
          <a:p>
            <a:r>
              <a:rPr lang="en-US" b="1" dirty="0"/>
              <a:t>20–39 ball</a:t>
            </a:r>
            <a:r>
              <a:rPr lang="en-US" dirty="0"/>
              <a:t> — </a:t>
            </a:r>
            <a:r>
              <a:rPr lang="en-US" dirty="0" err="1"/>
              <a:t>o‘zingizga</a:t>
            </a:r>
            <a:r>
              <a:rPr lang="en-US" dirty="0"/>
              <a:t> </a:t>
            </a:r>
            <a:r>
              <a:rPr lang="en-US" dirty="0" err="1"/>
              <a:t>ishonch</a:t>
            </a:r>
            <a:r>
              <a:rPr lang="en-US" dirty="0"/>
              <a:t> past. </a:t>
            </a:r>
            <a:r>
              <a:rPr lang="en-US" dirty="0" err="1"/>
              <a:t>O‘z-o‘zingizni</a:t>
            </a:r>
            <a:r>
              <a:rPr lang="en-US" dirty="0"/>
              <a:t> </a:t>
            </a:r>
            <a:r>
              <a:rPr lang="en-US" dirty="0" err="1"/>
              <a:t>qo‘llab-quvvatlash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psixolog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maslahatlashish</a:t>
            </a:r>
            <a:r>
              <a:rPr lang="en-US" dirty="0"/>
              <a:t> </a:t>
            </a:r>
            <a:r>
              <a:rPr lang="en-US" dirty="0" err="1"/>
              <a:t>foydali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/>
              <a:t>40–59 ball</a:t>
            </a:r>
            <a:r>
              <a:rPr lang="en-US" dirty="0"/>
              <a:t> — </a:t>
            </a:r>
            <a:r>
              <a:rPr lang="en-US" dirty="0" err="1"/>
              <a:t>o‘rtadan</a:t>
            </a:r>
            <a:r>
              <a:rPr lang="en-US" dirty="0"/>
              <a:t> past.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vaziyatlarda</a:t>
            </a:r>
            <a:r>
              <a:rPr lang="en-US" dirty="0"/>
              <a:t> </a:t>
            </a:r>
            <a:r>
              <a:rPr lang="en-US" dirty="0" err="1"/>
              <a:t>ishonchsizlik</a:t>
            </a:r>
            <a:r>
              <a:rPr lang="en-US" dirty="0"/>
              <a:t> </a:t>
            </a:r>
            <a:r>
              <a:rPr lang="en-US" dirty="0" err="1"/>
              <a:t>seziladi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/>
              <a:t>60–79 ball</a:t>
            </a:r>
            <a:r>
              <a:rPr lang="en-US" dirty="0"/>
              <a:t> — </a:t>
            </a:r>
            <a:r>
              <a:rPr lang="en-US" dirty="0" err="1"/>
              <a:t>o‘rtacha</a:t>
            </a:r>
            <a:r>
              <a:rPr lang="en-US" dirty="0"/>
              <a:t>/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daraja</a:t>
            </a:r>
            <a:r>
              <a:rPr lang="en-US" dirty="0"/>
              <a:t>. </a:t>
            </a:r>
            <a:r>
              <a:rPr lang="en-US" dirty="0" err="1"/>
              <a:t>O‘zingizga</a:t>
            </a:r>
            <a:r>
              <a:rPr lang="en-US" dirty="0"/>
              <a:t> </a:t>
            </a:r>
            <a:r>
              <a:rPr lang="en-US" dirty="0" err="1"/>
              <a:t>ishonchingiz</a:t>
            </a:r>
            <a:r>
              <a:rPr lang="en-US" dirty="0"/>
              <a:t> </a:t>
            </a:r>
            <a:r>
              <a:rPr lang="en-US" dirty="0" err="1"/>
              <a:t>yetarli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o‘sish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joy bor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/>
              <a:t>80–100 ball</a:t>
            </a:r>
            <a:r>
              <a:rPr lang="en-US" dirty="0"/>
              <a:t> —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daraja</a:t>
            </a:r>
            <a:r>
              <a:rPr lang="en-US" dirty="0"/>
              <a:t>. </a:t>
            </a:r>
            <a:r>
              <a:rPr lang="en-US" dirty="0" err="1"/>
              <a:t>O‘zingizga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ishonchingiz</a:t>
            </a:r>
            <a:r>
              <a:rPr lang="en-US" dirty="0"/>
              <a:t> </a:t>
            </a:r>
            <a:r>
              <a:rPr lang="en-US" dirty="0" err="1"/>
              <a:t>kuchli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17936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</TotalTime>
  <Words>561</Words>
  <Application>Microsoft Office PowerPoint</Application>
  <PresentationFormat>On-screen Show (4:3)</PresentationFormat>
  <Paragraphs>129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Waveform</vt:lpstr>
      <vt:lpstr>2.1. “Pedagoglarning kasbiy rivojlanishi va o‘zaro hamkorlik” moduli   2-mavzu. O‘z faoliyatini tahlil qilish va baholash – kasbiy rivojlanish asosi (2 soat amaliy mashgʻulot) </vt:lpstr>
      <vt:lpstr>Baholashning asosiy turlari </vt:lpstr>
      <vt:lpstr> Rubrika — mezon va darajalar jadvali.  Checklist — bajarildi/bajarilmadi ro‘yxati.  Portfolio — o‘z ishlari va natijalari to‘plami.  Reflektiv kundalik — “nima qildim, nima o‘rgandim, nima qiyin bo‘ldi?”.  SWOT-tahlil — kuchli, kuchsiz, imkoniyat, xavf.  SMART-reja — aniq, o‘lchanadigan, erishish mumkin, real, muddatli maqsad.  Video/audio tahlil — o‘z faoliyatini tashqaridan ko‘rish.  360° fikr-mulohaza — hamkasb, rahbar, o‘quvchi/ota-ona fikri. </vt:lpstr>
      <vt:lpstr>O‘zini-o‘zi baholash — bu nima? </vt:lpstr>
      <vt:lpstr>O‘z metodingizni bering</vt:lpstr>
      <vt:lpstr>PowerPoint Presentation</vt:lpstr>
      <vt:lpstr>TEST</vt:lpstr>
      <vt:lpstr>PowerPoint Presentation</vt:lpstr>
      <vt:lpstr>.</vt:lpstr>
      <vt:lpstr>Javoblar</vt:lpstr>
      <vt:lpstr>Har bir gapga 1 dan 5 gacha baho bering: 1 — hech qachon / mutlaqo ro‘y bermaydi 2 — kamdan-kam 3 — ba’zan 4 — ko‘pincha 5 — deyarli har doim </vt:lpstr>
      <vt:lpstr>PowerPoint Presentation</vt:lpstr>
      <vt:lpstr>PowerPoint Presentation</vt:lpstr>
      <vt:lpstr>PowerPoint Presentation</vt:lpstr>
      <vt:lpstr>Natija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2.1. “Pedagoglarning kasbiy rivojlanishi va o‘zaro hamkorlik” moduli   2-mavzu. O‘z faoliyatini tahlil qilish va baholash – kasbiy rivojlanish asosi (2 soat amaliy mashgʻulot)</dc:title>
  <dc:creator>Acer-i5</dc:creator>
  <cp:lastModifiedBy>Acer-i5</cp:lastModifiedBy>
  <cp:revision>4</cp:revision>
  <dcterms:created xsi:type="dcterms:W3CDTF">2026-10-18T06:43:44Z</dcterms:created>
  <dcterms:modified xsi:type="dcterms:W3CDTF">2026-10-18T07:18:28Z</dcterms:modified>
</cp:coreProperties>
</file>