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2" r:id="rId5"/>
    <p:sldId id="280" r:id="rId6"/>
    <p:sldId id="281" r:id="rId7"/>
    <p:sldId id="28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565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900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729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4875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111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606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022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566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430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371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110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864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B9507-3E46-4613-90E8-361A9C209B6D}" type="datetimeFigureOut">
              <a:rPr lang="ru-RU" smtClean="0"/>
              <a:t>03.02.2026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24294-CC7D-4B4F-8454-2A2DA51102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699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85800"/>
            <a:ext cx="8229600" cy="1143000"/>
          </a:xfrm>
        </p:spPr>
        <p:txBody>
          <a:bodyPr>
            <a:noAutofit/>
          </a:bodyPr>
          <a:lstStyle/>
          <a:p>
            <a:r>
              <a:rPr lang="en-US" sz="1800" b="1" dirty="0" smtClean="0">
                <a:latin typeface="Arial Narrow" panose="020B0606020202030204" pitchFamily="34" charset="0"/>
              </a:rPr>
              <a:t>2.1.</a:t>
            </a:r>
            <a:r>
              <a:rPr lang="uz-Cyrl-UZ" sz="1800" b="1" dirty="0" smtClean="0">
                <a:latin typeface="Arial Narrow" panose="020B0606020202030204" pitchFamily="34" charset="0"/>
              </a:rPr>
              <a:t>1</a:t>
            </a:r>
            <a:r>
              <a:rPr lang="uz-Latn-UZ" sz="1800" b="1" dirty="0" smtClean="0">
                <a:latin typeface="Arial Narrow" panose="020B0606020202030204" pitchFamily="34" charset="0"/>
              </a:rPr>
              <a:t>-mavzu. </a:t>
            </a:r>
            <a:r>
              <a:rPr lang="az-Latn-AZ" sz="18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Kasbiy faoliyatni rivojlantirishda individual va hamkorlik faoliyatini tashkil etish metodikasi </a:t>
            </a:r>
            <a:r>
              <a:rPr lang="uz-Latn-UZ" sz="18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/>
            </a:r>
            <a:br>
              <a:rPr lang="uz-Latn-UZ" sz="18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</a:br>
            <a:r>
              <a:rPr lang="uz-Latn-UZ" sz="18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(</a:t>
            </a:r>
            <a:r>
              <a:rPr lang="uz-Latn-UZ" sz="1800" b="1" i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2 soat </a:t>
            </a:r>
            <a:r>
              <a:rPr lang="az-Latn-AZ" sz="1800" b="1" i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nazariy</a:t>
            </a:r>
            <a:r>
              <a:rPr lang="uz-Cyrl-UZ" sz="1800" b="1" i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uz-Latn-UZ" sz="1800" b="1" i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mashgʻulot</a:t>
            </a:r>
            <a:r>
              <a:rPr lang="uz-Latn-UZ" sz="1800" b="1" dirty="0" smtClean="0">
                <a:latin typeface="Arial Narrow" panose="020B0606020202030204" pitchFamily="34" charset="0"/>
              </a:rPr>
              <a:t>)</a:t>
            </a:r>
            <a:r>
              <a:rPr lang="en-US" sz="1800" b="1" dirty="0" smtClean="0">
                <a:latin typeface="Arial Narrow" panose="020B0606020202030204" pitchFamily="34" charset="0"/>
              </a:rPr>
              <a:t/>
            </a:r>
            <a:br>
              <a:rPr lang="en-US" sz="1800" b="1" dirty="0" smtClean="0">
                <a:latin typeface="Arial Narrow" panose="020B0606020202030204" pitchFamily="34" charset="0"/>
              </a:rPr>
            </a:br>
            <a:r>
              <a:rPr lang="en-US" sz="1800" b="1" dirty="0" err="1" smtClean="0">
                <a:latin typeface="Arial Narrow" panose="020B0606020202030204" pitchFamily="34" charset="0"/>
              </a:rPr>
              <a:t>Avval</a:t>
            </a:r>
            <a:r>
              <a:rPr lang="en-US" sz="1800" b="1" dirty="0" smtClean="0">
                <a:latin typeface="Arial Narrow" panose="020B0606020202030204" pitchFamily="34" charset="0"/>
              </a:rPr>
              <a:t> </a:t>
            </a:r>
            <a:r>
              <a:rPr lang="en-US" sz="1800" b="1" dirty="0" err="1" smtClean="0">
                <a:latin typeface="Arial Narrow" panose="020B0606020202030204" pitchFamily="34" charset="0"/>
              </a:rPr>
              <a:t>shaxsiy</a:t>
            </a:r>
            <a:r>
              <a:rPr lang="en-US" sz="1800" b="1" dirty="0" smtClean="0">
                <a:latin typeface="Arial Narrow" panose="020B0606020202030204" pitchFamily="34" charset="0"/>
              </a:rPr>
              <a:t> </a:t>
            </a:r>
            <a:r>
              <a:rPr lang="en-US" sz="1800" b="1" dirty="0" err="1" smtClean="0">
                <a:latin typeface="Arial Narrow" panose="020B0606020202030204" pitchFamily="34" charset="0"/>
              </a:rPr>
              <a:t>rivojlanish</a:t>
            </a:r>
            <a:r>
              <a:rPr lang="en-US" sz="1800" b="1" dirty="0" smtClean="0">
                <a:latin typeface="Arial Narrow" panose="020B0606020202030204" pitchFamily="34" charset="0"/>
              </a:rPr>
              <a:t> </a:t>
            </a:r>
            <a:r>
              <a:rPr lang="en-US" sz="1800" b="1" dirty="0" err="1" smtClean="0">
                <a:latin typeface="Arial Narrow" panose="020B0606020202030204" pitchFamily="34" charset="0"/>
              </a:rPr>
              <a:t>va</a:t>
            </a:r>
            <a:r>
              <a:rPr lang="en-US" sz="1800" b="1" dirty="0" smtClean="0">
                <a:latin typeface="Arial Narrow" panose="020B0606020202030204" pitchFamily="34" charset="0"/>
              </a:rPr>
              <a:t> </a:t>
            </a:r>
            <a:r>
              <a:rPr lang="en-US" sz="1800" b="1" dirty="0" err="1" smtClean="0">
                <a:latin typeface="Arial Narrow" panose="020B0606020202030204" pitchFamily="34" charset="0"/>
              </a:rPr>
              <a:t>o’rganish</a:t>
            </a:r>
            <a:r>
              <a:rPr lang="en-US" sz="1800" b="1" dirty="0" smtClean="0">
                <a:latin typeface="Arial Narrow" panose="020B0606020202030204" pitchFamily="34" charset="0"/>
              </a:rPr>
              <a:t> </a:t>
            </a:r>
            <a:r>
              <a:rPr lang="en-US" sz="1800" b="1" dirty="0" err="1" smtClean="0">
                <a:latin typeface="Arial Narrow" panose="020B0606020202030204" pitchFamily="34" charset="0"/>
              </a:rPr>
              <a:t>so’ngra</a:t>
            </a:r>
            <a:r>
              <a:rPr lang="en-US" sz="1800" b="1" dirty="0" smtClean="0">
                <a:latin typeface="Arial Narrow" panose="020B0606020202030204" pitchFamily="34" charset="0"/>
              </a:rPr>
              <a:t> </a:t>
            </a:r>
            <a:r>
              <a:rPr lang="en-US" sz="1800" b="1" dirty="0" err="1" smtClean="0">
                <a:latin typeface="Arial Narrow" panose="020B0606020202030204" pitchFamily="34" charset="0"/>
              </a:rPr>
              <a:t>hamkorlik</a:t>
            </a:r>
            <a:r>
              <a:rPr lang="en-US" sz="1800" b="1" dirty="0" smtClean="0">
                <a:latin typeface="Arial Narrow" panose="020B0606020202030204" pitchFamily="34" charset="0"/>
              </a:rPr>
              <a:t/>
            </a:r>
            <a:br>
              <a:rPr lang="en-US" sz="1800" b="1" dirty="0" smtClean="0">
                <a:latin typeface="Arial Narrow" panose="020B0606020202030204" pitchFamily="34" charset="0"/>
              </a:rPr>
            </a:br>
            <a:r>
              <a:rPr lang="en-US" sz="1800" dirty="0" err="1" smtClean="0"/>
              <a:t>Avval</a:t>
            </a:r>
            <a:r>
              <a:rPr lang="en-US" sz="1800" dirty="0" smtClean="0"/>
              <a:t> individual </a:t>
            </a:r>
            <a:r>
              <a:rPr lang="en-US" sz="1800" dirty="0" err="1" smtClean="0"/>
              <a:t>o'rganish</a:t>
            </a:r>
            <a:r>
              <a:rPr lang="en-US" sz="1800" dirty="0" smtClean="0"/>
              <a:t> (</a:t>
            </a:r>
            <a:r>
              <a:rPr lang="en-US" sz="1800" dirty="0" err="1" smtClean="0"/>
              <a:t>o'qish</a:t>
            </a:r>
            <a:r>
              <a:rPr lang="en-US" sz="1800" dirty="0" smtClean="0"/>
              <a:t>, video, </a:t>
            </a:r>
            <a:r>
              <a:rPr lang="en-US" sz="1800" dirty="0" err="1" smtClean="0"/>
              <a:t>mashqlar</a:t>
            </a:r>
            <a:r>
              <a:rPr lang="en-US" sz="1800" dirty="0" smtClean="0"/>
              <a:t>) – </a:t>
            </a:r>
            <a:r>
              <a:rPr lang="en-US" sz="1800" dirty="0" err="1" smtClean="0"/>
              <a:t>bilim</a:t>
            </a:r>
            <a:r>
              <a:rPr lang="en-US" sz="1800" dirty="0" smtClean="0"/>
              <a:t> </a:t>
            </a:r>
            <a:r>
              <a:rPr lang="en-US" sz="1800" dirty="0" err="1" smtClean="0"/>
              <a:t>bazasini</a:t>
            </a:r>
            <a:r>
              <a:rPr lang="en-US" sz="1800" dirty="0" smtClean="0"/>
              <a:t> </a:t>
            </a:r>
            <a:r>
              <a:rPr lang="en-US" sz="1800" dirty="0" err="1" smtClean="0"/>
              <a:t>mustahkamlash</a:t>
            </a:r>
            <a:r>
              <a:rPr lang="en-US" sz="1800" dirty="0" smtClean="0"/>
              <a:t>.</a:t>
            </a:r>
            <a:br>
              <a:rPr lang="en-US" sz="1800" dirty="0" smtClean="0"/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0549" y="2209800"/>
            <a:ext cx="8454851" cy="3657600"/>
          </a:xfrm>
        </p:spPr>
        <p:txBody>
          <a:bodyPr>
            <a:normAutofit fontScale="25000" lnSpcReduction="20000"/>
          </a:bodyPr>
          <a:lstStyle/>
          <a:p>
            <a:r>
              <a:rPr lang="en-US" sz="8000" dirty="0" err="1" smtClean="0">
                <a:solidFill>
                  <a:srgbClr val="C00000"/>
                </a:solidFill>
              </a:rPr>
              <a:t>Hamkorlikdagi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faoliyat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kasbiy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rivojlanishda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eng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ko'p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qo'llaniladigan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va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samarali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usullardan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biri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hisoblanadi</a:t>
            </a:r>
            <a:r>
              <a:rPr lang="en-US" sz="8000" dirty="0" smtClean="0">
                <a:solidFill>
                  <a:srgbClr val="C00000"/>
                </a:solidFill>
              </a:rPr>
              <a:t>, </a:t>
            </a:r>
            <a:r>
              <a:rPr lang="en-US" sz="8000" dirty="0" err="1" smtClean="0">
                <a:solidFill>
                  <a:srgbClr val="C00000"/>
                </a:solidFill>
              </a:rPr>
              <a:t>chunki</a:t>
            </a:r>
            <a:r>
              <a:rPr lang="en-US" sz="8000" dirty="0" smtClean="0">
                <a:solidFill>
                  <a:srgbClr val="C00000"/>
                </a:solidFill>
              </a:rPr>
              <a:t> real </a:t>
            </a:r>
            <a:r>
              <a:rPr lang="en-US" sz="8000" dirty="0" err="1" smtClean="0">
                <a:solidFill>
                  <a:srgbClr val="C00000"/>
                </a:solidFill>
              </a:rPr>
              <a:t>ish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hayotida</a:t>
            </a:r>
            <a:r>
              <a:rPr lang="en-US" sz="8000" dirty="0" smtClean="0">
                <a:solidFill>
                  <a:srgbClr val="C00000"/>
                </a:solidFill>
              </a:rPr>
              <a:t> 80% </a:t>
            </a:r>
            <a:r>
              <a:rPr lang="en-US" sz="8000" dirty="0" err="1" smtClean="0">
                <a:solidFill>
                  <a:srgbClr val="C00000"/>
                </a:solidFill>
              </a:rPr>
              <a:t>xodimlar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guruhda</a:t>
            </a:r>
            <a:r>
              <a:rPr lang="en-US" sz="8000" dirty="0" smtClean="0">
                <a:solidFill>
                  <a:srgbClr val="C00000"/>
                </a:solidFill>
              </a:rPr>
              <a:t> </a:t>
            </a:r>
            <a:r>
              <a:rPr lang="en-US" sz="8000" dirty="0" err="1" smtClean="0">
                <a:solidFill>
                  <a:srgbClr val="C00000"/>
                </a:solidFill>
              </a:rPr>
              <a:t>ishlaydi</a:t>
            </a:r>
            <a:r>
              <a:rPr lang="en-US" sz="8000" dirty="0" smtClean="0">
                <a:solidFill>
                  <a:srgbClr val="C00000"/>
                </a:solidFill>
              </a:rPr>
              <a:t>.</a:t>
            </a:r>
          </a:p>
          <a:p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Aloqa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ko'nikmalari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empatiya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sabr-toqat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konfliktlarni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hal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qilish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rahbarlik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qobiliyatlari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rivojlanadi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Meta-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tahlillarda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kichik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guruhlarda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o'rganish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individual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o'rganishdan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o'rtacha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0.30 %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effekt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hajmida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yuqori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natija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beradi</a:t>
            </a:r>
            <a:endParaRPr lang="en-US" sz="8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Bu 2022–2026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yillarga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mo'ljallangan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"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Yangi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O'zbekiston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taraqqiyot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strategiyasi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"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Xalq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ta'limini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2030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yilgacha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rivojlantirish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konsepsiyasida</a:t>
            </a:r>
            <a:r>
              <a:rPr 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80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belgilangan</a:t>
            </a:r>
            <a:endParaRPr lang="en-US" sz="8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sz="7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7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648200"/>
            <a:ext cx="33528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648200"/>
            <a:ext cx="27432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Left-Right Arrow 3"/>
          <p:cNvSpPr/>
          <p:nvPr/>
        </p:nvSpPr>
        <p:spPr>
          <a:xfrm>
            <a:off x="4114800" y="5396484"/>
            <a:ext cx="1981200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342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" y="381000"/>
            <a:ext cx="8686800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Pedagogikada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refleksiya</a:t>
            </a:r>
            <a:r>
              <a:rPr lang="en-US" dirty="0" smtClean="0">
                <a:solidFill>
                  <a:srgbClr val="FF0000"/>
                </a:solidFill>
              </a:rPr>
              <a:t> — </a:t>
            </a:r>
            <a:r>
              <a:rPr lang="en-US" dirty="0" err="1" smtClean="0">
                <a:solidFill>
                  <a:srgbClr val="FF0000"/>
                </a:solidFill>
              </a:rPr>
              <a:t>bu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zamonaviy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ta'limning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eng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muhim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asosiy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elementlaridan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biri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bo'lib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o'zbek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tilida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ko'pincha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"</a:t>
            </a:r>
            <a:r>
              <a:rPr lang="en-US" b="1" dirty="0" err="1" smtClean="0">
                <a:solidFill>
                  <a:srgbClr val="FF0000"/>
                </a:solidFill>
              </a:rPr>
              <a:t>refleksiya</a:t>
            </a:r>
            <a:r>
              <a:rPr lang="en-US" b="1" dirty="0" smtClean="0">
                <a:solidFill>
                  <a:srgbClr val="FF0000"/>
                </a:solidFill>
              </a:rPr>
              <a:t>"</a:t>
            </a:r>
            <a:r>
              <a:rPr lang="en-US" dirty="0" smtClean="0">
                <a:solidFill>
                  <a:srgbClr val="FF0000"/>
                </a:solidFill>
              </a:rPr>
              <a:t> deb </a:t>
            </a:r>
            <a:r>
              <a:rPr lang="en-US" dirty="0" err="1" smtClean="0">
                <a:solidFill>
                  <a:srgbClr val="FF0000"/>
                </a:solidFill>
              </a:rPr>
              <a:t>ishlatiladi</a:t>
            </a:r>
            <a:r>
              <a:rPr lang="en-US" dirty="0" smtClean="0">
                <a:solidFill>
                  <a:srgbClr val="FF0000"/>
                </a:solidFill>
              </a:rPr>
              <a:t> (</a:t>
            </a:r>
            <a:r>
              <a:rPr lang="en-US" dirty="0" err="1" smtClean="0">
                <a:solidFill>
                  <a:srgbClr val="FF0000"/>
                </a:solidFill>
              </a:rPr>
              <a:t>lotincha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</a:rPr>
              <a:t>reflexio</a:t>
            </a:r>
            <a:r>
              <a:rPr lang="en-US" dirty="0" smtClean="0">
                <a:solidFill>
                  <a:srgbClr val="FF0000"/>
                </a:solidFill>
              </a:rPr>
              <a:t> — "</a:t>
            </a:r>
            <a:r>
              <a:rPr lang="en-US" dirty="0" err="1" smtClean="0">
                <a:solidFill>
                  <a:srgbClr val="FF0000"/>
                </a:solidFill>
              </a:rPr>
              <a:t>orqaga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qaytish</a:t>
            </a:r>
            <a:r>
              <a:rPr lang="en-US" dirty="0" smtClean="0">
                <a:solidFill>
                  <a:srgbClr val="FF0000"/>
                </a:solidFill>
              </a:rPr>
              <a:t>", "</a:t>
            </a:r>
            <a:r>
              <a:rPr lang="en-US" dirty="0" err="1" smtClean="0">
                <a:solidFill>
                  <a:srgbClr val="FF0000"/>
                </a:solidFill>
              </a:rPr>
              <a:t>teskari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qarash</a:t>
            </a:r>
            <a:r>
              <a:rPr lang="en-US" dirty="0" smtClean="0">
                <a:solidFill>
                  <a:srgbClr val="FF0000"/>
                </a:solidFill>
              </a:rPr>
              <a:t>").</a:t>
            </a: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Refleksiya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Refleksiya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faoliyati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fikrlari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natijalarini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ongli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xulosa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Pedagogikada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yo'nalishda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1.O'qituvchi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refleksiya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Darsdan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"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muvaffaqiyatsiz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Nega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safar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nimani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o'zgartiraman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?"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Professional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rivojlanishning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o'qituvchi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tajribasidan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o'rganadi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xatolarini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takrorlamaydi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2.O'quvchi (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shogird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refleksiya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oxirida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ko'nikmalarini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"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Bugun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nimani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o'rgandim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yaxshilashim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?"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o'quvchida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metakognitsiya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o'rganish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rivojlantirad</a:t>
            </a:r>
            <a:r>
              <a:rPr lang="en-US" dirty="0" err="1" smtClean="0"/>
              <a:t>i</a:t>
            </a:r>
            <a:r>
              <a:rPr lang="en-US" dirty="0" smtClean="0"/>
              <a:t>.</a:t>
            </a:r>
          </a:p>
          <a:p>
            <a:r>
              <a:rPr lang="en-US" b="1" dirty="0" err="1" smtClean="0">
                <a:solidFill>
                  <a:srgbClr val="FF0000"/>
                </a:solidFill>
              </a:rPr>
              <a:t>Metakognitsiya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nima</a:t>
            </a:r>
            <a:r>
              <a:rPr lang="en-US" b="1" dirty="0" smtClean="0">
                <a:solidFill>
                  <a:srgbClr val="FF0000"/>
                </a:solidFill>
              </a:rPr>
              <a:t>?</a:t>
            </a:r>
          </a:p>
          <a:p>
            <a:r>
              <a:rPr lang="en-US" b="1" dirty="0" err="1" smtClean="0">
                <a:solidFill>
                  <a:srgbClr val="FF0000"/>
                </a:solidFill>
              </a:rPr>
              <a:t>Metakognitsiya</a:t>
            </a:r>
            <a:r>
              <a:rPr lang="en-US" dirty="0" smtClean="0">
                <a:solidFill>
                  <a:srgbClr val="FF0000"/>
                </a:solidFill>
              </a:rPr>
              <a:t> = meta (</a:t>
            </a:r>
            <a:r>
              <a:rPr lang="en-US" dirty="0" err="1" smtClean="0">
                <a:solidFill>
                  <a:srgbClr val="FF0000"/>
                </a:solidFill>
              </a:rPr>
              <a:t>yuqori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ustida</a:t>
            </a:r>
            <a:r>
              <a:rPr lang="en-US" dirty="0" smtClean="0">
                <a:solidFill>
                  <a:srgbClr val="FF0000"/>
                </a:solidFill>
              </a:rPr>
              <a:t>) + </a:t>
            </a:r>
            <a:r>
              <a:rPr lang="en-US" dirty="0" err="1" smtClean="0">
                <a:solidFill>
                  <a:srgbClr val="FF0000"/>
                </a:solidFill>
              </a:rPr>
              <a:t>kognitsiya</a:t>
            </a:r>
            <a:r>
              <a:rPr lang="en-US" dirty="0" smtClean="0">
                <a:solidFill>
                  <a:srgbClr val="FF0000"/>
                </a:solidFill>
              </a:rPr>
              <a:t> (</a:t>
            </a:r>
            <a:r>
              <a:rPr lang="en-US" dirty="0" err="1" smtClean="0">
                <a:solidFill>
                  <a:srgbClr val="FF0000"/>
                </a:solidFill>
              </a:rPr>
              <a:t>bilish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fikrlash</a:t>
            </a:r>
            <a:r>
              <a:rPr lang="en-US" dirty="0" smtClean="0">
                <a:solidFill>
                  <a:srgbClr val="FF0000"/>
                </a:solidFill>
              </a:rPr>
              <a:t>)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Bu </a:t>
            </a:r>
            <a:r>
              <a:rPr lang="en-US" dirty="0" err="1" smtClean="0">
                <a:solidFill>
                  <a:srgbClr val="FF0000"/>
                </a:solidFill>
              </a:rPr>
              <a:t>oddiy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bilish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emas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balki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o'z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bilimingiz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haqida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bilish</a:t>
            </a:r>
            <a:r>
              <a:rPr lang="en-US" dirty="0" err="1" smtClean="0">
                <a:solidFill>
                  <a:srgbClr val="FF0000"/>
                </a:solidFill>
              </a:rPr>
              <a:t>dir</a:t>
            </a:r>
            <a:r>
              <a:rPr lang="en-US" sz="2000" dirty="0" smtClean="0">
                <a:solidFill>
                  <a:srgbClr val="FF0000"/>
                </a:solidFill>
              </a:rPr>
              <a:t>.</a:t>
            </a:r>
          </a:p>
          <a:p>
            <a:pPr lvl="1"/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5029200"/>
            <a:ext cx="2057400" cy="1600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1579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1"/>
            <a:ext cx="7772400" cy="3448050"/>
          </a:xfrm>
        </p:spPr>
        <p:txBody>
          <a:bodyPr>
            <a:normAutofit/>
          </a:bodyPr>
          <a:lstStyle/>
          <a:p>
            <a:r>
              <a:rPr lang="uz-Latn-UZ" sz="2000" b="1" dirty="0" smtClean="0">
                <a:latin typeface="Arial Narrow" panose="020B0606020202030204" pitchFamily="34" charset="0"/>
              </a:rPr>
              <a:t>Refleksiya va uzluksiz kasbiy rivojlanishning roli</a:t>
            </a:r>
            <a:r>
              <a:rPr lang="uz-Cyrl-UZ" sz="2000" b="1" dirty="0" smtClean="0">
                <a:latin typeface="Arial Narrow" panose="020B0606020202030204" pitchFamily="34" charset="0"/>
              </a:rPr>
              <a:t>.</a:t>
            </a:r>
            <a:r>
              <a:rPr lang="en-US" sz="2000" b="1" dirty="0" smtClean="0">
                <a:latin typeface="Arial Narrow" panose="020B0606020202030204" pitchFamily="34" charset="0"/>
              </a:rPr>
              <a:t/>
            </a:r>
            <a:br>
              <a:rPr lang="en-US" sz="2000" b="1" dirty="0" smtClean="0">
                <a:latin typeface="Arial Narrow" panose="020B0606020202030204" pitchFamily="34" charset="0"/>
              </a:rPr>
            </a:br>
            <a:r>
              <a:rPr lang="ru-RU" sz="2000" b="1" dirty="0" smtClean="0">
                <a:latin typeface="Arial Narrow" panose="020B0606020202030204" pitchFamily="34" charset="0"/>
              </a:rPr>
              <a:t/>
            </a:r>
            <a:br>
              <a:rPr lang="ru-RU" sz="2000" b="1" dirty="0" smtClean="0">
                <a:latin typeface="Arial Narrow" panose="020B0606020202030204" pitchFamily="34" charset="0"/>
              </a:rPr>
            </a:br>
            <a:r>
              <a:rPr lang="en-US" sz="2000" dirty="0" err="1" smtClean="0"/>
              <a:t>O‘zbekiston</a:t>
            </a:r>
            <a:r>
              <a:rPr lang="en-US" sz="2000" dirty="0" smtClean="0"/>
              <a:t> </a:t>
            </a:r>
            <a:r>
              <a:rPr lang="en-US" sz="2000" dirty="0" err="1" smtClean="0"/>
              <a:t>Respublikasining</a:t>
            </a:r>
            <a:r>
              <a:rPr lang="en-US" sz="2000" dirty="0" smtClean="0"/>
              <a:t> </a:t>
            </a:r>
            <a:r>
              <a:rPr lang="en-US" sz="2000" dirty="0" err="1" smtClean="0"/>
              <a:t>ta’lim</a:t>
            </a:r>
            <a:r>
              <a:rPr lang="en-US" sz="2000" dirty="0" smtClean="0"/>
              <a:t> </a:t>
            </a:r>
            <a:r>
              <a:rPr lang="en-US" sz="2000" dirty="0" err="1" smtClean="0"/>
              <a:t>strategiyalarida</a:t>
            </a:r>
            <a:r>
              <a:rPr lang="en-US" sz="2000" dirty="0" smtClean="0"/>
              <a:t> (PF-5847, </a:t>
            </a:r>
            <a:r>
              <a:rPr lang="en-US" sz="2000" dirty="0" err="1" smtClean="0"/>
              <a:t>Ta’lim</a:t>
            </a:r>
            <a:r>
              <a:rPr lang="en-US" sz="2000" dirty="0" smtClean="0"/>
              <a:t> </a:t>
            </a:r>
            <a:r>
              <a:rPr lang="en-US" sz="2000" dirty="0" err="1" smtClean="0"/>
              <a:t>to‘g‘risidagi</a:t>
            </a:r>
            <a:r>
              <a:rPr lang="en-US" sz="2000" dirty="0" smtClean="0"/>
              <a:t> </a:t>
            </a:r>
            <a:r>
              <a:rPr lang="en-US" sz="2000" dirty="0" err="1" smtClean="0"/>
              <a:t>qonun</a:t>
            </a:r>
            <a:r>
              <a:rPr lang="en-US" sz="2000" dirty="0" smtClean="0"/>
              <a:t>, </a:t>
            </a:r>
            <a:r>
              <a:rPr lang="en-US" sz="2000" dirty="0" err="1" smtClean="0"/>
              <a:t>pedagoglar</a:t>
            </a:r>
            <a:r>
              <a:rPr lang="en-US" sz="2000" dirty="0" smtClean="0"/>
              <a:t> </a:t>
            </a:r>
            <a:r>
              <a:rPr lang="en-US" sz="2000" dirty="0" err="1" smtClean="0"/>
              <a:t>malakasini</a:t>
            </a:r>
            <a:r>
              <a:rPr lang="en-US" sz="2000" dirty="0" smtClean="0"/>
              <a:t> </a:t>
            </a:r>
            <a:r>
              <a:rPr lang="en-US" sz="2000" dirty="0" err="1" smtClean="0"/>
              <a:t>oshirish</a:t>
            </a:r>
            <a:r>
              <a:rPr lang="en-US" sz="2000" dirty="0" smtClean="0"/>
              <a:t> </a:t>
            </a:r>
            <a:r>
              <a:rPr lang="en-US" sz="2000" dirty="0" err="1" smtClean="0"/>
              <a:t>tizimi</a:t>
            </a:r>
            <a:r>
              <a:rPr lang="en-US" sz="2000" dirty="0" smtClean="0"/>
              <a:t>) </a:t>
            </a:r>
            <a:r>
              <a:rPr lang="en-US" sz="2000" dirty="0" err="1" smtClean="0"/>
              <a:t>quyidagilar</a:t>
            </a:r>
            <a:r>
              <a:rPr lang="en-US" sz="2000" dirty="0" smtClean="0"/>
              <a:t> </a:t>
            </a:r>
            <a:r>
              <a:rPr lang="en-US" sz="2000" dirty="0" err="1" smtClean="0"/>
              <a:t>takidlanadi</a:t>
            </a:r>
            <a:r>
              <a:rPr lang="en-US" sz="2000" dirty="0" smtClean="0"/>
              <a:t> :</a:t>
            </a:r>
            <a:r>
              <a:rPr lang="en-US" sz="2000" dirty="0" err="1" smtClean="0">
                <a:solidFill>
                  <a:srgbClr val="C00000"/>
                </a:solidFill>
              </a:rPr>
              <a:t>o‘qituvchining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refleksiv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kompetensiyasi</a:t>
            </a:r>
            <a:r>
              <a:rPr lang="en-US" sz="2000" dirty="0" smtClean="0">
                <a:solidFill>
                  <a:srgbClr val="C00000"/>
                </a:solidFill>
              </a:rPr>
              <a:t> — </a:t>
            </a:r>
            <a:r>
              <a:rPr lang="en-US" sz="2000" dirty="0" err="1" smtClean="0">
                <a:solidFill>
                  <a:srgbClr val="C00000"/>
                </a:solidFill>
              </a:rPr>
              <a:t>kasbiy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standartlarning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muhim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qismi</a:t>
            </a:r>
            <a:r>
              <a:rPr lang="en-US" sz="2000" dirty="0" smtClean="0">
                <a:solidFill>
                  <a:srgbClr val="C00000"/>
                </a:solidFill>
              </a:rPr>
              <a:t>.</a:t>
            </a:r>
            <a:br>
              <a:rPr lang="en-US" sz="2000" dirty="0" smtClean="0">
                <a:solidFill>
                  <a:srgbClr val="C00000"/>
                </a:solidFill>
              </a:rPr>
            </a:br>
            <a:r>
              <a:rPr lang="en-US" sz="2000" dirty="0" err="1" smtClean="0">
                <a:solidFill>
                  <a:srgbClr val="C00000"/>
                </a:solidFill>
              </a:rPr>
              <a:t>Malaka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oshirish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nafaqat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kurslar</a:t>
            </a:r>
            <a:r>
              <a:rPr lang="en-US" sz="2000" dirty="0" smtClean="0">
                <a:solidFill>
                  <a:srgbClr val="C00000"/>
                </a:solidFill>
              </a:rPr>
              <a:t>, </a:t>
            </a:r>
            <a:r>
              <a:rPr lang="en-US" sz="2000" dirty="0" err="1" smtClean="0">
                <a:solidFill>
                  <a:srgbClr val="C00000"/>
                </a:solidFill>
              </a:rPr>
              <a:t>balki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o‘z-o‘zini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rivojlantirish</a:t>
            </a:r>
            <a:r>
              <a:rPr lang="en-US" sz="2000" dirty="0" smtClean="0">
                <a:solidFill>
                  <a:srgbClr val="C00000"/>
                </a:solidFill>
              </a:rPr>
              <a:t>, </a:t>
            </a:r>
            <a:r>
              <a:rPr lang="en-US" sz="2000" b="1" dirty="0" err="1" smtClean="0">
                <a:solidFill>
                  <a:srgbClr val="C00000"/>
                </a:solidFill>
              </a:rPr>
              <a:t>o‘z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faoliyatini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tahlil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qilish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va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doimiy</a:t>
            </a:r>
            <a:r>
              <a:rPr lang="en-US" sz="2000" b="1" dirty="0" smtClean="0">
                <a:solidFill>
                  <a:srgbClr val="C00000"/>
                </a:solidFill>
              </a:rPr>
              <a:t> </a:t>
            </a:r>
            <a:r>
              <a:rPr lang="en-US" sz="2000" b="1" dirty="0" err="1" smtClean="0">
                <a:solidFill>
                  <a:srgbClr val="C00000"/>
                </a:solidFill>
              </a:rPr>
              <a:t>takomillashish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orqali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amalga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oshirilishi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</a:rPr>
              <a:t>kerak</a:t>
            </a:r>
            <a:r>
              <a:rPr lang="en-US" sz="2000" dirty="0" smtClean="0">
                <a:solidFill>
                  <a:srgbClr val="C00000"/>
                </a:solidFill>
              </a:rPr>
              <a:t>.</a:t>
            </a:r>
            <a:r>
              <a:rPr lang="en-US" sz="2000" dirty="0" smtClean="0"/>
              <a:t> </a:t>
            </a:r>
            <a:br>
              <a:rPr lang="en-US" sz="2000" dirty="0" smtClean="0"/>
            </a:br>
            <a:r>
              <a:rPr lang="en-US" sz="2000" dirty="0" smtClean="0"/>
              <a:t>-</a:t>
            </a:r>
            <a:r>
              <a:rPr lang="en-US" sz="2000" dirty="0" err="1" smtClean="0"/>
              <a:t>Uzluksiz</a:t>
            </a:r>
            <a:r>
              <a:rPr lang="en-US" sz="2000" dirty="0" smtClean="0"/>
              <a:t> </a:t>
            </a:r>
            <a:r>
              <a:rPr lang="en-US" sz="2000" dirty="0" err="1" smtClean="0"/>
              <a:t>kasbiy</a:t>
            </a:r>
            <a:r>
              <a:rPr lang="en-US" sz="2000" dirty="0" smtClean="0"/>
              <a:t> </a:t>
            </a:r>
            <a:r>
              <a:rPr lang="en-US" sz="2000" dirty="0" err="1" smtClean="0"/>
              <a:t>rivojlanish</a:t>
            </a:r>
            <a:r>
              <a:rPr lang="en-US" sz="2000" dirty="0" smtClean="0"/>
              <a:t>(UKR) </a:t>
            </a:r>
            <a:r>
              <a:rPr lang="en-US" sz="2000" dirty="0" err="1" smtClean="0"/>
              <a:t>bor</a:t>
            </a:r>
            <a:r>
              <a:rPr lang="en-US" sz="2000" dirty="0" smtClean="0"/>
              <a:t> </a:t>
            </a:r>
            <a:r>
              <a:rPr lang="en-US" sz="2000" dirty="0" err="1" smtClean="0"/>
              <a:t>joyda</a:t>
            </a:r>
            <a:r>
              <a:rPr lang="en-US" sz="2000" dirty="0" smtClean="0"/>
              <a:t> </a:t>
            </a:r>
            <a:r>
              <a:rPr lang="en-US" sz="2000" dirty="0" err="1" smtClean="0"/>
              <a:t>shaxsiy</a:t>
            </a:r>
            <a:r>
              <a:rPr lang="en-US" sz="2000" dirty="0" smtClean="0"/>
              <a:t> </a:t>
            </a:r>
            <a:r>
              <a:rPr lang="en-US" sz="2000" dirty="0" err="1" smtClean="0"/>
              <a:t>o’sish</a:t>
            </a:r>
            <a:r>
              <a:rPr lang="en-US" sz="2000" dirty="0" smtClean="0"/>
              <a:t> </a:t>
            </a:r>
            <a:r>
              <a:rPr lang="en-US" sz="2000" dirty="0" err="1" smtClean="0"/>
              <a:t>bo’ladi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3733800" cy="17526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505200"/>
            <a:ext cx="50292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950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381000"/>
            <a:ext cx="845820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Refleksiyani</a:t>
            </a:r>
            <a:r>
              <a:rPr lang="en-US" b="1" dirty="0" smtClean="0">
                <a:solidFill>
                  <a:srgbClr val="FF0000"/>
                </a:solidFill>
              </a:rPr>
              <a:t>   </a:t>
            </a:r>
            <a:r>
              <a:rPr lang="en-US" b="1" dirty="0" err="1" smtClean="0">
                <a:solidFill>
                  <a:srgbClr val="FF0000"/>
                </a:solidFill>
              </a:rPr>
              <a:t>UKRning</a:t>
            </a:r>
            <a:r>
              <a:rPr lang="en-US" b="1" dirty="0" smtClean="0">
                <a:solidFill>
                  <a:srgbClr val="FF0000"/>
                </a:solidFill>
              </a:rPr>
              <a:t>     </a:t>
            </a:r>
            <a:r>
              <a:rPr lang="en-US" b="1" dirty="0" err="1" smtClean="0">
                <a:solidFill>
                  <a:srgbClr val="FF0000"/>
                </a:solidFill>
              </a:rPr>
              <a:t>doimiy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qismiga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aylantirish</a:t>
            </a:r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dirty="0" err="1" smtClean="0">
                <a:solidFill>
                  <a:srgbClr val="FF0000"/>
                </a:solidFill>
              </a:rPr>
              <a:t>Har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hafta</a:t>
            </a:r>
            <a:r>
              <a:rPr lang="en-US" dirty="0" smtClean="0">
                <a:solidFill>
                  <a:srgbClr val="FF0000"/>
                </a:solidFill>
              </a:rPr>
              <a:t> 10–15 </a:t>
            </a:r>
            <a:r>
              <a:rPr lang="en-US" dirty="0" err="1" smtClean="0">
                <a:solidFill>
                  <a:srgbClr val="FF0000"/>
                </a:solidFill>
              </a:rPr>
              <a:t>daqiqa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refleksiv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jurnal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yuritish</a:t>
            </a:r>
            <a:r>
              <a:rPr lang="en-US" dirty="0" smtClean="0">
                <a:solidFill>
                  <a:srgbClr val="FF0000"/>
                </a:solidFill>
              </a:rPr>
              <a:t> (</a:t>
            </a:r>
            <a:r>
              <a:rPr lang="en-US" dirty="0" err="1" smtClean="0">
                <a:solidFill>
                  <a:srgbClr val="FF0000"/>
                </a:solidFill>
              </a:rPr>
              <a:t>masalan</a:t>
            </a:r>
            <a:r>
              <a:rPr lang="en-US" dirty="0" smtClean="0">
                <a:solidFill>
                  <a:srgbClr val="FF0000"/>
                </a:solidFill>
              </a:rPr>
              <a:t>, “Bu </a:t>
            </a:r>
            <a:r>
              <a:rPr lang="en-US" dirty="0" err="1" smtClean="0">
                <a:solidFill>
                  <a:srgbClr val="FF0000"/>
                </a:solidFill>
              </a:rPr>
              <a:t>hafta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nima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o‘zgartirdim</a:t>
            </a:r>
            <a:r>
              <a:rPr lang="en-US" dirty="0" smtClean="0">
                <a:solidFill>
                  <a:srgbClr val="FF0000"/>
                </a:solidFill>
              </a:rPr>
              <a:t>? </a:t>
            </a:r>
            <a:r>
              <a:rPr lang="en-US" dirty="0" err="1" smtClean="0">
                <a:solidFill>
                  <a:srgbClr val="FF0000"/>
                </a:solidFill>
              </a:rPr>
              <a:t>Nima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uchun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ishlamadi</a:t>
            </a:r>
            <a:r>
              <a:rPr lang="en-US" dirty="0" smtClean="0">
                <a:solidFill>
                  <a:srgbClr val="FF0000"/>
                </a:solidFill>
              </a:rPr>
              <a:t>?”).</a:t>
            </a:r>
          </a:p>
          <a:p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Har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chorak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oxirida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refleksiya-doira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o‘tkazish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(3–4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nafar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hamkasb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bilan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).</a:t>
            </a:r>
          </a:p>
          <a:p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Malaka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oshirish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kursidan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keyin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darhol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Oldin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va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keyin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refleksiyasini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yozish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Yil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yakunida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portfolio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tuzish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dars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videolari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+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refleksiya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yozuvlari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+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o‘quvchi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natijalari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SMART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maqsadlar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qo‘yish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har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3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oyda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refleksiya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orqali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ularni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qayta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ko‘rib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chiqish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Hozirni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ozida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siz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o’zingizda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qanday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refleksiyani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yolga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qo’ymoqchisiz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?</a:t>
            </a:r>
          </a:p>
          <a:p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 ta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misol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keltiring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-</a:t>
            </a:r>
            <a:r>
              <a:rPr lang="en-US" dirty="0" err="1" smtClean="0">
                <a:solidFill>
                  <a:srgbClr val="FF0000"/>
                </a:solidFill>
              </a:rPr>
              <a:t>Guruh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bo’lib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ishlash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uchun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namuna:hotira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mashqi.O’z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hotirangiz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tezligini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refleksiv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baholang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Refleksiya</a:t>
            </a: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</a:t>
            </a:r>
            <a:r>
              <a:rPr 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va</a:t>
            </a: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                          </a:t>
            </a:r>
            <a:r>
              <a:rPr 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kritika</a:t>
            </a:r>
            <a:endParaRPr lang="en-US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962400"/>
            <a:ext cx="3733800" cy="25908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105171"/>
            <a:ext cx="2925763" cy="24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6516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304800"/>
            <a:ext cx="822960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</a:t>
            </a:r>
            <a:r>
              <a:rPr lang="ru-RU" dirty="0" smtClean="0">
                <a:solidFill>
                  <a:srgbClr val="FF0000"/>
                </a:solidFill>
              </a:rPr>
              <a:t>налогичный </a:t>
            </a:r>
            <a:r>
              <a:rPr lang="ru-RU" dirty="0">
                <a:solidFill>
                  <a:srgbClr val="FF0000"/>
                </a:solidFill>
              </a:rPr>
              <a:t>тест </a:t>
            </a:r>
            <a:r>
              <a:rPr lang="ru-RU" b="1" dirty="0">
                <a:solidFill>
                  <a:srgbClr val="FF0000"/>
                </a:solidFill>
              </a:rPr>
              <a:t>на русском языке</a:t>
            </a:r>
            <a:r>
              <a:rPr lang="ru-RU" dirty="0">
                <a:solidFill>
                  <a:srgbClr val="FF0000"/>
                </a:solidFill>
              </a:rPr>
              <a:t> — «Устойчивость к критике» (или «Толерантность к критике»).</a:t>
            </a:r>
          </a:p>
          <a:p>
            <a:r>
              <a:rPr lang="ru-RU" sz="4400" smtClean="0"/>
              <a:t>Отвечайте </a:t>
            </a:r>
            <a:r>
              <a:rPr lang="ru-RU" sz="4400" dirty="0"/>
              <a:t>честно, ставьте баллы от </a:t>
            </a:r>
            <a:r>
              <a:rPr lang="ru-RU" sz="4400" b="1" dirty="0"/>
              <a:t>1 до 5</a:t>
            </a:r>
            <a:r>
              <a:rPr lang="ru-RU" sz="4400" dirty="0"/>
              <a:t>:</a:t>
            </a:r>
          </a:p>
          <a:p>
            <a:r>
              <a:rPr lang="ru-RU" sz="4400" b="1" dirty="0"/>
              <a:t>1</a:t>
            </a:r>
            <a:r>
              <a:rPr lang="ru-RU" sz="4400" dirty="0"/>
              <a:t> — совершенно не согласен</a:t>
            </a:r>
          </a:p>
          <a:p>
            <a:r>
              <a:rPr lang="ru-RU" sz="4400" b="1" dirty="0"/>
              <a:t>2</a:t>
            </a:r>
            <a:r>
              <a:rPr lang="ru-RU" sz="4400" dirty="0"/>
              <a:t> — скорее не согласен</a:t>
            </a:r>
          </a:p>
          <a:p>
            <a:r>
              <a:rPr lang="ru-RU" sz="4400" b="1" dirty="0"/>
              <a:t>3</a:t>
            </a:r>
            <a:r>
              <a:rPr lang="ru-RU" sz="4400" dirty="0"/>
              <a:t> — нейтрально / иногда да, иногда нет</a:t>
            </a:r>
          </a:p>
          <a:p>
            <a:r>
              <a:rPr lang="ru-RU" sz="4400" b="1" dirty="0"/>
              <a:t>4</a:t>
            </a:r>
            <a:r>
              <a:rPr lang="ru-RU" sz="4400" dirty="0"/>
              <a:t> — скорее согласен</a:t>
            </a:r>
          </a:p>
          <a:p>
            <a:r>
              <a:rPr lang="ru-RU" sz="4400" b="1" dirty="0"/>
              <a:t>5</a:t>
            </a:r>
            <a:r>
              <a:rPr lang="ru-RU" sz="4400" dirty="0"/>
              <a:t> — полностью согласен</a:t>
            </a:r>
          </a:p>
        </p:txBody>
      </p:sp>
    </p:spTree>
    <p:extLst>
      <p:ext uri="{BB962C8B-B14F-4D97-AF65-F5344CB8AC3E}">
        <p14:creationId xmlns:p14="http://schemas.microsoft.com/office/powerpoint/2010/main" val="2576066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" y="685800"/>
            <a:ext cx="8305800" cy="5647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dirty="0"/>
              <a:t>Вопросы:</a:t>
            </a:r>
          </a:p>
          <a:p>
            <a:r>
              <a:rPr lang="en-US" sz="1900" dirty="0" smtClean="0">
                <a:solidFill>
                  <a:srgbClr val="C00000"/>
                </a:solidFill>
              </a:rPr>
              <a:t>1.</a:t>
            </a:r>
            <a:r>
              <a:rPr lang="ru-RU" sz="1900" dirty="0" smtClean="0">
                <a:solidFill>
                  <a:srgbClr val="C00000"/>
                </a:solidFill>
              </a:rPr>
              <a:t>Когда </a:t>
            </a:r>
            <a:r>
              <a:rPr lang="ru-RU" sz="1900" dirty="0">
                <a:solidFill>
                  <a:srgbClr val="C00000"/>
                </a:solidFill>
              </a:rPr>
              <a:t>меня критикуют, я сразу начинаю защищаться или отвечать тем же.</a:t>
            </a:r>
          </a:p>
          <a:p>
            <a:r>
              <a:rPr lang="en-US" sz="1900" dirty="0" smtClean="0">
                <a:solidFill>
                  <a:srgbClr val="FF0000"/>
                </a:solidFill>
              </a:rPr>
              <a:t>2.</a:t>
            </a:r>
            <a:r>
              <a:rPr lang="ru-RU" sz="1900" dirty="0" smtClean="0">
                <a:solidFill>
                  <a:srgbClr val="FF0000"/>
                </a:solidFill>
              </a:rPr>
              <a:t>Чужое </a:t>
            </a:r>
            <a:r>
              <a:rPr lang="ru-RU" sz="1900" dirty="0">
                <a:solidFill>
                  <a:srgbClr val="FF0000"/>
                </a:solidFill>
              </a:rPr>
              <a:t>негативное мнение обо мне или моей работе надолго портит настроение и самооценку.</a:t>
            </a:r>
          </a:p>
          <a:p>
            <a:r>
              <a:rPr lang="en-US" sz="1900" dirty="0" smtClean="0">
                <a:solidFill>
                  <a:srgbClr val="002060"/>
                </a:solidFill>
              </a:rPr>
              <a:t>3.</a:t>
            </a:r>
            <a:r>
              <a:rPr lang="ru-RU" sz="1900" dirty="0" smtClean="0">
                <a:solidFill>
                  <a:srgbClr val="002060"/>
                </a:solidFill>
              </a:rPr>
              <a:t>Сначала </a:t>
            </a:r>
            <a:r>
              <a:rPr lang="ru-RU" sz="1900" dirty="0">
                <a:solidFill>
                  <a:srgbClr val="002060"/>
                </a:solidFill>
              </a:rPr>
              <a:t>я думаю: «Это правда? Справедливо ли?» — а потом ищу, что полезного можно взять из критики.</a:t>
            </a:r>
          </a:p>
          <a:p>
            <a:r>
              <a:rPr lang="en-US" sz="1900" dirty="0" smtClean="0">
                <a:solidFill>
                  <a:schemeClr val="accent1">
                    <a:lumMod val="75000"/>
                  </a:schemeClr>
                </a:solidFill>
              </a:rPr>
              <a:t>4.</a:t>
            </a:r>
            <a:r>
              <a:rPr lang="ru-RU" sz="1900" dirty="0" smtClean="0">
                <a:solidFill>
                  <a:schemeClr val="accent1">
                    <a:lumMod val="75000"/>
                  </a:schemeClr>
                </a:solidFill>
              </a:rPr>
              <a:t>Даже </a:t>
            </a:r>
            <a:r>
              <a:rPr lang="ru-RU" sz="1900" dirty="0">
                <a:solidFill>
                  <a:schemeClr val="accent1">
                    <a:lumMod val="75000"/>
                  </a:schemeClr>
                </a:solidFill>
              </a:rPr>
              <a:t>грубую или несправедливую критику я обычно могу выслушать спокойно, не теряя самообладания</a:t>
            </a:r>
            <a:r>
              <a:rPr lang="ru-RU" sz="1900" dirty="0"/>
              <a:t>.</a:t>
            </a:r>
          </a:p>
          <a:p>
            <a:r>
              <a:rPr lang="en-US" sz="1900" dirty="0" smtClean="0">
                <a:solidFill>
                  <a:srgbClr val="FF0000"/>
                </a:solidFill>
              </a:rPr>
              <a:t>5.</a:t>
            </a:r>
            <a:r>
              <a:rPr lang="ru-RU" sz="1900" dirty="0" smtClean="0">
                <a:solidFill>
                  <a:srgbClr val="FF0000"/>
                </a:solidFill>
              </a:rPr>
              <a:t>Критику </a:t>
            </a:r>
            <a:r>
              <a:rPr lang="ru-RU" sz="1900" dirty="0">
                <a:solidFill>
                  <a:srgbClr val="FF0000"/>
                </a:solidFill>
              </a:rPr>
              <a:t>я чаще всего воспринимаю как личное оскорбление («меня не любят / хотят обидеть»).</a:t>
            </a:r>
          </a:p>
          <a:p>
            <a:r>
              <a:rPr lang="en-US" sz="1900" dirty="0" smtClean="0"/>
              <a:t>6.</a:t>
            </a:r>
            <a:r>
              <a:rPr lang="ru-RU" sz="1900" dirty="0" smtClean="0"/>
              <a:t>После </a:t>
            </a:r>
            <a:r>
              <a:rPr lang="ru-RU" sz="1900" dirty="0"/>
              <a:t>критики я довольно быстро возвращаюсь к работе и продолжаю улучшать результат.</a:t>
            </a:r>
          </a:p>
          <a:p>
            <a:r>
              <a:rPr lang="en-US" sz="1900" dirty="0" smtClean="0">
                <a:solidFill>
                  <a:srgbClr val="C00000"/>
                </a:solidFill>
              </a:rPr>
              <a:t>7.</a:t>
            </a:r>
            <a:r>
              <a:rPr lang="ru-RU" sz="1900" dirty="0" smtClean="0">
                <a:solidFill>
                  <a:srgbClr val="C00000"/>
                </a:solidFill>
              </a:rPr>
              <a:t>Из </a:t>
            </a:r>
            <a:r>
              <a:rPr lang="ru-RU" sz="1900" dirty="0">
                <a:solidFill>
                  <a:srgbClr val="C00000"/>
                </a:solidFill>
              </a:rPr>
              <a:t>любой критики (даже неприятной) я стараюсь выделить хотя бы 1–2 полезных момента.</a:t>
            </a:r>
          </a:p>
          <a:p>
            <a:r>
              <a:rPr lang="en-US" sz="1900" dirty="0" smtClean="0"/>
              <a:t>8.</a:t>
            </a:r>
            <a:r>
              <a:rPr lang="ru-RU" sz="1900" dirty="0" smtClean="0"/>
              <a:t>Когда </a:t>
            </a:r>
            <a:r>
              <a:rPr lang="ru-RU" sz="1900" dirty="0"/>
              <a:t>критики много, я начинаю сильно сомневаться в себе и своих силах.</a:t>
            </a:r>
          </a:p>
          <a:p>
            <a:r>
              <a:rPr lang="en-US" sz="1900" dirty="0" smtClean="0">
                <a:solidFill>
                  <a:srgbClr val="FF0000"/>
                </a:solidFill>
              </a:rPr>
              <a:t>9.</a:t>
            </a:r>
            <a:r>
              <a:rPr lang="ru-RU" sz="1900" dirty="0" smtClean="0">
                <a:solidFill>
                  <a:srgbClr val="FF0000"/>
                </a:solidFill>
              </a:rPr>
              <a:t>Близкие </a:t>
            </a:r>
            <a:r>
              <a:rPr lang="ru-RU" sz="1900" dirty="0">
                <a:solidFill>
                  <a:srgbClr val="FF0000"/>
                </a:solidFill>
              </a:rPr>
              <a:t>люди могут открыто указывать мне на ошибки — я обычно благодарю и принимаю.</a:t>
            </a:r>
          </a:p>
          <a:p>
            <a:r>
              <a:rPr lang="en-US" sz="1900" dirty="0" smtClean="0"/>
              <a:t>10.</a:t>
            </a:r>
            <a:r>
              <a:rPr lang="ru-RU" sz="1900" dirty="0" smtClean="0"/>
              <a:t>Слыша </a:t>
            </a:r>
            <a:r>
              <a:rPr lang="ru-RU" sz="1900" dirty="0"/>
              <a:t>критику, я чаще думаю не «что обо мне думают», а «что я могу исправить / улучшить».</a:t>
            </a:r>
          </a:p>
        </p:txBody>
      </p:sp>
    </p:spTree>
    <p:extLst>
      <p:ext uri="{BB962C8B-B14F-4D97-AF65-F5344CB8AC3E}">
        <p14:creationId xmlns:p14="http://schemas.microsoft.com/office/powerpoint/2010/main" val="18562696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228600"/>
            <a:ext cx="86868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Подсчёт баллов</a:t>
            </a:r>
            <a:r>
              <a:rPr lang="ru-RU" sz="2000" dirty="0">
                <a:solidFill>
                  <a:srgbClr val="FF0000"/>
                </a:solidFill>
              </a:rPr>
              <a:t>:</a:t>
            </a:r>
          </a:p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Вопросы 1, 2, 5, 8 — </a:t>
            </a:r>
            <a:r>
              <a:rPr lang="ru-RU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обратный подсчёт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(1→5, 2→4, 3→3, 4→2, 5→1</a:t>
            </a:r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r>
              <a:rPr lang="ru-RU" sz="2000" dirty="0"/>
              <a:t> т</a:t>
            </a:r>
            <a:r>
              <a:rPr lang="ru-RU" sz="2000" dirty="0" smtClean="0"/>
              <a:t>о </a:t>
            </a:r>
            <a:r>
              <a:rPr lang="ru-RU" sz="2000" dirty="0"/>
              <a:t>есть таблица преобразования такая:</a:t>
            </a:r>
          </a:p>
          <a:p>
            <a:r>
              <a:rPr lang="ru-RU" sz="2000" dirty="0"/>
              <a:t>Если поставил </a:t>
            </a:r>
            <a:r>
              <a:rPr lang="ru-RU" sz="2000" b="1" dirty="0"/>
              <a:t>1</a:t>
            </a:r>
            <a:r>
              <a:rPr lang="ru-RU" sz="2000" dirty="0"/>
              <a:t> → становится </a:t>
            </a:r>
            <a:r>
              <a:rPr lang="ru-RU" sz="2000" b="1" dirty="0"/>
              <a:t>5</a:t>
            </a:r>
            <a:endParaRPr lang="ru-RU" sz="2000" dirty="0"/>
          </a:p>
          <a:p>
            <a:r>
              <a:rPr lang="ru-RU" sz="2000" dirty="0"/>
              <a:t>Если поставил </a:t>
            </a:r>
            <a:r>
              <a:rPr lang="ru-RU" sz="2000" b="1" dirty="0"/>
              <a:t>2</a:t>
            </a:r>
            <a:r>
              <a:rPr lang="ru-RU" sz="2000" dirty="0"/>
              <a:t> → становится </a:t>
            </a:r>
            <a:r>
              <a:rPr lang="ru-RU" sz="2000" b="1" dirty="0"/>
              <a:t>4</a:t>
            </a:r>
            <a:endParaRPr lang="ru-RU" sz="2000" dirty="0"/>
          </a:p>
          <a:p>
            <a:r>
              <a:rPr lang="ru-RU" sz="2000" dirty="0"/>
              <a:t>Если поставил </a:t>
            </a:r>
            <a:r>
              <a:rPr lang="ru-RU" sz="2000" b="1" dirty="0"/>
              <a:t>3</a:t>
            </a:r>
            <a:r>
              <a:rPr lang="ru-RU" sz="2000" dirty="0"/>
              <a:t> → остаётся </a:t>
            </a:r>
            <a:r>
              <a:rPr lang="ru-RU" sz="2000" b="1" dirty="0"/>
              <a:t>3</a:t>
            </a:r>
            <a:endParaRPr lang="ru-RU" sz="2000" dirty="0"/>
          </a:p>
          <a:p>
            <a:r>
              <a:rPr lang="ru-RU" sz="2000" dirty="0"/>
              <a:t>Если поставил </a:t>
            </a:r>
            <a:r>
              <a:rPr lang="ru-RU" sz="2000" b="1" dirty="0"/>
              <a:t>4</a:t>
            </a:r>
            <a:r>
              <a:rPr lang="ru-RU" sz="2000" dirty="0"/>
              <a:t> → становится </a:t>
            </a:r>
            <a:r>
              <a:rPr lang="ru-RU" sz="2000" b="1" dirty="0"/>
              <a:t>2</a:t>
            </a:r>
            <a:endParaRPr lang="ru-RU" sz="2000" dirty="0"/>
          </a:p>
          <a:p>
            <a:r>
              <a:rPr lang="ru-RU" sz="2000" dirty="0"/>
              <a:t>Если поставил </a:t>
            </a:r>
            <a:r>
              <a:rPr lang="ru-RU" sz="2000" b="1" dirty="0"/>
              <a:t>5</a:t>
            </a:r>
            <a:r>
              <a:rPr lang="ru-RU" sz="2000" dirty="0"/>
              <a:t> → становится </a:t>
            </a:r>
            <a:r>
              <a:rPr lang="ru-RU" sz="2000" b="1" dirty="0"/>
              <a:t>1</a:t>
            </a:r>
            <a:endParaRPr lang="ru-RU" sz="2000" dirty="0"/>
          </a:p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Остальные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вопросы (3, 4, 6, 7, 9, 10) — считаем как есть</a:t>
            </a:r>
          </a:p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Суммируем все 10 ответов → получаем итоговый балл (максимум 50).</a:t>
            </a:r>
          </a:p>
          <a:p>
            <a:pPr algn="ctr"/>
            <a:r>
              <a:rPr lang="ru-RU" sz="2000" b="1" dirty="0"/>
              <a:t>Интерпретация</a:t>
            </a:r>
            <a:r>
              <a:rPr lang="ru-RU" sz="2000" dirty="0"/>
              <a:t>:</a:t>
            </a:r>
          </a:p>
          <a:p>
            <a:r>
              <a:rPr lang="ru-RU" sz="2000" b="1" dirty="0"/>
              <a:t>41–50</a:t>
            </a:r>
            <a:r>
              <a:rPr lang="ru-RU" sz="2000" dirty="0"/>
              <a:t> → Отличная устойчивость. Критика для вас — в основном инструмент роста, редко ранит по-настоящему.</a:t>
            </a:r>
          </a:p>
          <a:p>
            <a:r>
              <a:rPr lang="ru-RU" sz="2000" b="1" dirty="0"/>
              <a:t>31–40</a:t>
            </a:r>
            <a:r>
              <a:rPr lang="ru-RU" sz="2000" dirty="0"/>
              <a:t> → Хороший уровень. Вы чаще видите пользу, но иногда всё равно задевает эмоционально.</a:t>
            </a:r>
          </a:p>
          <a:p>
            <a:r>
              <a:rPr lang="ru-RU" sz="2000" b="1" dirty="0"/>
              <a:t>21–30</a:t>
            </a:r>
            <a:r>
              <a:rPr lang="ru-RU" sz="2000" dirty="0"/>
              <a:t> → Средний. Критика ощутимо влияет, но вы справляетесь и восстанавливаетесь.</a:t>
            </a:r>
          </a:p>
          <a:p>
            <a:r>
              <a:rPr lang="ru-RU" sz="2000" b="1" dirty="0"/>
              <a:t>11–20</a:t>
            </a:r>
            <a:r>
              <a:rPr lang="ru-RU" sz="2000" dirty="0"/>
              <a:t> → Низкая устойчивость. Критика часто воспринимается тяжело, вызывает сильную защиту или обиду.</a:t>
            </a:r>
          </a:p>
          <a:p>
            <a:r>
              <a:rPr lang="ru-RU" sz="2000" b="1" dirty="0"/>
              <a:t>≤10</a:t>
            </a:r>
            <a:r>
              <a:rPr lang="ru-RU" sz="2000" dirty="0"/>
              <a:t> → Очень низкая. Критика сильно бьёт по самооценке, может надолго выбивать из колеи.</a:t>
            </a:r>
          </a:p>
        </p:txBody>
      </p:sp>
    </p:spTree>
    <p:extLst>
      <p:ext uri="{BB962C8B-B14F-4D97-AF65-F5344CB8AC3E}">
        <p14:creationId xmlns:p14="http://schemas.microsoft.com/office/powerpoint/2010/main" val="3809377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3796196"/>
              </p:ext>
            </p:extLst>
          </p:nvPr>
        </p:nvGraphicFramePr>
        <p:xfrm>
          <a:off x="240323" y="685800"/>
          <a:ext cx="8598877" cy="5946704"/>
        </p:xfrm>
        <a:graphic>
          <a:graphicData uri="http://schemas.openxmlformats.org/drawingml/2006/table">
            <a:tbl>
              <a:tblPr/>
              <a:tblGrid>
                <a:gridCol w="685800"/>
                <a:gridCol w="2209800"/>
                <a:gridCol w="2286000"/>
                <a:gridCol w="3417277"/>
              </a:tblGrid>
              <a:tr h="422987">
                <a:tc>
                  <a:txBody>
                    <a:bodyPr/>
                    <a:lstStyle/>
                    <a:p>
                      <a:r>
                        <a:rPr lang="ru-RU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Xususiyat</a:t>
                      </a:r>
                      <a:r>
                        <a:rPr lang="en-US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/ </a:t>
                      </a:r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Sabab</a:t>
                      </a:r>
                      <a:endParaRPr lang="en-US" sz="16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Qanday</a:t>
                      </a:r>
                      <a:r>
                        <a:rPr lang="en-US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ko‘rinadi</a:t>
                      </a:r>
                      <a:r>
                        <a:rPr lang="en-US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? (</a:t>
                      </a:r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odatdagi</a:t>
                      </a:r>
                      <a:r>
                        <a:rPr lang="en-US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reaksiyalar</a:t>
                      </a:r>
                      <a:r>
                        <a:rPr lang="en-US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Nima</a:t>
                      </a:r>
                      <a:r>
                        <a:rPr lang="en-US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uchun</a:t>
                      </a:r>
                      <a:r>
                        <a:rPr lang="en-US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shunday</a:t>
                      </a:r>
                      <a:r>
                        <a:rPr lang="en-US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bo‘ladi</a:t>
                      </a:r>
                      <a:r>
                        <a:rPr lang="en-US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? (</a:t>
                      </a:r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qisqa</a:t>
                      </a:r>
                      <a:r>
                        <a:rPr lang="en-US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izoh</a:t>
                      </a:r>
                      <a:r>
                        <a:rPr lang="en-US" sz="16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883">
                <a:tc>
                  <a:txBody>
                    <a:bodyPr/>
                    <a:lstStyle/>
                    <a:p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pl-PL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Mo‘rt ego / </a:t>
                      </a:r>
                      <a:r>
                        <a:rPr lang="pl-PL" sz="1400" b="1" dirty="0" smtClean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o‘z-o‘zini </a:t>
                      </a:r>
                      <a:r>
                        <a:rPr lang="pl-PL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hurmat </a:t>
                      </a:r>
                      <a:r>
                        <a:rPr lang="pl-PL" sz="1400" b="1" dirty="0" smtClean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qilish</a:t>
                      </a:r>
                      <a:r>
                        <a:rPr lang="en-US" sz="1400" b="1" dirty="0" smtClean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past</a:t>
                      </a:r>
                      <a:endParaRPr lang="pl-PL" sz="14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Darrov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himoya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qiladi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g‘azablanadi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yoki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o‘zini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yomon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his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qiladi</a:t>
                      </a:r>
                      <a:endParaRPr lang="en-US" sz="14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Kritika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→ "Men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yomonman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degan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ichki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tuyg‘uni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uyg‘otadi</a:t>
                      </a:r>
                      <a:endParaRPr lang="en-US" sz="14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883">
                <a:tc>
                  <a:txBody>
                    <a:bodyPr/>
                    <a:lstStyle/>
                    <a:p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Perfeksionizm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mukammallik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kasalligi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"Men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xato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qila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olmayman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 deb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o‘ylaydi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xatoni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tan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olish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qiyin</a:t>
                      </a:r>
                      <a:endParaRPr lang="en-US" sz="14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O‘zini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faqat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"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mukammal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bo‘lsa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yaxshi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deb </a:t>
                      </a:r>
                      <a:r>
                        <a:rPr lang="en-US" sz="1400" b="1" dirty="0" err="1">
                          <a:solidFill>
                            <a:srgbClr val="C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hisoblaydi</a:t>
                      </a:r>
                      <a:endParaRPr lang="en-US" sz="1400" b="1" dirty="0"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883">
                <a:tc>
                  <a:txBody>
                    <a:bodyPr/>
                    <a:lstStyle/>
                    <a:p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Yuqori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sezgirlik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(Highly Sensitive Person — HSP)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So‘zlar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juda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chuqur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"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og‘riydi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",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ko‘z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yosh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jim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qolish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yoki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qochish</a:t>
                      </a:r>
                      <a:endParaRPr lang="en-US" sz="14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Miyada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emotsional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markaz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(limbic system)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kuchliroq</a:t>
                      </a:r>
                      <a:r>
                        <a:rPr lang="en-US" sz="1400" b="1" dirty="0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ishlaydi</a:t>
                      </a:r>
                      <a:endParaRPr lang="en-US" sz="1400" b="1" dirty="0">
                        <a:solidFill>
                          <a:srgbClr val="0070C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883">
                <a:tc>
                  <a:txBody>
                    <a:bodyPr/>
                    <a:lstStyle/>
                    <a:p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Bolalikdagi emotsional e'tiborsizlik yoki og‘ir tanqidlar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Har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qanday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tanqid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→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eski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jarohatni</a:t>
                      </a:r>
                      <a:r>
                        <a:rPr lang="en-US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eslatadi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O‘tmishda "sen yetarli emassan" degan xabarni ko‘p eshitgan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94349">
                <a:tc>
                  <a:txBody>
                    <a:bodyPr/>
                    <a:lstStyle/>
                    <a:p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Himoya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mexanizmlari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kuchli</a:t>
                      </a:r>
                      <a:endParaRPr lang="en-US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Inkor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qilish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aybni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boshqaga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o‘tkazish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qarshi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hujum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o‘zini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qurbon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qilib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ko‘rsatish</a:t>
                      </a:r>
                      <a:endParaRPr lang="en-US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Miyasi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xavf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sifatida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qabul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qiladi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"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jang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yoki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qochish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rejimiga</a:t>
                      </a:r>
                      <a:r>
                        <a:rPr 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o‘tadi</a:t>
                      </a:r>
                      <a:endParaRPr lang="en-US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76779">
                <a:tc>
                  <a:txBody>
                    <a:bodyPr/>
                    <a:lstStyle/>
                    <a:p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Fixed mindset (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o‘zgarmas</a:t>
                      </a:r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fikrlash</a:t>
                      </a:r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"Men 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shunday</a:t>
                      </a:r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odamman</a:t>
                      </a:r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o‘zgarmayman</a:t>
                      </a:r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 deb 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o‘ylaydi</a:t>
                      </a:r>
                      <a:endParaRPr lang="en-US" sz="16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Rivojlanish</a:t>
                      </a:r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imkoniyatini</a:t>
                      </a:r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ko‘rmaydi</a:t>
                      </a:r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tanqidni</a:t>
                      </a:r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shaxsiy</a:t>
                      </a:r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hujum</a:t>
                      </a:r>
                      <a:r>
                        <a:rPr lang="en-US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deb </a:t>
                      </a:r>
                      <a:r>
                        <a:rPr lang="en-US" sz="1600" b="1" dirty="0" err="1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biladi</a:t>
                      </a:r>
                      <a:endParaRPr lang="en-US" sz="16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818">
                <a:tc>
                  <a:txBody>
                    <a:bodyPr/>
                    <a:lstStyle/>
                    <a:p>
                      <a:r>
                        <a:rPr lang="ru-RU" sz="1600" b="1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Narsisistik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yoki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boshqa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shaxsiyat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buzilishlari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og‘ir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holatlarda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t-IT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O‘zini ulug‘laydi, lekin tanqidga chiday olmaydi</a:t>
                      </a: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O‘z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qadr-qimmatini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tashqi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maqtovga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bog‘lab</a:t>
                      </a:r>
                      <a:r>
                        <a:rPr lang="en-US" sz="14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qo‘ygan</a:t>
                      </a:r>
                      <a:endParaRPr lang="en-US" sz="14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2299" marR="42299" marT="21149" marB="2114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98585" y="136377"/>
            <a:ext cx="79248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Kritikani to‘g‘ri qabul qila olmaydig</a:t>
            </a:r>
            <a:r>
              <a:rPr lang="en-US" dirty="0" err="1" smtClean="0">
                <a:latin typeface="Arial" charset="0"/>
                <a:cs typeface="Arial" charset="0"/>
              </a:rPr>
              <a:t>anlar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136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981200"/>
            <a:ext cx="7772400" cy="2971800"/>
          </a:xfrm>
        </p:spPr>
        <p:txBody>
          <a:bodyPr>
            <a:normAutofit fontScale="90000"/>
          </a:bodyPr>
          <a:lstStyle/>
          <a:p>
            <a:r>
              <a:rPr lang="en-US" sz="2400" dirty="0" err="1" smtClean="0">
                <a:effectLst/>
              </a:rPr>
              <a:t>To‘g‘ri</a:t>
            </a:r>
            <a:r>
              <a:rPr lang="en-US" sz="2400" dirty="0" smtClean="0">
                <a:effectLst/>
              </a:rPr>
              <a:t> (</a:t>
            </a:r>
            <a:r>
              <a:rPr lang="en-US" sz="2400" dirty="0" err="1" smtClean="0">
                <a:effectLst/>
              </a:rPr>
              <a:t>konstruktiv</a:t>
            </a:r>
            <a:r>
              <a:rPr lang="en-US" sz="2400" dirty="0" smtClean="0">
                <a:effectLst/>
              </a:rPr>
              <a:t>) </a:t>
            </a:r>
            <a:r>
              <a:rPr lang="en-US" sz="2400" dirty="0" err="1" smtClean="0">
                <a:effectLst/>
              </a:rPr>
              <a:t>tanqidni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ajrata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olish</a:t>
            </a:r>
            <a:r>
              <a:rPr lang="en-US" sz="2400" dirty="0" smtClean="0">
                <a:effectLst/>
              </a:rPr>
              <a:t> </a:t>
            </a:r>
            <a:br>
              <a:rPr lang="en-US" sz="2400" dirty="0" smtClean="0">
                <a:effectLst/>
              </a:rPr>
            </a:br>
            <a:r>
              <a:rPr lang="en-US" sz="2400" dirty="0" smtClean="0">
                <a:effectLst/>
              </a:rPr>
              <a:t>— </a:t>
            </a:r>
            <a:r>
              <a:rPr lang="en-US" sz="2400" dirty="0" err="1" smtClean="0">
                <a:effectLst/>
              </a:rPr>
              <a:t>bu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o‘z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ustingizda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ishlash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uchun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juda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muhim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ko‘nikma</a:t>
            </a:r>
            <a:r>
              <a:rPr lang="en-US" sz="2400" dirty="0" smtClean="0">
                <a:effectLst/>
              </a:rPr>
              <a:t>. </a:t>
            </a:r>
            <a:br>
              <a:rPr lang="en-US" sz="2400" dirty="0" smtClean="0">
                <a:effectLst/>
              </a:rPr>
            </a:br>
            <a:r>
              <a:rPr lang="en-US" sz="2400" dirty="0" err="1" smtClean="0">
                <a:effectLst/>
              </a:rPr>
              <a:t>Ko‘pincha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odamlar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har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qanday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tanqidni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shaxsiy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hujum</a:t>
            </a:r>
            <a:r>
              <a:rPr lang="en-US" sz="2400" dirty="0" smtClean="0">
                <a:effectLst/>
              </a:rPr>
              <a:t> deb </a:t>
            </a:r>
            <a:r>
              <a:rPr lang="en-US" sz="2400" dirty="0" err="1" smtClean="0">
                <a:effectLst/>
              </a:rPr>
              <a:t>qabul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qilishadi</a:t>
            </a:r>
            <a:r>
              <a:rPr lang="en-US" sz="2400" dirty="0" smtClean="0">
                <a:effectLst/>
              </a:rPr>
              <a:t>, </a:t>
            </a:r>
            <a:r>
              <a:rPr lang="en-US" sz="2400" dirty="0" err="1" smtClean="0">
                <a:effectLst/>
              </a:rPr>
              <a:t>lekin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aslida</a:t>
            </a:r>
            <a:r>
              <a:rPr lang="en-US" sz="2400" dirty="0" smtClean="0">
                <a:effectLst/>
              </a:rPr>
              <a:t> </a:t>
            </a:r>
            <a:br>
              <a:rPr lang="en-US" sz="2400" dirty="0" smtClean="0">
                <a:effectLst/>
              </a:rPr>
            </a:br>
            <a:r>
              <a:rPr lang="en-US" sz="2400" dirty="0" err="1" smtClean="0">
                <a:effectLst/>
              </a:rPr>
              <a:t>konstruktiv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va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destruktiv</a:t>
            </a:r>
            <a:r>
              <a:rPr lang="en-US" sz="2400" dirty="0" smtClean="0">
                <a:effectLst/>
              </a:rPr>
              <a:t> (</a:t>
            </a:r>
            <a:r>
              <a:rPr lang="en-US" sz="2400" dirty="0" err="1" smtClean="0">
                <a:effectLst/>
              </a:rPr>
              <a:t>vayronkor</a:t>
            </a:r>
            <a:r>
              <a:rPr lang="en-US" sz="2400" dirty="0" smtClean="0">
                <a:effectLst/>
              </a:rPr>
              <a:t>) </a:t>
            </a:r>
            <a:r>
              <a:rPr lang="en-US" sz="2400" dirty="0" err="1" smtClean="0">
                <a:effectLst/>
              </a:rPr>
              <a:t>tanqid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o‘rtasida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katta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farq</a:t>
            </a:r>
            <a:r>
              <a:rPr lang="en-US" sz="2400" dirty="0" smtClean="0">
                <a:effectLst/>
              </a:rPr>
              <a:t> bor.</a:t>
            </a:r>
            <a:br>
              <a:rPr lang="en-US" sz="2400" dirty="0" smtClean="0">
                <a:effectLst/>
              </a:rPr>
            </a:br>
            <a:endParaRPr lang="ru-RU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52400"/>
            <a:ext cx="8342313" cy="1981199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Muhim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eslatma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: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Bu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holat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ko‘pincha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yomon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odam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bo‘lgani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uchun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emas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,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balki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ichki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og‘riq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va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himoya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mexanizmi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kuchli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bo‘lgani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uchun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yuzaga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keladi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.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Ko‘pchilik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vaqt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o‘tishi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bilan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,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o‘z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ustida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ishlaganda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(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masalan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,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o‘z-o‘ziga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mehr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,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terapiya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, mindfulness)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bu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holatni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yengib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 </a:t>
            </a:r>
            <a:r>
              <a:rPr lang="en-US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o‘tadi</a:t>
            </a: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648200"/>
            <a:ext cx="2362200" cy="203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495800"/>
            <a:ext cx="195897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267200"/>
            <a:ext cx="2598737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ultiply 3"/>
          <p:cNvSpPr/>
          <p:nvPr/>
        </p:nvSpPr>
        <p:spPr>
          <a:xfrm>
            <a:off x="2209800" y="5899220"/>
            <a:ext cx="914400" cy="914400"/>
          </a:xfrm>
          <a:prstGeom prst="mathMultiply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Multiply 4"/>
          <p:cNvSpPr/>
          <p:nvPr/>
        </p:nvSpPr>
        <p:spPr>
          <a:xfrm>
            <a:off x="4267200" y="5372100"/>
            <a:ext cx="914400" cy="9144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Heart 6"/>
          <p:cNvSpPr/>
          <p:nvPr/>
        </p:nvSpPr>
        <p:spPr>
          <a:xfrm>
            <a:off x="5562600" y="4267200"/>
            <a:ext cx="914400" cy="914400"/>
          </a:xfrm>
          <a:prstGeom prst="hear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898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197346"/>
            <a:ext cx="56388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effectLst/>
              </a:rPr>
              <a:t>Konstruktiv</a:t>
            </a:r>
            <a:r>
              <a:rPr lang="en-US" b="1" dirty="0" smtClean="0">
                <a:effectLst/>
              </a:rPr>
              <a:t> (</a:t>
            </a:r>
            <a:r>
              <a:rPr lang="en-US" b="1" dirty="0" err="1" smtClean="0">
                <a:effectLst/>
              </a:rPr>
              <a:t>to‘g‘ri</a:t>
            </a:r>
            <a:r>
              <a:rPr lang="en-US" b="1" dirty="0" smtClean="0">
                <a:effectLst/>
              </a:rPr>
              <a:t>, </a:t>
            </a:r>
            <a:r>
              <a:rPr lang="en-US" b="1" dirty="0" err="1" smtClean="0">
                <a:effectLst/>
              </a:rPr>
              <a:t>foydali</a:t>
            </a:r>
            <a:r>
              <a:rPr lang="en-US" b="1" dirty="0" smtClean="0">
                <a:effectLst/>
              </a:rPr>
              <a:t>) </a:t>
            </a:r>
            <a:r>
              <a:rPr lang="en-US" b="1" dirty="0" err="1" smtClean="0">
                <a:effectLst/>
              </a:rPr>
              <a:t>tanqid</a:t>
            </a:r>
            <a:r>
              <a:rPr lang="en-US" b="1" dirty="0" smtClean="0">
                <a:effectLst/>
              </a:rPr>
              <a:t> </a:t>
            </a:r>
            <a:r>
              <a:rPr lang="en-US" b="1" dirty="0" err="1" smtClean="0">
                <a:effectLst/>
              </a:rPr>
              <a:t>quyidagicha</a:t>
            </a:r>
            <a:r>
              <a:rPr lang="en-US" b="1" dirty="0" smtClean="0">
                <a:effectLst/>
              </a:rPr>
              <a:t> </a:t>
            </a:r>
            <a:r>
              <a:rPr lang="en-US" b="1" dirty="0" err="1" smtClean="0">
                <a:effectLst/>
              </a:rPr>
              <a:t>bo‘ladi</a:t>
            </a:r>
            <a:r>
              <a:rPr lang="en-US" b="1" dirty="0" smtClean="0">
                <a:effectLst/>
              </a:rPr>
              <a:t>:</a:t>
            </a:r>
            <a:endParaRPr lang="en-US" dirty="0" smtClean="0">
              <a:effectLst/>
            </a:endParaRPr>
          </a:p>
          <a:p>
            <a:r>
              <a:rPr lang="en-US" dirty="0" err="1" smtClean="0">
                <a:solidFill>
                  <a:srgbClr val="C00000"/>
                </a:solidFill>
              </a:rPr>
              <a:t>Maqsadi</a:t>
            </a:r>
            <a:r>
              <a:rPr lang="en-US" dirty="0" smtClean="0">
                <a:solidFill>
                  <a:srgbClr val="C00000"/>
                </a:solidFill>
              </a:rPr>
              <a:t>: </a:t>
            </a:r>
            <a:r>
              <a:rPr lang="en-US" dirty="0" err="1" smtClean="0">
                <a:solidFill>
                  <a:srgbClr val="C00000"/>
                </a:solidFill>
              </a:rPr>
              <a:t>Sizni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yaxshilash</a:t>
            </a:r>
            <a:r>
              <a:rPr lang="en-US" dirty="0" smtClean="0">
                <a:solidFill>
                  <a:srgbClr val="C00000"/>
                </a:solidFill>
              </a:rPr>
              <a:t>, </a:t>
            </a:r>
            <a:r>
              <a:rPr lang="en-US" dirty="0" err="1" smtClean="0">
                <a:solidFill>
                  <a:srgbClr val="C00000"/>
                </a:solidFill>
              </a:rPr>
              <a:t>rivojlanishingizga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yordam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berish</a:t>
            </a:r>
            <a:r>
              <a:rPr lang="en-US" dirty="0" smtClean="0">
                <a:solidFill>
                  <a:srgbClr val="C00000"/>
                </a:solidFill>
              </a:rPr>
              <a:t>.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Fokus</a:t>
            </a:r>
            <a:r>
              <a:rPr lang="en-US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>
                <a:solidFill>
                  <a:srgbClr val="FF0000"/>
                </a:solidFill>
              </a:rPr>
              <a:t>Muayyan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harakat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xatti-harakat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yoki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natija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ustida</a:t>
            </a:r>
            <a:r>
              <a:rPr lang="en-US" dirty="0" smtClean="0">
                <a:solidFill>
                  <a:srgbClr val="FF0000"/>
                </a:solidFill>
              </a:rPr>
              <a:t> (</a:t>
            </a:r>
            <a:r>
              <a:rPr lang="en-US" dirty="0" err="1" smtClean="0">
                <a:solidFill>
                  <a:srgbClr val="FF0000"/>
                </a:solidFill>
              </a:rPr>
              <a:t>masalan</a:t>
            </a:r>
            <a:r>
              <a:rPr lang="en-US" dirty="0" smtClean="0">
                <a:solidFill>
                  <a:srgbClr val="FF0000"/>
                </a:solidFill>
              </a:rPr>
              <a:t>: “Bu </a:t>
            </a:r>
            <a:r>
              <a:rPr lang="en-US" dirty="0" err="1" smtClean="0">
                <a:solidFill>
                  <a:srgbClr val="FF0000"/>
                </a:solidFill>
              </a:rPr>
              <a:t>ishda</a:t>
            </a:r>
            <a:r>
              <a:rPr lang="en-US" dirty="0" smtClean="0">
                <a:solidFill>
                  <a:srgbClr val="FF0000"/>
                </a:solidFill>
              </a:rPr>
              <a:t>...”, “Bu </a:t>
            </a:r>
            <a:r>
              <a:rPr lang="en-US" dirty="0" err="1" smtClean="0">
                <a:solidFill>
                  <a:srgbClr val="FF0000"/>
                </a:solidFill>
              </a:rPr>
              <a:t>slaydda</a:t>
            </a:r>
            <a:r>
              <a:rPr lang="en-US" dirty="0" smtClean="0">
                <a:solidFill>
                  <a:srgbClr val="FF0000"/>
                </a:solidFill>
              </a:rPr>
              <a:t>...”).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Aniqligi</a:t>
            </a:r>
            <a:r>
              <a:rPr lang="en-US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>
                <a:solidFill>
                  <a:srgbClr val="FF0000"/>
                </a:solidFill>
              </a:rPr>
              <a:t>Juda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aniq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konkret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misollar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keltirilgan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Taklif</a:t>
            </a:r>
            <a:r>
              <a:rPr lang="en-US" dirty="0" smtClean="0">
                <a:solidFill>
                  <a:srgbClr val="FF0000"/>
                </a:solidFill>
              </a:rPr>
              <a:t>/</a:t>
            </a:r>
            <a:r>
              <a:rPr lang="en-US" dirty="0" err="1" smtClean="0">
                <a:solidFill>
                  <a:srgbClr val="FF0000"/>
                </a:solidFill>
              </a:rPr>
              <a:t>yechim</a:t>
            </a:r>
            <a:r>
              <a:rPr lang="en-US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>
                <a:solidFill>
                  <a:srgbClr val="FF0000"/>
                </a:solidFill>
              </a:rPr>
              <a:t>Bor</a:t>
            </a:r>
            <a:r>
              <a:rPr lang="en-US" dirty="0" smtClean="0">
                <a:solidFill>
                  <a:srgbClr val="FF0000"/>
                </a:solidFill>
              </a:rPr>
              <a:t> — </a:t>
            </a:r>
            <a:r>
              <a:rPr lang="en-US" dirty="0" err="1" smtClean="0">
                <a:solidFill>
                  <a:srgbClr val="FF0000"/>
                </a:solidFill>
              </a:rPr>
              <a:t>qanday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yaxshilash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mumkinligi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nima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qilish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kerakligi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aytiladi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US" dirty="0" err="1" smtClean="0">
                <a:solidFill>
                  <a:srgbClr val="7030A0"/>
                </a:solidFill>
              </a:rPr>
              <a:t>Ohang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va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so‘z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tanlash</a:t>
            </a:r>
            <a:r>
              <a:rPr lang="en-US" dirty="0" smtClean="0">
                <a:solidFill>
                  <a:srgbClr val="7030A0"/>
                </a:solidFill>
              </a:rPr>
              <a:t>: </a:t>
            </a:r>
            <a:r>
              <a:rPr lang="en-US" dirty="0" err="1" smtClean="0">
                <a:solidFill>
                  <a:srgbClr val="7030A0"/>
                </a:solidFill>
              </a:rPr>
              <a:t>Hurmatli</a:t>
            </a:r>
            <a:r>
              <a:rPr lang="en-US" dirty="0" smtClean="0">
                <a:solidFill>
                  <a:srgbClr val="7030A0"/>
                </a:solidFill>
              </a:rPr>
              <a:t>, </a:t>
            </a:r>
            <a:r>
              <a:rPr lang="en-US" dirty="0" err="1" smtClean="0">
                <a:solidFill>
                  <a:srgbClr val="7030A0"/>
                </a:solidFill>
              </a:rPr>
              <a:t>tinch</a:t>
            </a:r>
            <a:r>
              <a:rPr lang="en-US" dirty="0" smtClean="0">
                <a:solidFill>
                  <a:srgbClr val="7030A0"/>
                </a:solidFill>
              </a:rPr>
              <a:t>, </a:t>
            </a:r>
            <a:r>
              <a:rPr lang="en-US" dirty="0" err="1" smtClean="0">
                <a:solidFill>
                  <a:srgbClr val="7030A0"/>
                </a:solidFill>
              </a:rPr>
              <a:t>ko‘pincha</a:t>
            </a:r>
            <a:r>
              <a:rPr lang="en-US" dirty="0" smtClean="0">
                <a:solidFill>
                  <a:srgbClr val="7030A0"/>
                </a:solidFill>
              </a:rPr>
              <a:t> “men” </a:t>
            </a:r>
            <a:r>
              <a:rPr lang="en-US" dirty="0" err="1" smtClean="0">
                <a:solidFill>
                  <a:srgbClr val="7030A0"/>
                </a:solidFill>
              </a:rPr>
              <a:t>gaplari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ishlatiladi</a:t>
            </a:r>
            <a:r>
              <a:rPr lang="en-US" dirty="0" smtClean="0">
                <a:solidFill>
                  <a:srgbClr val="7030A0"/>
                </a:solidFill>
              </a:rPr>
              <a:t> (</a:t>
            </a:r>
            <a:r>
              <a:rPr lang="en-US" dirty="0" err="1" smtClean="0">
                <a:solidFill>
                  <a:srgbClr val="7030A0"/>
                </a:solidFill>
              </a:rPr>
              <a:t>masalan</a:t>
            </a:r>
            <a:r>
              <a:rPr lang="en-US" dirty="0" smtClean="0">
                <a:solidFill>
                  <a:srgbClr val="7030A0"/>
                </a:solidFill>
              </a:rPr>
              <a:t>: “Men </a:t>
            </a:r>
            <a:r>
              <a:rPr lang="en-US" dirty="0" err="1" smtClean="0">
                <a:solidFill>
                  <a:srgbClr val="7030A0"/>
                </a:solidFill>
              </a:rPr>
              <a:t>o‘ylaymanki</a:t>
            </a:r>
            <a:r>
              <a:rPr lang="en-US" dirty="0" smtClean="0">
                <a:solidFill>
                  <a:srgbClr val="7030A0"/>
                </a:solidFill>
              </a:rPr>
              <a:t>...”, “</a:t>
            </a:r>
            <a:r>
              <a:rPr lang="en-US" dirty="0" err="1" smtClean="0">
                <a:solidFill>
                  <a:srgbClr val="7030A0"/>
                </a:solidFill>
              </a:rPr>
              <a:t>Menga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shunday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tuyuldi</a:t>
            </a:r>
            <a:r>
              <a:rPr lang="en-US" dirty="0" smtClean="0">
                <a:solidFill>
                  <a:srgbClr val="7030A0"/>
                </a:solidFill>
              </a:rPr>
              <a:t>...”).</a:t>
            </a:r>
          </a:p>
          <a:p>
            <a:r>
              <a:rPr lang="en-US" dirty="0" err="1" smtClean="0">
                <a:solidFill>
                  <a:srgbClr val="7030A0"/>
                </a:solidFill>
              </a:rPr>
              <a:t>Vaqt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va</a:t>
            </a:r>
            <a:r>
              <a:rPr lang="en-US" dirty="0" smtClean="0">
                <a:solidFill>
                  <a:srgbClr val="7030A0"/>
                </a:solidFill>
              </a:rPr>
              <a:t> joy: </a:t>
            </a:r>
            <a:r>
              <a:rPr lang="en-US" dirty="0" err="1" smtClean="0">
                <a:solidFill>
                  <a:srgbClr val="7030A0"/>
                </a:solidFill>
              </a:rPr>
              <a:t>Mos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vaqtda</a:t>
            </a:r>
            <a:r>
              <a:rPr lang="en-US" dirty="0" smtClean="0">
                <a:solidFill>
                  <a:srgbClr val="7030A0"/>
                </a:solidFill>
              </a:rPr>
              <a:t>, </a:t>
            </a:r>
            <a:r>
              <a:rPr lang="en-US" dirty="0" err="1" smtClean="0">
                <a:solidFill>
                  <a:srgbClr val="7030A0"/>
                </a:solidFill>
              </a:rPr>
              <a:t>ko‘pincha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yolg‘iz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gaplashganda</a:t>
            </a:r>
            <a:r>
              <a:rPr lang="en-US" dirty="0" smtClean="0">
                <a:solidFill>
                  <a:srgbClr val="7030A0"/>
                </a:solidFill>
              </a:rPr>
              <a:t>, </a:t>
            </a:r>
            <a:r>
              <a:rPr lang="en-US" dirty="0" err="1" smtClean="0">
                <a:solidFill>
                  <a:srgbClr val="7030A0"/>
                </a:solidFill>
              </a:rPr>
              <a:t>shaxsiy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suhbatda</a:t>
            </a:r>
            <a:r>
              <a:rPr lang="en-US" dirty="0" smtClean="0">
                <a:solidFill>
                  <a:srgbClr val="7030A0"/>
                </a:solidFill>
              </a:rPr>
              <a:t>.</a:t>
            </a:r>
          </a:p>
          <a:p>
            <a:r>
              <a:rPr lang="en-US" dirty="0" err="1" smtClean="0"/>
              <a:t>Sizdagi</a:t>
            </a:r>
            <a:r>
              <a:rPr lang="en-US" dirty="0" smtClean="0"/>
              <a:t> his-</a:t>
            </a:r>
            <a:r>
              <a:rPr lang="en-US" dirty="0" err="1" smtClean="0"/>
              <a:t>tuyg‘u</a:t>
            </a:r>
            <a:r>
              <a:rPr lang="en-US" dirty="0" smtClean="0"/>
              <a:t> (</a:t>
            </a:r>
            <a:r>
              <a:rPr lang="en-US" dirty="0" err="1" smtClean="0"/>
              <a:t>keyin</a:t>
            </a:r>
            <a:r>
              <a:rPr lang="en-US" dirty="0" smtClean="0"/>
              <a:t>): </a:t>
            </a:r>
            <a:r>
              <a:rPr lang="en-US" dirty="0" err="1" smtClean="0"/>
              <a:t>Motivatsiya</a:t>
            </a:r>
            <a:r>
              <a:rPr lang="en-US" dirty="0" smtClean="0"/>
              <a:t> </a:t>
            </a:r>
            <a:r>
              <a:rPr lang="en-US" dirty="0" err="1" smtClean="0"/>
              <a:t>paydo</a:t>
            </a:r>
            <a:r>
              <a:rPr lang="en-US" dirty="0" smtClean="0"/>
              <a:t> </a:t>
            </a:r>
            <a:r>
              <a:rPr lang="en-US" dirty="0" err="1" smtClean="0"/>
              <a:t>bo‘ladi</a:t>
            </a:r>
            <a:r>
              <a:rPr lang="en-US" dirty="0" smtClean="0"/>
              <a:t>, “ha, </a:t>
            </a:r>
            <a:r>
              <a:rPr lang="en-US" dirty="0" err="1" smtClean="0"/>
              <a:t>buni</a:t>
            </a:r>
            <a:r>
              <a:rPr lang="en-US" dirty="0" smtClean="0"/>
              <a:t> </a:t>
            </a:r>
            <a:r>
              <a:rPr lang="en-US" dirty="0" err="1" smtClean="0"/>
              <a:t>yaxshilashim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” </a:t>
            </a:r>
            <a:r>
              <a:rPr lang="en-US" dirty="0" err="1" smtClean="0"/>
              <a:t>degan</a:t>
            </a:r>
            <a:r>
              <a:rPr lang="en-US" dirty="0" smtClean="0"/>
              <a:t> </a:t>
            </a:r>
            <a:r>
              <a:rPr lang="en-US" dirty="0" err="1" smtClean="0"/>
              <a:t>tuyg‘u</a:t>
            </a:r>
            <a:r>
              <a:rPr lang="en-US" dirty="0" smtClean="0"/>
              <a:t> </a:t>
            </a:r>
            <a:r>
              <a:rPr lang="en-US" dirty="0" err="1" smtClean="0"/>
              <a:t>keladi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Beruvchining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munosabati</a:t>
            </a:r>
            <a:r>
              <a:rPr lang="en-US" dirty="0" smtClean="0"/>
              <a:t>: </a:t>
            </a:r>
            <a:r>
              <a:rPr lang="en-US" dirty="0" err="1" smtClean="0"/>
              <a:t>Sizning</a:t>
            </a:r>
            <a:r>
              <a:rPr lang="en-US" dirty="0" smtClean="0"/>
              <a:t> </a:t>
            </a:r>
            <a:r>
              <a:rPr lang="en-US" dirty="0" err="1" smtClean="0"/>
              <a:t>rivojlanishingizga</a:t>
            </a:r>
            <a:r>
              <a:rPr lang="en-US" dirty="0" smtClean="0"/>
              <a:t> chin </a:t>
            </a:r>
            <a:r>
              <a:rPr lang="en-US" dirty="0" err="1" smtClean="0"/>
              <a:t>dildan</a:t>
            </a:r>
            <a:r>
              <a:rPr lang="en-US" dirty="0" smtClean="0"/>
              <a:t> </a:t>
            </a:r>
            <a:r>
              <a:rPr lang="en-US" dirty="0" err="1" smtClean="0"/>
              <a:t>qiziqadi</a:t>
            </a:r>
            <a:r>
              <a:rPr lang="en-US" dirty="0" smtClean="0"/>
              <a:t>, </a:t>
            </a:r>
            <a:r>
              <a:rPr lang="en-US" dirty="0" err="1" smtClean="0"/>
              <a:t>oldin</a:t>
            </a:r>
            <a:r>
              <a:rPr lang="en-US" dirty="0" smtClean="0"/>
              <a:t> ham </a:t>
            </a:r>
            <a:r>
              <a:rPr lang="en-US" dirty="0" err="1" smtClean="0"/>
              <a:t>yordam</a:t>
            </a:r>
            <a:r>
              <a:rPr lang="en-US" dirty="0" smtClean="0"/>
              <a:t> </a:t>
            </a:r>
            <a:r>
              <a:rPr lang="en-US" dirty="0" err="1" smtClean="0"/>
              <a:t>bergan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ijobiy</a:t>
            </a:r>
            <a:r>
              <a:rPr lang="en-US" dirty="0" smtClean="0"/>
              <a:t> </a:t>
            </a:r>
            <a:r>
              <a:rPr lang="en-US" dirty="0" err="1" smtClean="0"/>
              <a:t>munosabatda</a:t>
            </a:r>
            <a:r>
              <a:rPr lang="en-US" dirty="0" smtClean="0"/>
              <a:t> </a:t>
            </a:r>
            <a:r>
              <a:rPr lang="en-US" dirty="0" err="1" smtClean="0"/>
              <a:t>bo‘lgan</a:t>
            </a:r>
            <a:r>
              <a:rPr lang="en-US" dirty="0" smtClean="0"/>
              <a:t> </a:t>
            </a:r>
            <a:r>
              <a:rPr lang="en-US" dirty="0" err="1" smtClean="0"/>
              <a:t>bo‘lishi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648200"/>
            <a:ext cx="25908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311260"/>
            <a:ext cx="2209800" cy="1284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Left-Right Arrow 2"/>
          <p:cNvSpPr/>
          <p:nvPr/>
        </p:nvSpPr>
        <p:spPr>
          <a:xfrm>
            <a:off x="3501851" y="5483503"/>
            <a:ext cx="1978152" cy="484632"/>
          </a:xfrm>
          <a:prstGeom prst="left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838200"/>
            <a:ext cx="274320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79019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197346"/>
            <a:ext cx="48768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effectLst/>
              </a:rPr>
              <a:t>Destruktiv</a:t>
            </a:r>
            <a:r>
              <a:rPr lang="en-US" b="1" dirty="0" smtClean="0">
                <a:effectLst/>
              </a:rPr>
              <a:t> (</a:t>
            </a:r>
            <a:r>
              <a:rPr lang="en-US" b="1" dirty="0" err="1" smtClean="0">
                <a:effectLst/>
              </a:rPr>
              <a:t>vayronkor</a:t>
            </a:r>
            <a:r>
              <a:rPr lang="en-US" b="1" dirty="0" smtClean="0">
                <a:effectLst/>
              </a:rPr>
              <a:t>, </a:t>
            </a:r>
            <a:r>
              <a:rPr lang="en-US" b="1" dirty="0" err="1" smtClean="0">
                <a:effectLst/>
              </a:rPr>
              <a:t>zararli</a:t>
            </a:r>
            <a:r>
              <a:rPr lang="en-US" b="1" dirty="0" smtClean="0">
                <a:effectLst/>
              </a:rPr>
              <a:t>) </a:t>
            </a:r>
            <a:r>
              <a:rPr lang="en-US" b="1" dirty="0" err="1" smtClean="0">
                <a:effectLst/>
              </a:rPr>
              <a:t>tanqid</a:t>
            </a:r>
            <a:r>
              <a:rPr lang="en-US" b="1" dirty="0" smtClean="0">
                <a:effectLst/>
              </a:rPr>
              <a:t> </a:t>
            </a:r>
            <a:r>
              <a:rPr lang="en-US" b="1" dirty="0" err="1" smtClean="0">
                <a:effectLst/>
              </a:rPr>
              <a:t>esa</a:t>
            </a:r>
            <a:r>
              <a:rPr lang="en-US" b="1" dirty="0" smtClean="0">
                <a:effectLst/>
              </a:rPr>
              <a:t> </a:t>
            </a:r>
            <a:r>
              <a:rPr lang="en-US" b="1" dirty="0" err="1" smtClean="0">
                <a:effectLst/>
              </a:rPr>
              <a:t>quyidagicha</a:t>
            </a:r>
            <a:r>
              <a:rPr lang="en-US" b="1" dirty="0" smtClean="0">
                <a:effectLst/>
              </a:rPr>
              <a:t> </a:t>
            </a:r>
            <a:r>
              <a:rPr lang="en-US" b="1" dirty="0" err="1" smtClean="0">
                <a:effectLst/>
              </a:rPr>
              <a:t>bo‘ladi</a:t>
            </a:r>
            <a:r>
              <a:rPr lang="en-US" b="1" dirty="0" smtClean="0">
                <a:effectLst/>
              </a:rPr>
              <a:t>:</a:t>
            </a:r>
            <a:endParaRPr lang="en-US" dirty="0" smtClean="0">
              <a:effectLst/>
            </a:endParaRPr>
          </a:p>
          <a:p>
            <a:r>
              <a:rPr lang="en-US" dirty="0" err="1" smtClean="0">
                <a:solidFill>
                  <a:srgbClr val="FF0000"/>
                </a:solidFill>
              </a:rPr>
              <a:t>Maqsadi</a:t>
            </a:r>
            <a:r>
              <a:rPr lang="en-US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>
                <a:solidFill>
                  <a:srgbClr val="FF0000"/>
                </a:solidFill>
              </a:rPr>
              <a:t>Sizni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xafa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qilish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pastlatish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o‘zini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yaxshi</a:t>
            </a:r>
            <a:r>
              <a:rPr lang="en-US" dirty="0" smtClean="0">
                <a:solidFill>
                  <a:srgbClr val="FF0000"/>
                </a:solidFill>
              </a:rPr>
              <a:t> his </a:t>
            </a:r>
            <a:r>
              <a:rPr lang="en-US" dirty="0" err="1" smtClean="0">
                <a:solidFill>
                  <a:srgbClr val="FF0000"/>
                </a:solidFill>
              </a:rPr>
              <a:t>qilish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yoki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ustunlik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ko‘rsatish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Fokus</a:t>
            </a:r>
            <a:r>
              <a:rPr lang="en-US" dirty="0" smtClean="0">
                <a:solidFill>
                  <a:srgbClr val="FF0000"/>
                </a:solidFill>
              </a:rPr>
              <a:t>: </a:t>
            </a:r>
            <a:r>
              <a:rPr lang="en-US" dirty="0" err="1" smtClean="0">
                <a:solidFill>
                  <a:srgbClr val="FF0000"/>
                </a:solidFill>
              </a:rPr>
              <a:t>Shaxsingiz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ustida</a:t>
            </a:r>
            <a:r>
              <a:rPr lang="en-US" dirty="0" smtClean="0">
                <a:solidFill>
                  <a:srgbClr val="FF0000"/>
                </a:solidFill>
              </a:rPr>
              <a:t> (</a:t>
            </a:r>
            <a:r>
              <a:rPr lang="en-US" dirty="0" err="1" smtClean="0">
                <a:solidFill>
                  <a:srgbClr val="FF0000"/>
                </a:solidFill>
              </a:rPr>
              <a:t>masalan</a:t>
            </a:r>
            <a:r>
              <a:rPr lang="en-US" dirty="0" smtClean="0">
                <a:solidFill>
                  <a:srgbClr val="FF0000"/>
                </a:solidFill>
              </a:rPr>
              <a:t>: “</a:t>
            </a:r>
            <a:r>
              <a:rPr lang="en-US" dirty="0" err="1" smtClean="0">
                <a:solidFill>
                  <a:srgbClr val="FF0000"/>
                </a:solidFill>
              </a:rPr>
              <a:t>Sen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shunday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odamsan</a:t>
            </a:r>
            <a:r>
              <a:rPr lang="en-US" dirty="0" smtClean="0">
                <a:solidFill>
                  <a:srgbClr val="FF0000"/>
                </a:solidFill>
              </a:rPr>
              <a:t>...”, “</a:t>
            </a:r>
            <a:r>
              <a:rPr lang="en-US" dirty="0" err="1" smtClean="0">
                <a:solidFill>
                  <a:srgbClr val="FF0000"/>
                </a:solidFill>
              </a:rPr>
              <a:t>Sen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ahmoqsan</a:t>
            </a:r>
            <a:r>
              <a:rPr lang="en-US" dirty="0" smtClean="0">
                <a:solidFill>
                  <a:srgbClr val="FF0000"/>
                </a:solidFill>
              </a:rPr>
              <a:t>”, “</a:t>
            </a:r>
            <a:r>
              <a:rPr lang="en-US" dirty="0" err="1" smtClean="0">
                <a:solidFill>
                  <a:srgbClr val="FF0000"/>
                </a:solidFill>
              </a:rPr>
              <a:t>Sen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hech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narsaga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yaramaysan</a:t>
            </a:r>
            <a:r>
              <a:rPr lang="en-US" dirty="0" smtClean="0">
                <a:solidFill>
                  <a:srgbClr val="FF0000"/>
                </a:solidFill>
              </a:rPr>
              <a:t>”).</a:t>
            </a:r>
          </a:p>
          <a:p>
            <a:r>
              <a:rPr lang="en-US" dirty="0" err="1" smtClean="0">
                <a:solidFill>
                  <a:srgbClr val="0070C0"/>
                </a:solidFill>
              </a:rPr>
              <a:t>Aniqligi</a:t>
            </a:r>
            <a:r>
              <a:rPr lang="en-US" dirty="0" smtClean="0">
                <a:solidFill>
                  <a:srgbClr val="0070C0"/>
                </a:solidFill>
              </a:rPr>
              <a:t>: </a:t>
            </a:r>
            <a:r>
              <a:rPr lang="en-US" dirty="0" err="1" smtClean="0">
                <a:solidFill>
                  <a:srgbClr val="0070C0"/>
                </a:solidFill>
              </a:rPr>
              <a:t>Umumiy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noaniq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aniq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misol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yo‘q</a:t>
            </a:r>
            <a:r>
              <a:rPr lang="en-US" dirty="0" smtClean="0">
                <a:solidFill>
                  <a:srgbClr val="0070C0"/>
                </a:solidFill>
              </a:rPr>
              <a:t> (“</a:t>
            </a:r>
            <a:r>
              <a:rPr lang="en-US" dirty="0" err="1" smtClean="0">
                <a:solidFill>
                  <a:srgbClr val="0070C0"/>
                </a:solidFill>
              </a:rPr>
              <a:t>Hammasi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yomon</a:t>
            </a:r>
            <a:r>
              <a:rPr lang="en-US" dirty="0" smtClean="0">
                <a:solidFill>
                  <a:srgbClr val="0070C0"/>
                </a:solidFill>
              </a:rPr>
              <a:t>”, “</a:t>
            </a:r>
            <a:r>
              <a:rPr lang="en-US" dirty="0" err="1" smtClean="0">
                <a:solidFill>
                  <a:srgbClr val="0070C0"/>
                </a:solidFill>
              </a:rPr>
              <a:t>Sen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har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doim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shunday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qilasan</a:t>
            </a:r>
            <a:r>
              <a:rPr lang="en-US" dirty="0" smtClean="0">
                <a:solidFill>
                  <a:srgbClr val="0070C0"/>
                </a:solidFill>
              </a:rPr>
              <a:t>”).</a:t>
            </a:r>
          </a:p>
          <a:p>
            <a:r>
              <a:rPr lang="en-US" dirty="0" err="1" smtClean="0">
                <a:solidFill>
                  <a:srgbClr val="0070C0"/>
                </a:solidFill>
              </a:rPr>
              <a:t>Taklif</a:t>
            </a:r>
            <a:r>
              <a:rPr lang="en-US" dirty="0" smtClean="0">
                <a:solidFill>
                  <a:srgbClr val="0070C0"/>
                </a:solidFill>
              </a:rPr>
              <a:t>/</a:t>
            </a:r>
            <a:r>
              <a:rPr lang="en-US" dirty="0" err="1" smtClean="0">
                <a:solidFill>
                  <a:srgbClr val="0070C0"/>
                </a:solidFill>
              </a:rPr>
              <a:t>yechim</a:t>
            </a:r>
            <a:r>
              <a:rPr lang="en-US" dirty="0" smtClean="0">
                <a:solidFill>
                  <a:srgbClr val="0070C0"/>
                </a:solidFill>
              </a:rPr>
              <a:t>: </a:t>
            </a:r>
            <a:r>
              <a:rPr lang="en-US" dirty="0" err="1" smtClean="0">
                <a:solidFill>
                  <a:srgbClr val="0070C0"/>
                </a:solidFill>
              </a:rPr>
              <a:t>Yo‘q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yoki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umidsizlik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bildiruvchi</a:t>
            </a:r>
            <a:r>
              <a:rPr lang="en-US" dirty="0" smtClean="0">
                <a:solidFill>
                  <a:srgbClr val="0070C0"/>
                </a:solidFill>
              </a:rPr>
              <a:t> (“</a:t>
            </a:r>
            <a:r>
              <a:rPr lang="en-US" dirty="0" err="1" smtClean="0">
                <a:solidFill>
                  <a:srgbClr val="0070C0"/>
                </a:solidFill>
              </a:rPr>
              <a:t>Sen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hech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qachon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o‘zgarmaysan</a:t>
            </a:r>
            <a:r>
              <a:rPr lang="en-US" dirty="0" smtClean="0">
                <a:solidFill>
                  <a:srgbClr val="0070C0"/>
                </a:solidFill>
              </a:rPr>
              <a:t>”, “</a:t>
            </a:r>
            <a:r>
              <a:rPr lang="en-US" dirty="0" err="1" smtClean="0">
                <a:solidFill>
                  <a:srgbClr val="0070C0"/>
                </a:solidFill>
              </a:rPr>
              <a:t>Bunday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bo‘lib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qolaverasan</a:t>
            </a:r>
            <a:r>
              <a:rPr lang="en-US" dirty="0" smtClean="0">
                <a:solidFill>
                  <a:srgbClr val="0070C0"/>
                </a:solidFill>
              </a:rPr>
              <a:t>”).</a:t>
            </a:r>
          </a:p>
          <a:p>
            <a:r>
              <a:rPr lang="en-US" dirty="0" err="1" smtClean="0">
                <a:solidFill>
                  <a:srgbClr val="0070C0"/>
                </a:solidFill>
              </a:rPr>
              <a:t>Ohang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va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so‘z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tanlash</a:t>
            </a:r>
            <a:r>
              <a:rPr lang="en-US" dirty="0" smtClean="0">
                <a:solidFill>
                  <a:srgbClr val="0070C0"/>
                </a:solidFill>
              </a:rPr>
              <a:t>: </a:t>
            </a:r>
            <a:r>
              <a:rPr lang="en-US" dirty="0" err="1" smtClean="0">
                <a:solidFill>
                  <a:srgbClr val="0070C0"/>
                </a:solidFill>
              </a:rPr>
              <a:t>Tajovuzkor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kinoyali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haqoratli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baland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ovozda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yoki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yomon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ohangda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</a:p>
          <a:p>
            <a:r>
              <a:rPr lang="en-US" dirty="0" err="1" smtClean="0"/>
              <a:t>Vaqt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joy: </a:t>
            </a:r>
            <a:r>
              <a:rPr lang="en-US" dirty="0" err="1" smtClean="0"/>
              <a:t>Ommaviy</a:t>
            </a:r>
            <a:r>
              <a:rPr lang="en-US" dirty="0" smtClean="0"/>
              <a:t> </a:t>
            </a:r>
            <a:r>
              <a:rPr lang="en-US" dirty="0" err="1" smtClean="0"/>
              <a:t>joyda</a:t>
            </a:r>
            <a:r>
              <a:rPr lang="en-US" dirty="0" smtClean="0"/>
              <a:t>, </a:t>
            </a:r>
            <a:r>
              <a:rPr lang="en-US" dirty="0" err="1" smtClean="0"/>
              <a:t>boshqalar</a:t>
            </a:r>
            <a:r>
              <a:rPr lang="en-US" dirty="0" smtClean="0"/>
              <a:t> </a:t>
            </a:r>
            <a:r>
              <a:rPr lang="en-US" dirty="0" err="1" smtClean="0"/>
              <a:t>oldida</a:t>
            </a:r>
            <a:r>
              <a:rPr lang="en-US" dirty="0" smtClean="0"/>
              <a:t>, </a:t>
            </a:r>
            <a:r>
              <a:rPr lang="en-US" dirty="0" err="1" smtClean="0"/>
              <a:t>ataylab</a:t>
            </a:r>
            <a:r>
              <a:rPr lang="en-US" dirty="0" smtClean="0"/>
              <a:t> </a:t>
            </a:r>
            <a:r>
              <a:rPr lang="en-US" dirty="0" err="1" smtClean="0"/>
              <a:t>xafa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tanlangan</a:t>
            </a:r>
            <a:r>
              <a:rPr lang="en-US" dirty="0" smtClean="0"/>
              <a:t> </a:t>
            </a:r>
            <a:r>
              <a:rPr lang="en-US" dirty="0" err="1" smtClean="0"/>
              <a:t>vaqtda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Sizdagi</a:t>
            </a:r>
            <a:r>
              <a:rPr lang="en-US" dirty="0" smtClean="0"/>
              <a:t> his-</a:t>
            </a:r>
            <a:r>
              <a:rPr lang="en-US" dirty="0" err="1" smtClean="0"/>
              <a:t>tuyg‘u</a:t>
            </a:r>
            <a:r>
              <a:rPr lang="en-US" dirty="0" smtClean="0"/>
              <a:t> (</a:t>
            </a:r>
            <a:r>
              <a:rPr lang="en-US" dirty="0" err="1" smtClean="0"/>
              <a:t>keyin</a:t>
            </a:r>
            <a:r>
              <a:rPr lang="en-US" dirty="0" smtClean="0"/>
              <a:t>): </a:t>
            </a:r>
            <a:r>
              <a:rPr lang="en-US" dirty="0" err="1" smtClean="0"/>
              <a:t>Xafa</a:t>
            </a:r>
            <a:r>
              <a:rPr lang="en-US" dirty="0" smtClean="0"/>
              <a:t> </a:t>
            </a:r>
            <a:r>
              <a:rPr lang="en-US" dirty="0" err="1" smtClean="0"/>
              <a:t>bo‘lish</a:t>
            </a:r>
            <a:r>
              <a:rPr lang="en-US" dirty="0" smtClean="0"/>
              <a:t>, </a:t>
            </a:r>
            <a:r>
              <a:rPr lang="en-US" dirty="0" err="1" smtClean="0"/>
              <a:t>uyat</a:t>
            </a:r>
            <a:r>
              <a:rPr lang="en-US" dirty="0" smtClean="0"/>
              <a:t>, </a:t>
            </a:r>
            <a:r>
              <a:rPr lang="en-US" dirty="0" err="1" smtClean="0"/>
              <a:t>g‘azab</a:t>
            </a:r>
            <a:r>
              <a:rPr lang="en-US" dirty="0" smtClean="0"/>
              <a:t>, </a:t>
            </a:r>
            <a:r>
              <a:rPr lang="en-US" dirty="0" err="1" smtClean="0"/>
              <a:t>o‘zini</a:t>
            </a:r>
            <a:r>
              <a:rPr lang="en-US" dirty="0" smtClean="0"/>
              <a:t> past his </a:t>
            </a:r>
            <a:r>
              <a:rPr lang="en-US" dirty="0" err="1" smtClean="0"/>
              <a:t>qilish</a:t>
            </a:r>
            <a:r>
              <a:rPr lang="en-US" dirty="0" smtClean="0"/>
              <a:t>, </a:t>
            </a:r>
            <a:r>
              <a:rPr lang="en-US" dirty="0" err="1" smtClean="0"/>
              <a:t>motivatsiya</a:t>
            </a:r>
            <a:r>
              <a:rPr lang="en-US" dirty="0" smtClean="0"/>
              <a:t> </a:t>
            </a:r>
            <a:r>
              <a:rPr lang="en-US" dirty="0" err="1" smtClean="0"/>
              <a:t>yo‘qolishi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Beruvchining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munosabati</a:t>
            </a:r>
            <a:r>
              <a:rPr lang="en-US" dirty="0" smtClean="0"/>
              <a:t>: </a:t>
            </a:r>
            <a:r>
              <a:rPr lang="en-US" dirty="0" err="1" smtClean="0"/>
              <a:t>Doimiy</a:t>
            </a:r>
            <a:r>
              <a:rPr lang="en-US" dirty="0" smtClean="0"/>
              <a:t> </a:t>
            </a:r>
            <a:r>
              <a:rPr lang="en-US" dirty="0" err="1" smtClean="0"/>
              <a:t>tanqid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, </a:t>
            </a:r>
            <a:r>
              <a:rPr lang="en-US" dirty="0" err="1" smtClean="0"/>
              <a:t>lekin</a:t>
            </a:r>
            <a:r>
              <a:rPr lang="en-US" dirty="0" smtClean="0"/>
              <a:t> </a:t>
            </a:r>
            <a:r>
              <a:rPr lang="en-US" dirty="0" err="1" smtClean="0"/>
              <a:t>deyarli</a:t>
            </a:r>
            <a:r>
              <a:rPr lang="en-US" dirty="0" smtClean="0"/>
              <a:t> </a:t>
            </a:r>
            <a:r>
              <a:rPr lang="en-US" dirty="0" err="1" smtClean="0"/>
              <a:t>hech</a:t>
            </a:r>
            <a:r>
              <a:rPr lang="en-US" dirty="0" smtClean="0"/>
              <a:t> </a:t>
            </a:r>
            <a:r>
              <a:rPr lang="en-US" dirty="0" err="1" smtClean="0"/>
              <a:t>qachon</a:t>
            </a:r>
            <a:r>
              <a:rPr lang="en-US" dirty="0" smtClean="0"/>
              <a:t> </a:t>
            </a:r>
            <a:r>
              <a:rPr lang="en-US" dirty="0" err="1" smtClean="0"/>
              <a:t>maqtamaydi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ijobiy</a:t>
            </a:r>
            <a:r>
              <a:rPr lang="en-US" dirty="0" smtClean="0"/>
              <a:t> </a:t>
            </a:r>
            <a:r>
              <a:rPr lang="en-US" dirty="0" err="1" smtClean="0"/>
              <a:t>tomonlarni</a:t>
            </a:r>
            <a:r>
              <a:rPr lang="en-US" dirty="0" smtClean="0"/>
              <a:t> </a:t>
            </a:r>
            <a:r>
              <a:rPr lang="en-US" dirty="0" err="1" smtClean="0"/>
              <a:t>ko‘rmaydi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914400"/>
            <a:ext cx="34290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5221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295400"/>
            <a:ext cx="7772400" cy="1905000"/>
          </a:xfrm>
        </p:spPr>
        <p:txBody>
          <a:bodyPr>
            <a:normAutofit fontScale="90000"/>
          </a:bodyPr>
          <a:lstStyle/>
          <a:p>
            <a:r>
              <a:rPr lang="en-US" sz="1800" dirty="0" err="1" smtClean="0">
                <a:solidFill>
                  <a:srgbClr val="FF0000"/>
                </a:solidFill>
                <a:effectLst/>
              </a:rPr>
              <a:t>Tanqid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effectLst/>
              </a:rPr>
              <a:t>va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effectLst/>
              </a:rPr>
              <a:t>refleksiya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 </a:t>
            </a:r>
            <a:br>
              <a:rPr lang="en-US" sz="1800" dirty="0" smtClean="0">
                <a:solidFill>
                  <a:srgbClr val="FF0000"/>
                </a:solidFill>
                <a:effectLst/>
              </a:rPr>
            </a:br>
            <a:r>
              <a:rPr lang="en-US" sz="1800" dirty="0" err="1" smtClean="0">
                <a:effectLst/>
              </a:rPr>
              <a:t>o‘rtasidagi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aloqa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psixologiyada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juda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kuchli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va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muhimdir</a:t>
            </a:r>
            <a:r>
              <a:rPr lang="en-US" sz="1800" dirty="0" smtClean="0">
                <a:effectLst/>
              </a:rPr>
              <a:t>.</a:t>
            </a:r>
            <a:br>
              <a:rPr lang="en-US" sz="1800" dirty="0" smtClean="0">
                <a:effectLst/>
              </a:rPr>
            </a:b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Asosan</a:t>
            </a:r>
            <a:r>
              <a:rPr lang="en-US" sz="1800" dirty="0" smtClean="0">
                <a:effectLst/>
              </a:rPr>
              <a:t>, </a:t>
            </a:r>
            <a:r>
              <a:rPr lang="en-US" sz="1800" dirty="0" err="1" smtClean="0">
                <a:effectLst/>
              </a:rPr>
              <a:t>konstruktiv</a:t>
            </a:r>
            <a:r>
              <a:rPr lang="en-US" sz="1800" dirty="0" smtClean="0">
                <a:effectLst/>
              </a:rPr>
              <a:t> (</a:t>
            </a:r>
            <a:r>
              <a:rPr lang="en-US" sz="1800" dirty="0" err="1" smtClean="0">
                <a:effectLst/>
              </a:rPr>
              <a:t>foydali</a:t>
            </a:r>
            <a:r>
              <a:rPr lang="en-US" sz="1800" dirty="0" smtClean="0">
                <a:effectLst/>
              </a:rPr>
              <a:t>) </a:t>
            </a:r>
            <a:r>
              <a:rPr lang="en-US" sz="1800" dirty="0" err="1" smtClean="0">
                <a:effectLst/>
              </a:rPr>
              <a:t>tanqid</a:t>
            </a:r>
            <a:r>
              <a:rPr lang="en-US" sz="1800" dirty="0" smtClean="0">
                <a:effectLst/>
              </a:rPr>
              <a:t> — </a:t>
            </a:r>
            <a:r>
              <a:rPr lang="en-US" sz="1800" dirty="0" err="1" smtClean="0">
                <a:effectLst/>
              </a:rPr>
              <a:t>bu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o‘z-o‘zini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anglash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va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rivojlanish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uchun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kuchli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katalizator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bo‘lib</a:t>
            </a:r>
            <a:r>
              <a:rPr lang="en-US" sz="1800" dirty="0" smtClean="0">
                <a:effectLst/>
              </a:rPr>
              <a:t>, </a:t>
            </a:r>
            <a:r>
              <a:rPr lang="en-US" sz="1800" dirty="0" err="1" smtClean="0">
                <a:effectLst/>
              </a:rPr>
              <a:t>refleksiyani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ishga</a:t>
            </a:r>
            <a:r>
              <a:rPr lang="en-US" sz="1800" dirty="0" smtClean="0">
                <a:effectLst/>
              </a:rPr>
              <a:t> </a:t>
            </a:r>
            <a:r>
              <a:rPr lang="en-US" sz="1800" dirty="0" err="1" smtClean="0">
                <a:effectLst/>
              </a:rPr>
              <a:t>tushiradi</a:t>
            </a:r>
            <a:r>
              <a:rPr lang="en-US" sz="1800" dirty="0" smtClean="0">
                <a:effectLst/>
              </a:rPr>
              <a:t>. </a:t>
            </a:r>
            <a:br>
              <a:rPr lang="en-US" sz="1800" dirty="0" smtClean="0">
                <a:effectLst/>
              </a:rPr>
            </a:br>
            <a:r>
              <a:rPr lang="en-US" sz="1800" dirty="0" err="1" smtClean="0">
                <a:solidFill>
                  <a:srgbClr val="FF0000"/>
                </a:solidFill>
                <a:effectLst/>
              </a:rPr>
              <a:t>Refleksiya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effectLst/>
              </a:rPr>
              <a:t>esa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effectLst/>
              </a:rPr>
              <a:t>tanqidni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effectLst/>
              </a:rPr>
              <a:t>shaxsiy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effectLst/>
              </a:rPr>
              <a:t>o‘sishga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effectLst/>
              </a:rPr>
              <a:t>aylantirishning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effectLst/>
              </a:rPr>
              <a:t>asosiy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effectLst/>
              </a:rPr>
              <a:t>mexanizmi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effectLst/>
              </a:rPr>
              <a:t>hisoblanadi</a:t>
            </a:r>
            <a:r>
              <a:rPr lang="en-US" sz="1800" dirty="0" smtClean="0">
                <a:solidFill>
                  <a:srgbClr val="FF0000"/>
                </a:solidFill>
                <a:effectLst/>
              </a:rPr>
              <a:t>.</a:t>
            </a:r>
            <a:br>
              <a:rPr lang="en-US" sz="1800" dirty="0" smtClean="0">
                <a:solidFill>
                  <a:srgbClr val="FF0000"/>
                </a:solidFill>
                <a:effectLst/>
              </a:rPr>
            </a:b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8600"/>
            <a:ext cx="7772400" cy="990599"/>
          </a:xfrm>
        </p:spPr>
        <p:txBody>
          <a:bodyPr>
            <a:normAutofit/>
          </a:bodyPr>
          <a:lstStyle/>
          <a:p>
            <a:r>
              <a:rPr lang="en-US" dirty="0" smtClean="0"/>
              <a:t>A</a:t>
            </a:r>
            <a:r>
              <a:rPr lang="en-US" dirty="0" smtClean="0">
                <a:effectLst/>
              </a:rPr>
              <a:t>gar </a:t>
            </a:r>
            <a:r>
              <a:rPr lang="en-US" dirty="0" err="1" smtClean="0">
                <a:effectLst/>
              </a:rPr>
              <a:t>tanqid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aniq</a:t>
            </a:r>
            <a:r>
              <a:rPr lang="en-US" dirty="0" smtClean="0">
                <a:effectLst/>
              </a:rPr>
              <a:t> + </a:t>
            </a:r>
            <a:r>
              <a:rPr lang="en-US" dirty="0" err="1" smtClean="0">
                <a:effectLst/>
              </a:rPr>
              <a:t>yechim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taklif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qiluvchi</a:t>
            </a:r>
            <a:r>
              <a:rPr lang="en-US" dirty="0" smtClean="0">
                <a:effectLst/>
              </a:rPr>
              <a:t> + </a:t>
            </a:r>
            <a:r>
              <a:rPr lang="en-US" dirty="0" err="1" smtClean="0">
                <a:effectLst/>
              </a:rPr>
              <a:t>hurmatli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bo‘lsa</a:t>
            </a:r>
            <a:r>
              <a:rPr lang="en-US" dirty="0" smtClean="0">
                <a:effectLst/>
              </a:rPr>
              <a:t> → </a:t>
            </a:r>
            <a:r>
              <a:rPr lang="en-US" dirty="0" err="1" smtClean="0">
                <a:effectLst/>
              </a:rPr>
              <a:t>konstruktiv</a:t>
            </a:r>
            <a:r>
              <a:rPr lang="en-US" dirty="0" smtClean="0">
                <a:effectLst/>
              </a:rPr>
              <a:t>. Agar </a:t>
            </a:r>
            <a:r>
              <a:rPr lang="en-US" dirty="0" err="1" smtClean="0">
                <a:effectLst/>
              </a:rPr>
              <a:t>umumiy</a:t>
            </a:r>
            <a:r>
              <a:rPr lang="en-US" dirty="0" smtClean="0">
                <a:effectLst/>
              </a:rPr>
              <a:t> + </a:t>
            </a:r>
            <a:r>
              <a:rPr lang="en-US" dirty="0" err="1" smtClean="0">
                <a:effectLst/>
              </a:rPr>
              <a:t>shaxsiy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hujum</a:t>
            </a:r>
            <a:r>
              <a:rPr lang="en-US" dirty="0" smtClean="0">
                <a:effectLst/>
              </a:rPr>
              <a:t> + </a:t>
            </a:r>
            <a:r>
              <a:rPr lang="en-US" dirty="0" err="1" smtClean="0">
                <a:effectLst/>
              </a:rPr>
              <a:t>xafa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qiluvchi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bo‘lsa</a:t>
            </a:r>
            <a:r>
              <a:rPr lang="en-US" dirty="0" smtClean="0">
                <a:effectLst/>
              </a:rPr>
              <a:t> → </a:t>
            </a:r>
            <a:r>
              <a:rPr lang="en-US" dirty="0" err="1" smtClean="0">
                <a:effectLst/>
              </a:rPr>
              <a:t>destruktiv</a:t>
            </a:r>
            <a:r>
              <a:rPr lang="en-US" dirty="0" smtClean="0">
                <a:effectLst/>
              </a:rPr>
              <a:t>.</a:t>
            </a:r>
          </a:p>
          <a:p>
            <a:endParaRPr lang="ru-RU" dirty="0"/>
          </a:p>
        </p:txBody>
      </p:sp>
      <p:sp>
        <p:nvSpPr>
          <p:cNvPr id="4" name="Rectangle 3"/>
          <p:cNvSpPr/>
          <p:nvPr/>
        </p:nvSpPr>
        <p:spPr>
          <a:xfrm>
            <a:off x="457199" y="2828836"/>
            <a:ext cx="85344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latin typeface="Arial Narrow" panose="020B0606020202030204" pitchFamily="34" charset="0"/>
              </a:rPr>
              <a:t>-</a:t>
            </a:r>
            <a:r>
              <a:rPr lang="uz-Latn-UZ" sz="2800" b="1" dirty="0" smtClean="0">
                <a:latin typeface="Arial Narrow" panose="020B0606020202030204" pitchFamily="34" charset="0"/>
              </a:rPr>
              <a:t>Prezident maktablarida to‘plangan ilg‘or tajribalarni umumiy o‘rta ta’lim muassasalariga keng tatbiq etish boʻyicha o‘qituvchilarning kasbiy faoliyatini rivojlantirish</a:t>
            </a:r>
            <a:endParaRPr lang="ru-RU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4343400"/>
            <a:ext cx="2971801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4376057"/>
            <a:ext cx="2895600" cy="2477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lus 4"/>
          <p:cNvSpPr/>
          <p:nvPr/>
        </p:nvSpPr>
        <p:spPr>
          <a:xfrm>
            <a:off x="3832606" y="4675414"/>
            <a:ext cx="914400" cy="914400"/>
          </a:xfrm>
          <a:prstGeom prst="mathPlu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306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410200"/>
            <a:ext cx="3810000" cy="136207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371600"/>
            <a:ext cx="7772400" cy="3797300"/>
          </a:xfrm>
        </p:spPr>
        <p:txBody>
          <a:bodyPr>
            <a:noAutofit/>
          </a:bodyPr>
          <a:lstStyle/>
          <a:p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normativ-huquqiy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asoslar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so‘nggi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yillardagi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qarorlar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2023/2024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o‘quv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yilidan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Prezident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maktablari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ixtisoslashtirilgan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maktablar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o‘rta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muassasalari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maktab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” (anchor schools)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etib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belgilandi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almashish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metodik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o‘qituvchilarni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markazi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ishlaydi</a:t>
            </a:r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PQ-53-son (2024-yil 2-fevral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o‘rta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ta’limda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xorijiy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tillar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kasblarga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tajriba-sinov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etildi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2025-yil 1-iyulga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qadar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natijalarga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tajribani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maktablarga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tatbiq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takliflari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Prezident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Administratsiyasiga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kiritilishi</a:t>
            </a:r>
            <a:r>
              <a:rPr lang="en-US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belgilangan</a:t>
            </a:r>
            <a:endParaRPr lang="en-US" sz="1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Prezident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ijod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ixtisoslashtirilgan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maktablarni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agentligi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(PIIMA):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Prezident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maktablari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tajribasini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ommalashtirish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bormoqda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seminarlar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treninglar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ekskursiyalar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metodik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2022–2026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yillarda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maktab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ta’limini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milliy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(PF-134):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Ilg‘or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tajribalarni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tarqatish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o‘qituvchilar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malakasini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tizimini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yangilashni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nazarda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tutadi</a:t>
            </a:r>
            <a:r>
              <a:rPr lang="en-US" sz="1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18" y="5190811"/>
            <a:ext cx="4587082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4953000"/>
            <a:ext cx="3048000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7260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457200"/>
            <a:ext cx="8534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Agentlik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muhtaram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Prezidentimiz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Shavkat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Miromonovich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Mirziyoyev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tomonidan</a:t>
            </a:r>
            <a:r>
              <a:rPr lang="en-US" dirty="0" smtClean="0">
                <a:solidFill>
                  <a:srgbClr val="FF0000"/>
                </a:solidFill>
              </a:rPr>
              <a:t> 2019-yilning 9-sentabr </a:t>
            </a:r>
            <a:r>
              <a:rPr lang="en-US" dirty="0" err="1" smtClean="0">
                <a:solidFill>
                  <a:srgbClr val="FF0000"/>
                </a:solidFill>
              </a:rPr>
              <a:t>kuni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imzolangan</a:t>
            </a:r>
            <a:r>
              <a:rPr lang="en-US" dirty="0" smtClean="0">
                <a:solidFill>
                  <a:srgbClr val="FF0000"/>
                </a:solidFill>
              </a:rPr>
              <a:t> “</a:t>
            </a:r>
            <a:r>
              <a:rPr lang="en-US" dirty="0" err="1" smtClean="0">
                <a:solidFill>
                  <a:srgbClr val="FF0000"/>
                </a:solidFill>
              </a:rPr>
              <a:t>Oʻzbekiston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Respublikasi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Vazirlar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Mahkamasi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huzuridagi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Prezident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ijod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ixtisoslashtirilgan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maktablarni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rivojlantirish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agentligini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tashkil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etish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toʻgʻrisida”gi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farmoniga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ko‘ra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faoliyatini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boshlagan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Agentlikning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asosiy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vazifasi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iqtidorli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yoshlarni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aniqlash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tanlash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hamda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Prezident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ijod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ixtisoslashtirilgan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/>
              <a:t>maktablarda</a:t>
            </a:r>
            <a:r>
              <a:rPr lang="en-US" dirty="0" smtClean="0"/>
              <a:t> </a:t>
            </a:r>
            <a:r>
              <a:rPr lang="en-US" dirty="0" err="1" smtClean="0"/>
              <a:t>oʻqitish</a:t>
            </a:r>
            <a:r>
              <a:rPr lang="en-US" dirty="0" smtClean="0"/>
              <a:t>, </a:t>
            </a:r>
            <a:r>
              <a:rPr lang="en-US" dirty="0" err="1" smtClean="0"/>
              <a:t>tarbiyalash</a:t>
            </a:r>
            <a:r>
              <a:rPr lang="en-US" dirty="0" smtClean="0"/>
              <a:t> </a:t>
            </a:r>
            <a:r>
              <a:rPr lang="en-US" dirty="0" err="1" smtClean="0"/>
              <a:t>sohasida</a:t>
            </a:r>
            <a:r>
              <a:rPr lang="en-US" dirty="0" smtClean="0"/>
              <a:t> </a:t>
            </a:r>
            <a:r>
              <a:rPr lang="en-US" dirty="0" err="1" smtClean="0"/>
              <a:t>yagona</a:t>
            </a:r>
            <a:r>
              <a:rPr lang="en-US" dirty="0" smtClean="0"/>
              <a:t> </a:t>
            </a:r>
            <a:r>
              <a:rPr lang="en-US" dirty="0" err="1" smtClean="0"/>
              <a:t>davlat</a:t>
            </a:r>
            <a:r>
              <a:rPr lang="en-US" dirty="0" smtClean="0"/>
              <a:t> </a:t>
            </a:r>
            <a:r>
              <a:rPr lang="en-US" dirty="0" err="1" smtClean="0"/>
              <a:t>siyosatini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uni</a:t>
            </a:r>
            <a:r>
              <a:rPr lang="en-US" dirty="0" smtClean="0"/>
              <a:t> </a:t>
            </a:r>
            <a:r>
              <a:rPr lang="en-US" dirty="0" err="1" smtClean="0"/>
              <a:t>samarali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 </a:t>
            </a:r>
            <a:r>
              <a:rPr lang="en-US" dirty="0" err="1" smtClean="0"/>
              <a:t>hisoblanadi</a:t>
            </a:r>
            <a:r>
              <a:rPr lang="en-US" dirty="0" smtClean="0"/>
              <a:t>.</a:t>
            </a:r>
          </a:p>
          <a:p>
            <a:r>
              <a:rPr lang="en-US" dirty="0" smtClean="0"/>
              <a:t>(2019) </a:t>
            </a:r>
            <a:r>
              <a:rPr lang="en-US" dirty="0" err="1" smtClean="0"/>
              <a:t>Hozirgi</a:t>
            </a:r>
            <a:r>
              <a:rPr lang="en-US" dirty="0" smtClean="0"/>
              <a:t> </a:t>
            </a:r>
            <a:r>
              <a:rPr lang="en-US" dirty="0" err="1" smtClean="0"/>
              <a:t>kunda</a:t>
            </a:r>
            <a:r>
              <a:rPr lang="en-US" dirty="0" smtClean="0"/>
              <a:t> </a:t>
            </a:r>
            <a:r>
              <a:rPr lang="en-US" dirty="0" err="1" smtClean="0"/>
              <a:t>Agentlik</a:t>
            </a:r>
            <a:r>
              <a:rPr lang="en-US" dirty="0" smtClean="0"/>
              <a:t> </a:t>
            </a:r>
            <a:r>
              <a:rPr lang="en-US" dirty="0" err="1" smtClean="0"/>
              <a:t>tizimida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sharoitlarga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boʻlgan</a:t>
            </a:r>
            <a:r>
              <a:rPr lang="en-US" dirty="0" smtClean="0"/>
              <a:t> </a:t>
            </a:r>
            <a:br>
              <a:rPr lang="en-US" dirty="0" smtClean="0"/>
            </a:br>
            <a:r>
              <a:rPr lang="en-US" b="1" dirty="0" smtClean="0"/>
              <a:t>16</a:t>
            </a:r>
            <a:r>
              <a:rPr lang="en-US" dirty="0" smtClean="0"/>
              <a:t> ta </a:t>
            </a:r>
            <a:r>
              <a:rPr lang="en-US" dirty="0" err="1" smtClean="0"/>
              <a:t>maktab</a:t>
            </a:r>
            <a:r>
              <a:rPr lang="en-US" dirty="0" smtClean="0"/>
              <a:t> </a:t>
            </a:r>
            <a:r>
              <a:rPr lang="en-US" dirty="0" err="1" smtClean="0"/>
              <a:t>faoliyat</a:t>
            </a:r>
            <a:r>
              <a:rPr lang="en-US" dirty="0" smtClean="0"/>
              <a:t> </a:t>
            </a:r>
            <a:r>
              <a:rPr lang="en-US" dirty="0" err="1" smtClean="0"/>
              <a:t>yuritmoqda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Jumladan</a:t>
            </a:r>
            <a:r>
              <a:rPr lang="en-US" dirty="0" smtClean="0"/>
              <a:t>, </a:t>
            </a:r>
            <a:r>
              <a:rPr lang="en-US" b="1" dirty="0" smtClean="0"/>
              <a:t>4</a:t>
            </a:r>
            <a:r>
              <a:rPr lang="en-US" dirty="0" smtClean="0"/>
              <a:t> ta </a:t>
            </a:r>
            <a:r>
              <a:rPr lang="en-US" dirty="0" err="1" smtClean="0"/>
              <a:t>Prezident</a:t>
            </a:r>
            <a:r>
              <a:rPr lang="en-US" dirty="0" smtClean="0"/>
              <a:t> </a:t>
            </a:r>
            <a:r>
              <a:rPr lang="en-US" dirty="0" err="1" smtClean="0"/>
              <a:t>maktabi</a:t>
            </a:r>
            <a:r>
              <a:rPr lang="en-US" dirty="0" smtClean="0"/>
              <a:t>, </a:t>
            </a:r>
            <a:r>
              <a:rPr lang="en-US" b="1" dirty="0" smtClean="0"/>
              <a:t>9</a:t>
            </a:r>
            <a:r>
              <a:rPr lang="en-US" dirty="0" smtClean="0"/>
              <a:t> ta </a:t>
            </a:r>
            <a:r>
              <a:rPr lang="en-US" dirty="0" err="1" smtClean="0"/>
              <a:t>ijod</a:t>
            </a:r>
            <a:r>
              <a:rPr lang="en-US" dirty="0" smtClean="0"/>
              <a:t> </a:t>
            </a:r>
            <a:r>
              <a:rPr lang="en-US" dirty="0" err="1" smtClean="0"/>
              <a:t>maktabi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 </a:t>
            </a:r>
            <a:br>
              <a:rPr lang="en-US" dirty="0" smtClean="0"/>
            </a:br>
            <a:r>
              <a:rPr lang="en-US" b="1" dirty="0" smtClean="0"/>
              <a:t>3</a:t>
            </a:r>
            <a:r>
              <a:rPr lang="en-US" dirty="0" smtClean="0"/>
              <a:t> ta </a:t>
            </a:r>
            <a:r>
              <a:rPr lang="en-US" dirty="0" err="1" smtClean="0"/>
              <a:t>ixtisoslashtirilgan</a:t>
            </a:r>
            <a:r>
              <a:rPr lang="en-US" dirty="0" smtClean="0"/>
              <a:t> </a:t>
            </a:r>
            <a:r>
              <a:rPr lang="en-US" dirty="0" err="1" smtClean="0"/>
              <a:t>maktabda</a:t>
            </a:r>
            <a:r>
              <a:rPr lang="en-US" dirty="0" smtClean="0"/>
              <a:t> </a:t>
            </a:r>
            <a:r>
              <a:rPr lang="en-US" b="1" dirty="0" smtClean="0"/>
              <a:t>3095 </a:t>
            </a:r>
            <a:r>
              <a:rPr lang="en-US" dirty="0" err="1" smtClean="0"/>
              <a:t>nafar</a:t>
            </a:r>
            <a:r>
              <a:rPr lang="en-US" dirty="0" smtClean="0"/>
              <a:t> </a:t>
            </a:r>
            <a:r>
              <a:rPr lang="en-US" dirty="0" err="1" smtClean="0"/>
              <a:t>oʻquvchi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fan </a:t>
            </a:r>
            <a:r>
              <a:rPr lang="en-US" dirty="0" err="1" smtClean="0"/>
              <a:t>yo‘nalishlari</a:t>
            </a:r>
            <a:r>
              <a:rPr lang="en-US" dirty="0" smtClean="0"/>
              <a:t> </a:t>
            </a:r>
            <a:r>
              <a:rPr lang="en-US" dirty="0" err="1" smtClean="0"/>
              <a:t>boʻyicha</a:t>
            </a:r>
            <a:r>
              <a:rPr lang="en-US" dirty="0" smtClean="0"/>
              <a:t> </a:t>
            </a:r>
            <a:r>
              <a:rPr lang="en-US" dirty="0" err="1" smtClean="0"/>
              <a:t>chuqurlashtirilgan</a:t>
            </a:r>
            <a:r>
              <a:rPr lang="en-US" dirty="0" smtClean="0"/>
              <a:t> </a:t>
            </a:r>
            <a:r>
              <a:rPr lang="en-US" dirty="0" err="1" smtClean="0"/>
              <a:t>bilim</a:t>
            </a:r>
            <a:r>
              <a:rPr lang="en-US" dirty="0" smtClean="0"/>
              <a:t> </a:t>
            </a:r>
            <a:r>
              <a:rPr lang="en-US" dirty="0" err="1" smtClean="0"/>
              <a:t>olmoqda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Bugungi</a:t>
            </a:r>
            <a:r>
              <a:rPr lang="en-US" dirty="0" smtClean="0"/>
              <a:t> </a:t>
            </a:r>
            <a:r>
              <a:rPr lang="en-US" dirty="0" err="1" smtClean="0"/>
              <a:t>kunda</a:t>
            </a:r>
            <a:r>
              <a:rPr lang="en-US" dirty="0" smtClean="0"/>
              <a:t> </a:t>
            </a:r>
            <a:r>
              <a:rPr lang="en-US" dirty="0" err="1" smtClean="0"/>
              <a:t>respublikamiz</a:t>
            </a:r>
            <a:r>
              <a:rPr lang="en-US" dirty="0" smtClean="0"/>
              <a:t> </a:t>
            </a:r>
            <a:r>
              <a:rPr lang="en-US" dirty="0" err="1" smtClean="0"/>
              <a:t>hududlarida</a:t>
            </a:r>
            <a:r>
              <a:rPr lang="en-US" dirty="0" smtClean="0"/>
              <a:t> </a:t>
            </a:r>
            <a:r>
              <a:rPr lang="en-US" dirty="0" err="1" smtClean="0"/>
              <a:t>tashkil</a:t>
            </a:r>
            <a:r>
              <a:rPr lang="en-US" dirty="0" smtClean="0"/>
              <a:t> </a:t>
            </a:r>
            <a:r>
              <a:rPr lang="en-US" dirty="0" err="1" smtClean="0"/>
              <a:t>etilishi</a:t>
            </a:r>
            <a:r>
              <a:rPr lang="en-US" dirty="0" smtClean="0"/>
              <a:t> </a:t>
            </a:r>
            <a:r>
              <a:rPr lang="en-US" dirty="0" err="1" smtClean="0"/>
              <a:t>rejalashtirilgan</a:t>
            </a:r>
            <a:r>
              <a:rPr lang="en-US" dirty="0" smtClean="0"/>
              <a:t> </a:t>
            </a:r>
            <a:r>
              <a:rPr lang="en-US" dirty="0" err="1" smtClean="0"/>
              <a:t>jami</a:t>
            </a:r>
            <a:r>
              <a:rPr lang="en-US" dirty="0" smtClean="0"/>
              <a:t> </a:t>
            </a:r>
            <a:r>
              <a:rPr lang="en-US" b="1" dirty="0" smtClean="0"/>
              <a:t>14 </a:t>
            </a:r>
            <a:r>
              <a:rPr lang="en-US" dirty="0" smtClean="0"/>
              <a:t>ta </a:t>
            </a:r>
            <a:r>
              <a:rPr lang="en-US" dirty="0" err="1" smtClean="0"/>
              <a:t>Prezident</a:t>
            </a:r>
            <a:r>
              <a:rPr lang="en-US" dirty="0" smtClean="0"/>
              <a:t> </a:t>
            </a:r>
            <a:r>
              <a:rPr lang="en-US" dirty="0" err="1" smtClean="0"/>
              <a:t>maktablarining</a:t>
            </a:r>
            <a:r>
              <a:rPr lang="en-US" dirty="0" smtClean="0"/>
              <a:t> </a:t>
            </a:r>
            <a:r>
              <a:rPr lang="en-US" b="1" dirty="0" smtClean="0"/>
              <a:t>4 </a:t>
            </a:r>
            <a:r>
              <a:rPr lang="en-US" b="1" dirty="0" err="1" smtClean="0"/>
              <a:t>ta</a:t>
            </a:r>
            <a:r>
              <a:rPr lang="en-US" dirty="0" err="1" smtClean="0"/>
              <a:t>si</a:t>
            </a:r>
            <a:r>
              <a:rPr lang="en-US" dirty="0" smtClean="0"/>
              <a:t> Toshkent, </a:t>
            </a:r>
            <a:r>
              <a:rPr lang="en-US" dirty="0" err="1" smtClean="0"/>
              <a:t>Nukus</a:t>
            </a:r>
            <a:r>
              <a:rPr lang="en-US" dirty="0" smtClean="0"/>
              <a:t>, </a:t>
            </a:r>
            <a:r>
              <a:rPr lang="en-US" dirty="0" err="1" smtClean="0"/>
              <a:t>Xiva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Namangan </a:t>
            </a:r>
            <a:r>
              <a:rPr lang="en-US" dirty="0" err="1" smtClean="0"/>
              <a:t>shaharlarida</a:t>
            </a:r>
            <a:r>
              <a:rPr lang="en-US" dirty="0" smtClean="0"/>
              <a:t> </a:t>
            </a:r>
            <a:r>
              <a:rPr lang="en-US" dirty="0" err="1" smtClean="0"/>
              <a:t>faoliyat</a:t>
            </a:r>
            <a:r>
              <a:rPr lang="en-US" dirty="0" smtClean="0"/>
              <a:t> </a:t>
            </a:r>
            <a:r>
              <a:rPr lang="en-US" dirty="0" err="1" smtClean="0"/>
              <a:t>yuritmoqda</a:t>
            </a:r>
            <a:r>
              <a:rPr lang="en-US" dirty="0" smtClean="0"/>
              <a:t>.</a:t>
            </a:r>
          </a:p>
          <a:p>
            <a:r>
              <a:rPr lang="en-US" dirty="0" err="1" smtClean="0">
                <a:solidFill>
                  <a:srgbClr val="0070C0"/>
                </a:solidFill>
              </a:rPr>
              <a:t>Prezident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maktablarida</a:t>
            </a:r>
            <a:r>
              <a:rPr lang="en-US" dirty="0" smtClean="0">
                <a:solidFill>
                  <a:srgbClr val="0070C0"/>
                </a:solidFill>
              </a:rPr>
              <a:t> </a:t>
            </a:r>
            <a:r>
              <a:rPr lang="en-US" b="1" dirty="0" smtClean="0">
                <a:solidFill>
                  <a:srgbClr val="0070C0"/>
                </a:solidFill>
              </a:rPr>
              <a:t>576 </a:t>
            </a:r>
            <a:r>
              <a:rPr lang="en-US" b="1" dirty="0" err="1" smtClean="0">
                <a:solidFill>
                  <a:srgbClr val="0070C0"/>
                </a:solidFill>
              </a:rPr>
              <a:t>nafar</a:t>
            </a:r>
            <a:r>
              <a:rPr lang="en-US" dirty="0" smtClean="0">
                <a:solidFill>
                  <a:srgbClr val="0070C0"/>
                </a:solidFill>
              </a:rPr>
              <a:t> </a:t>
            </a:r>
            <a:r>
              <a:rPr lang="en-US" dirty="0" err="1" smtClean="0">
                <a:solidFill>
                  <a:srgbClr val="0070C0"/>
                </a:solidFill>
              </a:rPr>
              <a:t>iqtidorli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oʻquvchilarga</a:t>
            </a:r>
            <a:r>
              <a:rPr lang="en-US" dirty="0" smtClean="0">
                <a:solidFill>
                  <a:srgbClr val="0070C0"/>
                </a:solidFill>
              </a:rPr>
              <a:t> ”</a:t>
            </a:r>
            <a:r>
              <a:rPr lang="en-US" b="1" dirty="0" smtClean="0">
                <a:solidFill>
                  <a:srgbClr val="0070C0"/>
                </a:solidFill>
              </a:rPr>
              <a:t>STEAM” </a:t>
            </a:r>
            <a:r>
              <a:rPr lang="en-US" dirty="0" smtClean="0">
                <a:solidFill>
                  <a:srgbClr val="0070C0"/>
                </a:solidFill>
              </a:rPr>
              <a:t> </a:t>
            </a:r>
            <a:r>
              <a:rPr lang="en-US" dirty="0" err="1" smtClean="0">
                <a:solidFill>
                  <a:srgbClr val="0070C0"/>
                </a:solidFill>
              </a:rPr>
              <a:t>fanlari</a:t>
            </a:r>
            <a:r>
              <a:rPr lang="en-US" dirty="0" smtClean="0">
                <a:solidFill>
                  <a:srgbClr val="0070C0"/>
                </a:solidFill>
              </a:rPr>
              <a:t>  </a:t>
            </a:r>
            <a:r>
              <a:rPr lang="en-US" dirty="0" err="1" smtClean="0">
                <a:solidFill>
                  <a:srgbClr val="0070C0"/>
                </a:solidFill>
              </a:rPr>
              <a:t>boʻyicha</a:t>
            </a:r>
            <a:r>
              <a:rPr lang="en-US" dirty="0" smtClean="0">
                <a:solidFill>
                  <a:srgbClr val="0070C0"/>
                </a:solidFill>
              </a:rPr>
              <a:t> </a:t>
            </a:r>
            <a:r>
              <a:rPr lang="en-US" b="1" dirty="0" err="1" smtClean="0">
                <a:solidFill>
                  <a:srgbClr val="0070C0"/>
                </a:solidFill>
              </a:rPr>
              <a:t>Kembrij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xalqaro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taʼlim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</a:rPr>
              <a:t>dasturlari</a:t>
            </a:r>
            <a:r>
              <a:rPr lang="en-US" dirty="0" smtClean="0">
                <a:solidFill>
                  <a:srgbClr val="0070C0"/>
                </a:solidFill>
              </a:rPr>
              <a:t> </a:t>
            </a:r>
            <a:r>
              <a:rPr lang="en-US" dirty="0" err="1" smtClean="0">
                <a:solidFill>
                  <a:srgbClr val="0070C0"/>
                </a:solidFill>
              </a:rPr>
              <a:t>asosida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taʼlim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saboq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berilmoqda</a:t>
            </a:r>
            <a:r>
              <a:rPr lang="en-US" dirty="0" smtClean="0">
                <a:solidFill>
                  <a:srgbClr val="0070C0"/>
                </a:solidFill>
              </a:rPr>
              <a:t>. </a:t>
            </a:r>
            <a:r>
              <a:rPr lang="en-US" dirty="0" err="1" smtClean="0">
                <a:solidFill>
                  <a:srgbClr val="0070C0"/>
                </a:solidFill>
              </a:rPr>
              <a:t>Keyinchalik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mazkur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amaliyotni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barcha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o‘rta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ta’lim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maktablariga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bosqichma-bosqich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joriy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qilish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ko‘zda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tutilgan</a:t>
            </a:r>
            <a:r>
              <a:rPr lang="en-US" dirty="0" smtClean="0">
                <a:solidFill>
                  <a:srgbClr val="0070C0"/>
                </a:solidFill>
              </a:rPr>
              <a:t>. </a:t>
            </a:r>
            <a:r>
              <a:rPr lang="en-US" dirty="0" err="1" smtClean="0">
                <a:solidFill>
                  <a:srgbClr val="0070C0"/>
                </a:solidFill>
              </a:rPr>
              <a:t>Taʼlim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jarayoniga</a:t>
            </a:r>
            <a:r>
              <a:rPr lang="en-US" dirty="0" smtClean="0">
                <a:solidFill>
                  <a:srgbClr val="0070C0"/>
                </a:solidFill>
              </a:rPr>
              <a:t> </a:t>
            </a:r>
            <a:br>
              <a:rPr lang="en-US" dirty="0" smtClean="0">
                <a:solidFill>
                  <a:srgbClr val="0070C0"/>
                </a:solidFill>
              </a:rPr>
            </a:br>
            <a:r>
              <a:rPr lang="en-US" b="1" dirty="0" smtClean="0">
                <a:solidFill>
                  <a:srgbClr val="0070C0"/>
                </a:solidFill>
              </a:rPr>
              <a:t>40 </a:t>
            </a:r>
            <a:r>
              <a:rPr lang="en-US" b="1" dirty="0" err="1" smtClean="0">
                <a:solidFill>
                  <a:srgbClr val="0070C0"/>
                </a:solidFill>
              </a:rPr>
              <a:t>nafar</a:t>
            </a:r>
            <a:r>
              <a:rPr lang="en-US" dirty="0" smtClean="0">
                <a:solidFill>
                  <a:srgbClr val="0070C0"/>
                </a:solidFill>
              </a:rPr>
              <a:t> </a:t>
            </a:r>
            <a:r>
              <a:rPr lang="en-US" dirty="0" err="1" smtClean="0">
                <a:solidFill>
                  <a:srgbClr val="0070C0"/>
                </a:solidFill>
              </a:rPr>
              <a:t>xorijlik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malakali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oʻqituvchi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jalb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qilingan</a:t>
            </a:r>
            <a:r>
              <a:rPr lang="en-US" dirty="0" smtClean="0">
                <a:solidFill>
                  <a:srgbClr val="0070C0"/>
                </a:solidFill>
              </a:rPr>
              <a:t>.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5804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0"/>
            <a:ext cx="74676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PQ-231-son (2024-yil 21-iyun)</a:t>
            </a:r>
            <a:r>
              <a:rPr lang="en-US" dirty="0" smtClean="0"/>
              <a:t>: </a:t>
            </a:r>
            <a:r>
              <a:rPr lang="en-US" dirty="0" err="1" smtClean="0"/>
              <a:t>Maktabgacha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maktab</a:t>
            </a:r>
            <a:r>
              <a:rPr lang="en-US" dirty="0" smtClean="0"/>
              <a:t> </a:t>
            </a:r>
            <a:r>
              <a:rPr lang="en-US" dirty="0" err="1" smtClean="0"/>
              <a:t>ta’limi</a:t>
            </a:r>
            <a:r>
              <a:rPr lang="en-US" dirty="0" smtClean="0"/>
              <a:t> </a:t>
            </a:r>
            <a:r>
              <a:rPr lang="en-US" dirty="0" err="1" smtClean="0"/>
              <a:t>xodimlarini</a:t>
            </a:r>
            <a:r>
              <a:rPr lang="en-US" dirty="0" smtClean="0"/>
              <a:t> </a:t>
            </a:r>
            <a:r>
              <a:rPr lang="en-US" dirty="0" err="1" smtClean="0"/>
              <a:t>uzluksiz</a:t>
            </a:r>
            <a:r>
              <a:rPr lang="en-US" dirty="0" smtClean="0"/>
              <a:t> </a:t>
            </a:r>
            <a:r>
              <a:rPr lang="en-US" dirty="0" err="1" smtClean="0"/>
              <a:t>kasbiy</a:t>
            </a:r>
            <a:r>
              <a:rPr lang="en-US" dirty="0" smtClean="0"/>
              <a:t> </a:t>
            </a:r>
            <a:r>
              <a:rPr lang="en-US" dirty="0" err="1" smtClean="0"/>
              <a:t>rivojlantirish</a:t>
            </a:r>
            <a:r>
              <a:rPr lang="en-US" dirty="0" smtClean="0"/>
              <a:t> </a:t>
            </a:r>
            <a:r>
              <a:rPr lang="en-US" dirty="0" err="1" smtClean="0"/>
              <a:t>tartibini</a:t>
            </a:r>
            <a:r>
              <a:rPr lang="en-US" dirty="0" smtClean="0"/>
              <a:t> </a:t>
            </a:r>
            <a:r>
              <a:rPr lang="en-US" dirty="0" err="1" smtClean="0"/>
              <a:t>takomillashtirdi</a:t>
            </a:r>
            <a:r>
              <a:rPr lang="en-US" dirty="0" smtClean="0"/>
              <a:t>.</a:t>
            </a:r>
          </a:p>
          <a:p>
            <a:r>
              <a:rPr lang="en-US" b="1" dirty="0" err="1" smtClean="0"/>
              <a:t>Prezident</a:t>
            </a:r>
            <a:r>
              <a:rPr lang="en-US" b="1" dirty="0" smtClean="0"/>
              <a:t> </a:t>
            </a:r>
            <a:r>
              <a:rPr lang="en-US" b="1" dirty="0" err="1" smtClean="0"/>
              <a:t>maktablaridagi</a:t>
            </a:r>
            <a:r>
              <a:rPr lang="en-US" b="1" dirty="0" smtClean="0"/>
              <a:t> </a:t>
            </a:r>
            <a:r>
              <a:rPr lang="en-US" b="1" dirty="0" err="1" smtClean="0"/>
              <a:t>ilg‘or</a:t>
            </a:r>
            <a:r>
              <a:rPr lang="en-US" b="1" dirty="0" smtClean="0"/>
              <a:t> </a:t>
            </a:r>
            <a:r>
              <a:rPr lang="en-US" b="1" dirty="0" err="1" smtClean="0"/>
              <a:t>tajribalar</a:t>
            </a:r>
            <a:r>
              <a:rPr lang="en-US" b="1" dirty="0" smtClean="0"/>
              <a:t> (</a:t>
            </a:r>
            <a:r>
              <a:rPr lang="en-US" b="1" dirty="0" err="1" smtClean="0"/>
              <a:t>umumiy</a:t>
            </a:r>
            <a:r>
              <a:rPr lang="en-US" b="1" dirty="0" smtClean="0"/>
              <a:t> </a:t>
            </a:r>
            <a:r>
              <a:rPr lang="en-US" b="1" dirty="0" err="1" smtClean="0"/>
              <a:t>maktablarga</a:t>
            </a:r>
            <a:r>
              <a:rPr lang="en-US" b="1" dirty="0" smtClean="0"/>
              <a:t> </a:t>
            </a:r>
            <a:r>
              <a:rPr lang="en-US" b="1" dirty="0" err="1" smtClean="0"/>
              <a:t>tatbiq</a:t>
            </a:r>
            <a:r>
              <a:rPr lang="en-US" b="1" dirty="0" smtClean="0"/>
              <a:t> </a:t>
            </a:r>
            <a:r>
              <a:rPr lang="en-US" b="1" dirty="0" err="1" smtClean="0"/>
              <a:t>etilayotganlari</a:t>
            </a:r>
            <a:r>
              <a:rPr lang="en-US" b="1" dirty="0" smtClean="0"/>
              <a:t>)</a:t>
            </a:r>
          </a:p>
          <a:p>
            <a:r>
              <a:rPr lang="en-US" dirty="0" err="1" smtClean="0"/>
              <a:t>Prezident</a:t>
            </a:r>
            <a:r>
              <a:rPr lang="en-US" dirty="0" smtClean="0"/>
              <a:t> </a:t>
            </a:r>
            <a:r>
              <a:rPr lang="en-US" dirty="0" err="1" smtClean="0"/>
              <a:t>maktablari</a:t>
            </a:r>
            <a:r>
              <a:rPr lang="en-US" dirty="0" smtClean="0"/>
              <a:t> (</a:t>
            </a:r>
            <a:r>
              <a:rPr lang="en-US" dirty="0" err="1" smtClean="0"/>
              <a:t>Kembridj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xalqaro</a:t>
            </a:r>
            <a:r>
              <a:rPr lang="en-US" dirty="0" smtClean="0"/>
              <a:t> </a:t>
            </a:r>
            <a:r>
              <a:rPr lang="en-US" dirty="0" err="1" smtClean="0"/>
              <a:t>standartlar</a:t>
            </a:r>
            <a:r>
              <a:rPr lang="en-US" dirty="0" smtClean="0"/>
              <a:t> </a:t>
            </a:r>
            <a:r>
              <a:rPr lang="en-US" dirty="0" err="1" smtClean="0"/>
              <a:t>asosida</a:t>
            </a:r>
            <a:r>
              <a:rPr lang="en-US" dirty="0" smtClean="0"/>
              <a:t>)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jihatlarda</a:t>
            </a:r>
            <a:r>
              <a:rPr lang="en-US" dirty="0" smtClean="0"/>
              <a:t> </a:t>
            </a:r>
            <a:r>
              <a:rPr lang="en-US" dirty="0" err="1" smtClean="0"/>
              <a:t>ilg‘or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Baholash</a:t>
            </a:r>
            <a:r>
              <a:rPr lang="en-US" dirty="0" smtClean="0"/>
              <a:t> </a:t>
            </a:r>
            <a:r>
              <a:rPr lang="en-US" dirty="0" err="1" smtClean="0"/>
              <a:t>tizimi</a:t>
            </a:r>
            <a:r>
              <a:rPr lang="en-US" dirty="0" smtClean="0"/>
              <a:t> (</a:t>
            </a:r>
            <a:r>
              <a:rPr lang="en-US" dirty="0" err="1" smtClean="0"/>
              <a:t>formativ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summativ</a:t>
            </a:r>
            <a:r>
              <a:rPr lang="en-US" dirty="0" smtClean="0"/>
              <a:t> </a:t>
            </a:r>
            <a:r>
              <a:rPr lang="en-US" dirty="0" err="1" smtClean="0"/>
              <a:t>baholash</a:t>
            </a:r>
            <a:r>
              <a:rPr lang="en-US" dirty="0" smtClean="0"/>
              <a:t>, </a:t>
            </a:r>
            <a:r>
              <a:rPr lang="en-US" dirty="0" err="1" smtClean="0"/>
              <a:t>loyiha</a:t>
            </a:r>
            <a:r>
              <a:rPr lang="en-US" dirty="0" smtClean="0"/>
              <a:t> </a:t>
            </a:r>
            <a:r>
              <a:rPr lang="en-US" dirty="0" err="1" smtClean="0"/>
              <a:t>ishlari</a:t>
            </a:r>
            <a:r>
              <a:rPr lang="en-US" dirty="0" smtClean="0"/>
              <a:t>, </a:t>
            </a:r>
            <a:r>
              <a:rPr lang="en-US" dirty="0" err="1" smtClean="0"/>
              <a:t>portfel</a:t>
            </a:r>
            <a:r>
              <a:rPr lang="en-US" dirty="0" smtClean="0"/>
              <a:t> </a:t>
            </a:r>
            <a:r>
              <a:rPr lang="en-US" dirty="0" err="1" smtClean="0"/>
              <a:t>baholash</a:t>
            </a:r>
            <a:r>
              <a:rPr lang="en-US" dirty="0" smtClean="0"/>
              <a:t>) — </a:t>
            </a:r>
            <a:r>
              <a:rPr lang="en-US" dirty="0" err="1" smtClean="0"/>
              <a:t>allaqachon</a:t>
            </a:r>
            <a:r>
              <a:rPr lang="en-US" dirty="0" smtClean="0"/>
              <a:t> </a:t>
            </a:r>
            <a:r>
              <a:rPr lang="en-US" dirty="0" err="1" smtClean="0"/>
              <a:t>minglab</a:t>
            </a:r>
            <a:r>
              <a:rPr lang="en-US" dirty="0" smtClean="0"/>
              <a:t> </a:t>
            </a:r>
            <a:r>
              <a:rPr lang="en-US" dirty="0" err="1" smtClean="0"/>
              <a:t>umumiy</a:t>
            </a:r>
            <a:r>
              <a:rPr lang="en-US" dirty="0" smtClean="0"/>
              <a:t> </a:t>
            </a:r>
            <a:r>
              <a:rPr lang="en-US" dirty="0" err="1" smtClean="0"/>
              <a:t>maktablarda</a:t>
            </a:r>
            <a:r>
              <a:rPr lang="en-US" dirty="0" smtClean="0"/>
              <a:t> </a:t>
            </a:r>
            <a:r>
              <a:rPr lang="en-US" dirty="0" err="1" smtClean="0"/>
              <a:t>joriy</a:t>
            </a:r>
            <a:r>
              <a:rPr lang="en-US" dirty="0" smtClean="0"/>
              <a:t> </a:t>
            </a:r>
            <a:r>
              <a:rPr lang="en-US" dirty="0" err="1" smtClean="0"/>
              <a:t>etilmoqda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Xorijiy</a:t>
            </a:r>
            <a:r>
              <a:rPr lang="en-US" dirty="0" smtClean="0"/>
              <a:t> </a:t>
            </a:r>
            <a:r>
              <a:rPr lang="en-US" dirty="0" err="1" smtClean="0"/>
              <a:t>tillar</a:t>
            </a:r>
            <a:r>
              <a:rPr lang="en-US" dirty="0" smtClean="0"/>
              <a:t> (</a:t>
            </a:r>
            <a:r>
              <a:rPr lang="en-US" dirty="0" err="1" smtClean="0"/>
              <a:t>ingliz</a:t>
            </a:r>
            <a:r>
              <a:rPr lang="en-US" dirty="0" smtClean="0"/>
              <a:t> </a:t>
            </a:r>
            <a:r>
              <a:rPr lang="en-US" dirty="0" err="1" smtClean="0"/>
              <a:t>tili</a:t>
            </a:r>
            <a:r>
              <a:rPr lang="en-US" dirty="0" smtClean="0"/>
              <a:t>) </a:t>
            </a:r>
            <a:r>
              <a:rPr lang="en-US" dirty="0" err="1" smtClean="0"/>
              <a:t>chuqur</a:t>
            </a:r>
            <a:r>
              <a:rPr lang="en-US" dirty="0" smtClean="0"/>
              <a:t> </a:t>
            </a:r>
            <a:r>
              <a:rPr lang="en-US" dirty="0" err="1" smtClean="0"/>
              <a:t>o‘qitish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CLIL (Content and Language Integrated Learning) </a:t>
            </a:r>
            <a:r>
              <a:rPr lang="en-US" dirty="0" err="1" smtClean="0"/>
              <a:t>usullari</a:t>
            </a:r>
            <a:r>
              <a:rPr lang="en-US" dirty="0" smtClean="0"/>
              <a:t>.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Zamonaviy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kasblarga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yo‘naltirish</a:t>
            </a:r>
            <a:r>
              <a:rPr lang="en-US" dirty="0" smtClean="0">
                <a:solidFill>
                  <a:srgbClr val="FF0000"/>
                </a:solidFill>
              </a:rPr>
              <a:t> (</a:t>
            </a:r>
            <a:r>
              <a:rPr lang="en-US" dirty="0" err="1" smtClean="0">
                <a:solidFill>
                  <a:srgbClr val="FF0000"/>
                </a:solidFill>
              </a:rPr>
              <a:t>raqamli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texnologiyalar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biznes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asoslari</a:t>
            </a:r>
            <a:r>
              <a:rPr lang="en-US" dirty="0" smtClean="0">
                <a:solidFill>
                  <a:srgbClr val="FF0000"/>
                </a:solidFill>
              </a:rPr>
              <a:t>, STEAM).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Refleksiya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metakognitsiya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o‘quvchilarning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o‘z-o‘zini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baholashi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Innovatsion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metodlar</a:t>
            </a:r>
            <a:r>
              <a:rPr lang="en-US" dirty="0" smtClean="0">
                <a:solidFill>
                  <a:srgbClr val="FF0000"/>
                </a:solidFill>
              </a:rPr>
              <a:t> (</a:t>
            </a:r>
            <a:r>
              <a:rPr lang="en-US" dirty="0" err="1" smtClean="0">
                <a:solidFill>
                  <a:srgbClr val="FF0000"/>
                </a:solidFill>
              </a:rPr>
              <a:t>projekt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asosidagi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o‘qitish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raqamli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vositalar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differentsial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yondashuv</a:t>
            </a:r>
            <a:r>
              <a:rPr lang="en-US" dirty="0" smtClean="0">
                <a:solidFill>
                  <a:srgbClr val="FF0000"/>
                </a:solidFill>
              </a:rPr>
              <a:t>).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Bu </a:t>
            </a:r>
            <a:r>
              <a:rPr lang="en-US" dirty="0" err="1" smtClean="0">
                <a:solidFill>
                  <a:srgbClr val="FF0000"/>
                </a:solidFill>
              </a:rPr>
              <a:t>tajribalar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umumiy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maktablarda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bosqichma-bosqich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joriy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etilmoqda</a:t>
            </a:r>
            <a:r>
              <a:rPr lang="en-US" dirty="0" smtClean="0">
                <a:solidFill>
                  <a:srgbClr val="FF0000"/>
                </a:solidFill>
              </a:rPr>
              <a:t>: 2023–2024 </a:t>
            </a:r>
            <a:r>
              <a:rPr lang="en-US" dirty="0" err="1" smtClean="0">
                <a:solidFill>
                  <a:srgbClr val="FF0000"/>
                </a:solidFill>
              </a:rPr>
              <a:t>yillarda</a:t>
            </a:r>
            <a:r>
              <a:rPr lang="en-US" dirty="0" smtClean="0">
                <a:solidFill>
                  <a:srgbClr val="FF0000"/>
                </a:solidFill>
              </a:rPr>
              <a:t> 500–1000 ta </a:t>
            </a:r>
            <a:r>
              <a:rPr lang="en-US" dirty="0" err="1" smtClean="0">
                <a:solidFill>
                  <a:srgbClr val="FF0000"/>
                </a:solidFill>
              </a:rPr>
              <a:t>maktabda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sinovdan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o‘tkazilgan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natijalar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ijobiy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0801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457199"/>
            <a:ext cx="8266113" cy="3352801"/>
          </a:xfrm>
        </p:spPr>
        <p:txBody>
          <a:bodyPr>
            <a:normAutofit fontScale="70000" lnSpcReduction="20000"/>
          </a:bodyPr>
          <a:lstStyle/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uslubi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yondashuvi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—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ta’limda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mashhur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integratsiyalashgan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metodlardan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fanlarni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birlashtirib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o‘qitishga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asoslanadi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— Science (Fan,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fanlar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— Technology (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Texnologiya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— Engineering (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Muhandislik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injeneriya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— Art (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San’at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ijodiy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fikrlash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— Mathematics (</a:t>
            </a:r>
            <a:r>
              <a:rPr lang="en-US" sz="26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  <a:r>
              <a:rPr lang="en-US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usul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STEM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san’atsiz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versiyasi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rivojlantirgan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san’at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(Art)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qo‘shib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o‘quvchilarni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bilimlar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ijodkorlik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fikrlashi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tanqidiy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mulohaza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qurollantiradi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US" sz="2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uslubining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endParaRPr lang="en-US" sz="2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0"/>
            <a:ext cx="8153400" cy="2819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85260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04801"/>
            <a:ext cx="8382000" cy="914400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Hozirda (2025/2026 o‘quv yili holatiga ko‘ra) O‘zbekistonda 14 ta Prezident maktabi faoliyat yuritmoqda. 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Bu maktablar har bir viloyat va Toshkent shahrida bitta bitta joylashgan bo‘lib, ular quyidagilar:</a:t>
            </a:r>
            <a:b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066800"/>
            <a:ext cx="8686800" cy="54864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990600"/>
            <a:ext cx="88392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89859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429000"/>
            <a:ext cx="7772400" cy="3200400"/>
          </a:xfrm>
        </p:spPr>
        <p:txBody>
          <a:bodyPr>
            <a:normAutofit fontScale="90000"/>
          </a:bodyPr>
          <a:lstStyle/>
          <a:p>
            <a:r>
              <a:rPr lang="uz-Cyrl-UZ" sz="2000" dirty="0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  <a:t>Shaxsiy </a:t>
            </a:r>
            <a:r>
              <a:rPr lang="uz-Cyrl-UZ" sz="2000" dirty="0" smtClean="0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  <a:t>rivojlanish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  <a:t/>
            </a:r>
            <a:br>
              <a:rPr lang="en-US" sz="2000" dirty="0" smtClean="0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</a:b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  <a:t>KASBIY MUVAFFAQIYAT</a:t>
            </a:r>
            <a:br>
              <a:rPr lang="en-US" sz="2000" dirty="0" smtClean="0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</a:br>
            <a:r>
              <a:rPr lang="en-US" sz="1800" dirty="0" err="1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  <a:t>Bilishni</a:t>
            </a:r>
            <a:r>
              <a:rPr lang="en-US" sz="1800" dirty="0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  <a:t>baham</a:t>
            </a:r>
            <a:r>
              <a:rPr lang="en-US" sz="1800" dirty="0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  <a:t> </a:t>
            </a:r>
            <a:r>
              <a:rPr lang="en-US" sz="1800" dirty="0" err="1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  <a:t>ko</a:t>
            </a:r>
            <a:r>
              <a:rPr lang="uz-Cyrl-UZ" sz="1800" dirty="0">
                <a:solidFill>
                  <a:srgbClr val="272525"/>
                </a:solidFill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1800" dirty="0" err="1" smtClean="0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  <a:t>rish</a:t>
            </a:r>
            <a:r>
              <a:rPr lang="en-US" sz="1800" dirty="0" smtClean="0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  <a:t/>
            </a:r>
            <a:br>
              <a:rPr lang="en-US" sz="1800" dirty="0" smtClean="0">
                <a:solidFill>
                  <a:srgbClr val="002060"/>
                </a:solidFill>
                <a:latin typeface="Times New Roman" pitchFamily="18" charset="0"/>
                <a:ea typeface="Barlow Bold" pitchFamily="34" charset="-122"/>
                <a:cs typeface="Times New Roman" pitchFamily="18" charset="0"/>
              </a:rPr>
            </a:br>
            <a:r>
              <a:rPr lang="en-US" sz="1800" dirty="0" err="1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Jamoaviy</a:t>
            </a:r>
            <a:r>
              <a:rPr lang="en-US" sz="1800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800" dirty="0" err="1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loyihalar</a:t>
            </a:r>
            <a:r>
              <a:rPr lang="en-US" sz="1800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800" dirty="0" err="1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uchun</a:t>
            </a:r>
            <a:r>
              <a:rPr lang="en-US" sz="1800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800" dirty="0" err="1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yangi</a:t>
            </a:r>
            <a:r>
              <a:rPr lang="en-US" sz="1800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800" dirty="0" err="1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bilimlar</a:t>
            </a:r>
            <a:r>
              <a:rPr lang="en-US" sz="1800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br>
              <a:rPr lang="en-US" sz="1800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</a:br>
            <a:r>
              <a:rPr lang="en-US" sz="1800" dirty="0" err="1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va</a:t>
            </a:r>
            <a:r>
              <a:rPr lang="en-US" sz="1800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sz="1800" dirty="0" err="1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ko</a:t>
            </a:r>
            <a:r>
              <a:rPr lang="uz-Cyrl-UZ" sz="1800" dirty="0" smtClean="0">
                <a:solidFill>
                  <a:srgbClr val="272525"/>
                </a:solidFill>
                <a:latin typeface="Arial Narrow" panose="020B0606020202030204" pitchFamily="34" charset="0"/>
              </a:rPr>
              <a:t>‘</a:t>
            </a:r>
            <a:r>
              <a:rPr lang="uz-Cyrl-UZ" sz="1800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nikmalarni birgalikda o</a:t>
            </a:r>
            <a:r>
              <a:rPr lang="uz-Cyrl-UZ" sz="1800" dirty="0" smtClean="0">
                <a:solidFill>
                  <a:srgbClr val="272525"/>
                </a:solidFill>
                <a:latin typeface="Arial Narrow" panose="020B0606020202030204" pitchFamily="34" charset="0"/>
              </a:rPr>
              <a:t>‘</a:t>
            </a:r>
            <a:r>
              <a:rPr lang="uz-Cyrl-UZ" sz="1800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zlashtirish</a:t>
            </a:r>
            <a:r>
              <a:rPr lang="uz-Cyrl-UZ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/>
            </a:r>
            <a:br>
              <a:rPr lang="uz-Cyrl-UZ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</a:br>
            <a:r>
              <a:rPr lang="en-US" dirty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</a:t>
            </a:r>
            <a:r>
              <a:rPr lang="en-US" dirty="0" smtClean="0">
                <a:solidFill>
                  <a:srgbClr val="272525"/>
                </a:solidFill>
                <a:latin typeface="Arial Narrow" panose="020B0606020202030204" pitchFamily="34" charset="0"/>
                <a:ea typeface="Montserrat" pitchFamily="34" charset="-122"/>
              </a:rPr>
              <a:t>             </a:t>
            </a:r>
            <a:r>
              <a:rPr lang="en-US" sz="2200" dirty="0" err="1" smtClean="0">
                <a:solidFill>
                  <a:srgbClr val="FF0000"/>
                </a:solidFill>
                <a:latin typeface="Arial Narrow" panose="020B0606020202030204" pitchFamily="34" charset="0"/>
              </a:rPr>
              <a:t>Kasbiy</a:t>
            </a:r>
            <a:r>
              <a:rPr lang="en-US" sz="22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Arial Narrow" panose="020B0606020202030204" pitchFamily="34" charset="0"/>
              </a:rPr>
              <a:t>rivojlanishni</a:t>
            </a:r>
            <a:r>
              <a:rPr lang="en-US" sz="2200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Arial Narrow" panose="020B0606020202030204" pitchFamily="34" charset="0"/>
              </a:rPr>
              <a:t>tashkil</a:t>
            </a:r>
            <a:r>
              <a:rPr lang="en-US" sz="2200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n-US" sz="2200" dirty="0" err="1">
                <a:solidFill>
                  <a:srgbClr val="FF0000"/>
                </a:solidFill>
                <a:latin typeface="Arial Narrow" panose="020B0606020202030204" pitchFamily="34" charset="0"/>
              </a:rPr>
              <a:t>etish</a:t>
            </a:r>
            <a:r>
              <a:rPr lang="en-US" sz="2200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  <a:latin typeface="Arial Narrow" panose="020B0606020202030204" pitchFamily="34" charset="0"/>
              </a:rPr>
              <a:t>usullari</a:t>
            </a:r>
            <a:r>
              <a:rPr lang="en-US" sz="22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: </a:t>
            </a:r>
            <a:br>
              <a:rPr lang="en-US" sz="2200" dirty="0" smtClean="0">
                <a:solidFill>
                  <a:srgbClr val="FF0000"/>
                </a:solidFill>
                <a:latin typeface="Arial Narrow" panose="020B0606020202030204" pitchFamily="34" charset="0"/>
              </a:rPr>
            </a:br>
            <a:r>
              <a:rPr lang="en-US" sz="22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-TRAINING</a:t>
            </a:r>
            <a:br>
              <a:rPr lang="en-US" sz="2200" dirty="0" smtClean="0">
                <a:solidFill>
                  <a:srgbClr val="FF0000"/>
                </a:solidFill>
                <a:latin typeface="Arial Narrow" panose="020B0606020202030204" pitchFamily="34" charset="0"/>
              </a:rPr>
            </a:br>
            <a:r>
              <a:rPr lang="en-US" sz="22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-SEMINAR</a:t>
            </a:r>
            <a:br>
              <a:rPr lang="en-US" sz="2200" dirty="0" smtClean="0">
                <a:solidFill>
                  <a:srgbClr val="FF0000"/>
                </a:solidFill>
                <a:latin typeface="Arial Narrow" panose="020B0606020202030204" pitchFamily="34" charset="0"/>
              </a:rPr>
            </a:br>
            <a:r>
              <a:rPr lang="en-US" sz="22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-ONLAYN KURSLAR</a:t>
            </a:r>
            <a:r>
              <a:rPr lang="en-US" sz="2200" dirty="0">
                <a:solidFill>
                  <a:srgbClr val="FF0000"/>
                </a:solidFill>
                <a:latin typeface="Arial Narrow" panose="020B0606020202030204" pitchFamily="34" charset="0"/>
              </a:rPr>
              <a:t/>
            </a:r>
            <a:br>
              <a:rPr lang="en-US" sz="2200" dirty="0">
                <a:solidFill>
                  <a:srgbClr val="FF0000"/>
                </a:solidFill>
                <a:latin typeface="Arial Narrow" panose="020B0606020202030204" pitchFamily="34" charset="0"/>
              </a:rPr>
            </a:br>
            <a:r>
              <a:rPr lang="uz-Cyrl-UZ" dirty="0">
                <a:solidFill>
                  <a:srgbClr val="002060"/>
                </a:solidFill>
                <a:latin typeface="Arial Narrow" panose="020B0606020202030204" pitchFamily="34" charset="0"/>
                <a:ea typeface="Barlow Bold" pitchFamily="34" charset="-122"/>
              </a:rPr>
              <a:t/>
            </a:r>
            <a:br>
              <a:rPr lang="uz-Cyrl-UZ" dirty="0">
                <a:solidFill>
                  <a:srgbClr val="002060"/>
                </a:solidFill>
                <a:latin typeface="Arial Narrow" panose="020B0606020202030204" pitchFamily="34" charset="0"/>
                <a:ea typeface="Barlow Bold" pitchFamily="34" charset="-122"/>
              </a:rPr>
            </a:b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271462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"/>
            <a:ext cx="8382000" cy="287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89126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8800"/>
            <a:ext cx="8113713" cy="3482975"/>
          </a:xfrm>
        </p:spPr>
        <p:txBody>
          <a:bodyPr>
            <a:normAutofit fontScale="90000"/>
          </a:bodyPr>
          <a:lstStyle/>
          <a:p>
            <a:r>
              <a:rPr lang="en-US" sz="2000" dirty="0"/>
              <a:t>Gibbs </a:t>
            </a:r>
            <a:r>
              <a:rPr lang="en-US" sz="2000" dirty="0" err="1"/>
              <a:t>refleksiyasi</a:t>
            </a:r>
            <a:r>
              <a:rPr lang="en-US" sz="2000" dirty="0" smtClean="0"/>
              <a:t> </a:t>
            </a:r>
            <a:r>
              <a:rPr lang="en-US" sz="2000" dirty="0" err="1" smtClean="0"/>
              <a:t>yoki</a:t>
            </a:r>
            <a:r>
              <a:rPr lang="en-US" sz="2000" dirty="0" smtClean="0"/>
              <a:t> </a:t>
            </a:r>
            <a:r>
              <a:rPr lang="en-US" sz="2000" dirty="0"/>
              <a:t>Gibbs </a:t>
            </a:r>
            <a:r>
              <a:rPr lang="en-US" sz="2000" dirty="0" err="1"/>
              <a:t>refleksiya</a:t>
            </a:r>
            <a:r>
              <a:rPr lang="en-US" sz="2000" dirty="0"/>
              <a:t> </a:t>
            </a:r>
            <a:r>
              <a:rPr lang="en-US" sz="2000" dirty="0" err="1"/>
              <a:t>tsikli</a:t>
            </a:r>
            <a:r>
              <a:rPr lang="en-US" sz="2000" dirty="0" smtClean="0"/>
              <a:t>) —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pedagogika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kasbiy</a:t>
            </a:r>
            <a:r>
              <a:rPr lang="en-US" sz="2000" dirty="0" smtClean="0"/>
              <a:t> </a:t>
            </a:r>
            <a:r>
              <a:rPr lang="en-US" sz="2000" dirty="0" err="1" smtClean="0"/>
              <a:t>rivojlanishda</a:t>
            </a:r>
            <a:r>
              <a:rPr lang="en-US" sz="2000" dirty="0" smtClean="0"/>
              <a:t> </a:t>
            </a:r>
            <a:r>
              <a:rPr lang="en-US" sz="2000" dirty="0" err="1" smtClean="0"/>
              <a:t>eng</a:t>
            </a:r>
            <a:r>
              <a:rPr lang="en-US" sz="2000" dirty="0" smtClean="0"/>
              <a:t> </a:t>
            </a:r>
            <a:r>
              <a:rPr lang="en-US" sz="2000" dirty="0" err="1" smtClean="0"/>
              <a:t>mashhur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keng</a:t>
            </a:r>
            <a:r>
              <a:rPr lang="en-US" sz="2000" dirty="0" smtClean="0"/>
              <a:t> </a:t>
            </a:r>
            <a:r>
              <a:rPr lang="en-US" sz="2000" dirty="0" err="1" smtClean="0"/>
              <a:t>qo'llaniladigan</a:t>
            </a:r>
            <a:r>
              <a:rPr lang="en-US" sz="2000" dirty="0" smtClean="0"/>
              <a:t> </a:t>
            </a:r>
            <a:r>
              <a:rPr lang="en-US" sz="2000" dirty="0" err="1"/>
              <a:t>refleksiya</a:t>
            </a:r>
            <a:r>
              <a:rPr lang="en-US" sz="2000" dirty="0"/>
              <a:t> </a:t>
            </a:r>
            <a:r>
              <a:rPr lang="en-US" sz="2000" dirty="0" err="1"/>
              <a:t>modellari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biri</a:t>
            </a:r>
            <a:r>
              <a:rPr lang="en-US" sz="2000" dirty="0" smtClean="0"/>
              <a:t>. </a:t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U 1988-yilda </a:t>
            </a:r>
            <a:r>
              <a:rPr lang="en-US" sz="2000" dirty="0" err="1" smtClean="0"/>
              <a:t>britaniyalik</a:t>
            </a:r>
            <a:r>
              <a:rPr lang="en-US" sz="2000" dirty="0" smtClean="0"/>
              <a:t> </a:t>
            </a:r>
            <a:r>
              <a:rPr lang="en-US" sz="2000" dirty="0" err="1" smtClean="0"/>
              <a:t>psixolog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pedagog</a:t>
            </a:r>
            <a:r>
              <a:rPr lang="en-US" sz="2000" dirty="0" smtClean="0"/>
              <a:t> </a:t>
            </a:r>
            <a:r>
              <a:rPr lang="en-US" sz="2000" dirty="0"/>
              <a:t>Graham Gibbs</a:t>
            </a:r>
            <a:r>
              <a:rPr lang="en-US" sz="2000" dirty="0" smtClean="0"/>
              <a:t> </a:t>
            </a:r>
            <a:r>
              <a:rPr lang="en-US" sz="2000" dirty="0" err="1" smtClean="0"/>
              <a:t>tomonidan</a:t>
            </a:r>
            <a:r>
              <a:rPr lang="en-US" sz="2000" dirty="0" smtClean="0"/>
              <a:t> </a:t>
            </a:r>
            <a:r>
              <a:rPr lang="en-US" sz="2000" dirty="0" err="1" smtClean="0"/>
              <a:t>ishlab</a:t>
            </a:r>
            <a:r>
              <a:rPr lang="en-US" sz="2000" dirty="0" smtClean="0"/>
              <a:t> </a:t>
            </a:r>
            <a:r>
              <a:rPr lang="en-US" sz="2000" dirty="0" err="1" smtClean="0"/>
              <a:t>chiqilgan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"Learning by Doing" </a:t>
            </a:r>
            <a:r>
              <a:rPr lang="en-US" sz="2000" dirty="0" err="1" smtClean="0"/>
              <a:t>kitobida</a:t>
            </a:r>
            <a:r>
              <a:rPr lang="en-US" sz="2000" dirty="0" smtClean="0"/>
              <a:t> </a:t>
            </a:r>
            <a:r>
              <a:rPr lang="en-US" sz="2000" dirty="0" err="1" smtClean="0"/>
              <a:t>taqdim</a:t>
            </a:r>
            <a:r>
              <a:rPr lang="en-US" sz="2000" dirty="0" smtClean="0"/>
              <a:t> </a:t>
            </a:r>
            <a:r>
              <a:rPr lang="en-US" sz="2000" dirty="0" err="1" smtClean="0"/>
              <a:t>etilgan</a:t>
            </a:r>
            <a:r>
              <a:rPr lang="en-US" sz="2000" dirty="0" smtClean="0"/>
              <a:t>.</a:t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Bu model </a:t>
            </a:r>
            <a:r>
              <a:rPr lang="en-US" sz="2000" dirty="0"/>
              <a:t>6 </a:t>
            </a:r>
            <a:r>
              <a:rPr lang="en-US" sz="2000" dirty="0" err="1"/>
              <a:t>bosqichli</a:t>
            </a:r>
            <a:r>
              <a:rPr lang="en-US" sz="2000" dirty="0"/>
              <a:t> </a:t>
            </a:r>
            <a:r>
              <a:rPr lang="en-US" sz="2000" dirty="0" err="1"/>
              <a:t>tsiklik</a:t>
            </a:r>
            <a:r>
              <a:rPr lang="en-US" sz="2000" dirty="0" smtClean="0"/>
              <a:t> (</a:t>
            </a:r>
            <a:r>
              <a:rPr lang="en-US" sz="2000" dirty="0" err="1" smtClean="0"/>
              <a:t>aylana</a:t>
            </a:r>
            <a:r>
              <a:rPr lang="en-US" sz="2000" dirty="0" smtClean="0"/>
              <a:t> </a:t>
            </a:r>
            <a:r>
              <a:rPr lang="en-US" sz="2000" dirty="0" err="1" smtClean="0"/>
              <a:t>shaklidagi</a:t>
            </a:r>
            <a:r>
              <a:rPr lang="en-US" sz="2000" dirty="0" smtClean="0"/>
              <a:t>) </a:t>
            </a:r>
            <a:r>
              <a:rPr lang="en-US" sz="2000" dirty="0" err="1" smtClean="0"/>
              <a:t>tuzilishga</a:t>
            </a:r>
            <a:r>
              <a:rPr lang="en-US" sz="2000" dirty="0" smtClean="0"/>
              <a:t> </a:t>
            </a:r>
            <a:r>
              <a:rPr lang="en-US" sz="2000" dirty="0" err="1" smtClean="0"/>
              <a:t>ega</a:t>
            </a:r>
            <a:r>
              <a:rPr lang="en-US" sz="2000" dirty="0" smtClean="0"/>
              <a:t> </a:t>
            </a:r>
            <a:r>
              <a:rPr lang="en-US" sz="2000" dirty="0" err="1" smtClean="0"/>
              <a:t>bo'lib</a:t>
            </a:r>
            <a:r>
              <a:rPr lang="en-US" sz="2000" dirty="0" smtClean="0"/>
              <a:t>, </a:t>
            </a:r>
            <a:r>
              <a:rPr lang="en-US" sz="2000" dirty="0" err="1" smtClean="0"/>
              <a:t>har</a:t>
            </a:r>
            <a:r>
              <a:rPr lang="en-US" sz="2000" dirty="0" smtClean="0"/>
              <a:t> </a:t>
            </a:r>
            <a:r>
              <a:rPr lang="en-US" sz="2000" dirty="0" err="1" smtClean="0"/>
              <a:t>qanday</a:t>
            </a:r>
            <a:r>
              <a:rPr lang="en-US" sz="2000" dirty="0" smtClean="0"/>
              <a:t> </a:t>
            </a:r>
            <a:r>
              <a:rPr lang="en-US" sz="2000" dirty="0" err="1" smtClean="0"/>
              <a:t>tajribani</a:t>
            </a:r>
            <a:r>
              <a:rPr lang="en-US" sz="2000" dirty="0" smtClean="0"/>
              <a:t> (</a:t>
            </a:r>
            <a:r>
              <a:rPr lang="en-US" sz="2000" dirty="0" err="1" smtClean="0"/>
              <a:t>dars</a:t>
            </a:r>
            <a:r>
              <a:rPr lang="en-US" sz="2000" dirty="0" smtClean="0"/>
              <a:t>, </a:t>
            </a:r>
            <a:br>
              <a:rPr lang="en-US" sz="2000" dirty="0" smtClean="0"/>
            </a:b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 err="1" smtClean="0"/>
              <a:t>loyiha</a:t>
            </a:r>
            <a:r>
              <a:rPr lang="en-US" sz="2000" dirty="0" smtClean="0"/>
              <a:t>, </a:t>
            </a:r>
            <a:r>
              <a:rPr lang="en-US" sz="2000" dirty="0" err="1" smtClean="0"/>
              <a:t>muvaffaqiyatsizlik</a:t>
            </a:r>
            <a:r>
              <a:rPr lang="en-US" sz="2000" dirty="0" smtClean="0"/>
              <a:t> </a:t>
            </a:r>
            <a:r>
              <a:rPr lang="en-US" sz="2000" dirty="0" err="1" smtClean="0"/>
              <a:t>yoki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 </a:t>
            </a:r>
            <a:r>
              <a:rPr lang="en-US" sz="2000" dirty="0" err="1" smtClean="0"/>
              <a:t>muvaffaqiyat</a:t>
            </a:r>
            <a:r>
              <a:rPr lang="en-US" sz="2000" dirty="0" smtClean="0"/>
              <a:t>) </a:t>
            </a:r>
            <a:r>
              <a:rPr lang="en-US" sz="2000" dirty="0" err="1" smtClean="0"/>
              <a:t>tizimli</a:t>
            </a:r>
            <a:r>
              <a:rPr lang="en-US" sz="2000" dirty="0" smtClean="0"/>
              <a:t> </a:t>
            </a:r>
            <a:r>
              <a:rPr lang="en-US" sz="2000" dirty="0" err="1" smtClean="0"/>
              <a:t>ravishda</a:t>
            </a:r>
            <a:r>
              <a:rPr lang="en-US" sz="2000" dirty="0" smtClean="0"/>
              <a:t> </a:t>
            </a:r>
            <a:br>
              <a:rPr lang="en-US" sz="2000" dirty="0" smtClean="0"/>
            </a:br>
            <a:r>
              <a:rPr lang="en-US" sz="2000" dirty="0" err="1" smtClean="0"/>
              <a:t>tahlil</a:t>
            </a:r>
            <a:r>
              <a:rPr lang="en-US" sz="2000" dirty="0" smtClean="0"/>
              <a:t> </a:t>
            </a:r>
            <a:r>
              <a:rPr lang="en-US" sz="2000" dirty="0" err="1" smtClean="0"/>
              <a:t>qilishga</a:t>
            </a:r>
            <a:r>
              <a:rPr lang="en-US" sz="2000" dirty="0" smtClean="0"/>
              <a:t> </a:t>
            </a:r>
            <a:r>
              <a:rPr lang="en-US" sz="2000" dirty="0" err="1" smtClean="0"/>
              <a:t>yordam</a:t>
            </a:r>
            <a:r>
              <a:rPr lang="en-US" sz="2000" dirty="0" smtClean="0"/>
              <a:t> </a:t>
            </a:r>
            <a:r>
              <a:rPr lang="en-US" sz="2000" dirty="0" err="1" smtClean="0"/>
              <a:t>beradi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219200"/>
            <a:ext cx="7772400" cy="609600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err="1" smtClean="0">
                <a:solidFill>
                  <a:srgbClr val="C00000"/>
                </a:solidFill>
              </a:rPr>
              <a:t>Refleksiya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tushunchasi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bo’yicha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bir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qancha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olimlarning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tahlil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jadvali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bor.Bular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quyidagilar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648200"/>
            <a:ext cx="32004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24206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4582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49040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197346"/>
            <a:ext cx="48768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>
                <a:solidFill>
                  <a:srgbClr val="7030A0"/>
                </a:solidFill>
              </a:rPr>
              <a:t>Brookfieldning</a:t>
            </a:r>
            <a:r>
              <a:rPr lang="en-US" sz="2000" b="1" dirty="0" smtClean="0">
                <a:solidFill>
                  <a:srgbClr val="7030A0"/>
                </a:solidFill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</a:rPr>
              <a:t>to‘rt</a:t>
            </a:r>
            <a:r>
              <a:rPr lang="en-US" sz="2000" b="1" dirty="0" smtClean="0">
                <a:solidFill>
                  <a:srgbClr val="7030A0"/>
                </a:solidFill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</a:rPr>
              <a:t>linzasi</a:t>
            </a:r>
            <a:r>
              <a:rPr lang="en-US" sz="2000" dirty="0" smtClean="0">
                <a:solidFill>
                  <a:srgbClr val="7030A0"/>
                </a:solidFill>
              </a:rPr>
              <a:t> (</a:t>
            </a:r>
            <a:r>
              <a:rPr lang="en-US" sz="2000" dirty="0" err="1" smtClean="0">
                <a:solidFill>
                  <a:srgbClr val="7030A0"/>
                </a:solidFill>
              </a:rPr>
              <a:t>inglizcha</a:t>
            </a:r>
            <a:r>
              <a:rPr lang="en-US" sz="2000" dirty="0" smtClean="0">
                <a:solidFill>
                  <a:srgbClr val="7030A0"/>
                </a:solidFill>
              </a:rPr>
              <a:t>: </a:t>
            </a:r>
            <a:r>
              <a:rPr lang="en-US" sz="2000" b="1" dirty="0" smtClean="0">
                <a:solidFill>
                  <a:srgbClr val="7030A0"/>
                </a:solidFill>
              </a:rPr>
              <a:t>Brookfield's Four Lenses of Critical Reflection</a:t>
            </a:r>
            <a:r>
              <a:rPr lang="en-US" sz="2000" dirty="0" smtClean="0">
                <a:solidFill>
                  <a:srgbClr val="7030A0"/>
                </a:solidFill>
              </a:rPr>
              <a:t>) </a:t>
            </a:r>
          </a:p>
          <a:p>
            <a:r>
              <a:rPr lang="en-US" sz="2000" dirty="0" smtClean="0">
                <a:solidFill>
                  <a:srgbClr val="7030A0"/>
                </a:solidFill>
              </a:rPr>
              <a:t>— </a:t>
            </a:r>
            <a:r>
              <a:rPr lang="en-US" sz="2000" dirty="0" err="1" smtClean="0">
                <a:solidFill>
                  <a:srgbClr val="7030A0"/>
                </a:solidFill>
              </a:rPr>
              <a:t>bu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</a:rPr>
              <a:t>kritik</a:t>
            </a:r>
            <a:r>
              <a:rPr lang="en-US" sz="2000" b="1" dirty="0" smtClean="0">
                <a:solidFill>
                  <a:srgbClr val="7030A0"/>
                </a:solidFill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</a:rPr>
              <a:t>refleksiya</a:t>
            </a:r>
            <a:r>
              <a:rPr lang="en-US" sz="2000" dirty="0" err="1" smtClean="0">
                <a:solidFill>
                  <a:srgbClr val="7030A0"/>
                </a:solidFill>
              </a:rPr>
              <a:t>ning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eng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mashhur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modellaridan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biri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bo‘lib</a:t>
            </a:r>
            <a:r>
              <a:rPr lang="en-US" sz="2000" dirty="0" smtClean="0">
                <a:solidFill>
                  <a:srgbClr val="7030A0"/>
                </a:solidFill>
              </a:rPr>
              <a:t>, </a:t>
            </a:r>
            <a:r>
              <a:rPr lang="en-US" sz="2000" dirty="0" err="1" smtClean="0">
                <a:solidFill>
                  <a:srgbClr val="7030A0"/>
                </a:solidFill>
              </a:rPr>
              <a:t>kanadalik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pedagog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va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ta’lim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nazariyotchisi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b="1" dirty="0" smtClean="0">
                <a:solidFill>
                  <a:srgbClr val="7030A0"/>
                </a:solidFill>
              </a:rPr>
              <a:t>Stephen D. </a:t>
            </a:r>
            <a:r>
              <a:rPr lang="en-US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Brookfield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tomonidan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ishlab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chiqilgan</a:t>
            </a:r>
            <a:r>
              <a:rPr lang="en-US" sz="2000" dirty="0" smtClean="0">
                <a:solidFill>
                  <a:srgbClr val="7030A0"/>
                </a:solidFill>
              </a:rPr>
              <a:t>. </a:t>
            </a:r>
          </a:p>
          <a:p>
            <a:r>
              <a:rPr lang="en-US" sz="2000" dirty="0" smtClean="0">
                <a:solidFill>
                  <a:srgbClr val="7030A0"/>
                </a:solidFill>
              </a:rPr>
              <a:t>U </a:t>
            </a:r>
            <a:r>
              <a:rPr lang="en-US" sz="2000" dirty="0" err="1" smtClean="0">
                <a:solidFill>
                  <a:srgbClr val="7030A0"/>
                </a:solidFill>
              </a:rPr>
              <a:t>o‘zining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mashhur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kitobi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b="1" dirty="0" smtClean="0">
                <a:solidFill>
                  <a:srgbClr val="7030A0"/>
                </a:solidFill>
              </a:rPr>
              <a:t>"Becoming a Critically Reflective Teacher"</a:t>
            </a:r>
            <a:r>
              <a:rPr lang="en-US" sz="2000" dirty="0" smtClean="0">
                <a:solidFill>
                  <a:srgbClr val="7030A0"/>
                </a:solidFill>
              </a:rPr>
              <a:t> (1995, 2017-yilda 2-nashr) da </a:t>
            </a:r>
            <a:r>
              <a:rPr lang="en-US" sz="2000" dirty="0" err="1" smtClean="0">
                <a:solidFill>
                  <a:srgbClr val="7030A0"/>
                </a:solidFill>
              </a:rPr>
              <a:t>taqdim</a:t>
            </a:r>
            <a:r>
              <a:rPr lang="en-US" sz="2000" dirty="0" smtClean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etilgan</a:t>
            </a:r>
            <a:endParaRPr lang="en-US" sz="2000" dirty="0">
              <a:solidFill>
                <a:srgbClr val="7030A0"/>
              </a:solidFill>
            </a:endParaRPr>
          </a:p>
          <a:p>
            <a:endParaRPr lang="en-US" sz="2000" dirty="0" smtClean="0">
              <a:solidFill>
                <a:srgbClr val="7030A0"/>
              </a:solidFill>
            </a:endParaRPr>
          </a:p>
          <a:p>
            <a:r>
              <a:rPr lang="en-US" sz="2000" dirty="0" smtClean="0"/>
              <a:t>  </a:t>
            </a:r>
            <a:r>
              <a:rPr lang="en-US" sz="2000" dirty="0" err="1" smtClean="0"/>
              <a:t>Brookfieldning</a:t>
            </a:r>
            <a:r>
              <a:rPr lang="en-US" sz="2000" dirty="0" smtClean="0"/>
              <a:t> </a:t>
            </a:r>
            <a:r>
              <a:rPr lang="en-US" sz="2000" dirty="0" err="1" smtClean="0"/>
              <a:t>fikricha</a:t>
            </a:r>
            <a:r>
              <a:rPr lang="en-US" sz="2000" dirty="0" smtClean="0"/>
              <a:t>, </a:t>
            </a:r>
            <a:r>
              <a:rPr lang="en-US" sz="2000" dirty="0" err="1" smtClean="0"/>
              <a:t>o‘qituvchi</a:t>
            </a:r>
            <a:r>
              <a:rPr lang="en-US" sz="2000" dirty="0" smtClean="0"/>
              <a:t> </a:t>
            </a:r>
            <a:r>
              <a:rPr lang="en-US" sz="2000" dirty="0" err="1" smtClean="0"/>
              <a:t>o‘z</a:t>
            </a:r>
            <a:r>
              <a:rPr lang="en-US" sz="2000" dirty="0" smtClean="0"/>
              <a:t> </a:t>
            </a:r>
            <a:r>
              <a:rPr lang="en-US" sz="2000" dirty="0" err="1" smtClean="0"/>
              <a:t>faoliyatini</a:t>
            </a:r>
            <a:r>
              <a:rPr lang="en-US" sz="2000" dirty="0" smtClean="0"/>
              <a:t> </a:t>
            </a:r>
            <a:r>
              <a:rPr lang="en-US" sz="2000" dirty="0" err="1" smtClean="0"/>
              <a:t>chinakam</a:t>
            </a:r>
            <a:r>
              <a:rPr lang="en-US" sz="2000" dirty="0" smtClean="0"/>
              <a:t> </a:t>
            </a:r>
            <a:r>
              <a:rPr lang="en-US" sz="2000" dirty="0" err="1" smtClean="0"/>
              <a:t>tanqidiy</a:t>
            </a:r>
            <a:r>
              <a:rPr lang="en-US" sz="2000" dirty="0" smtClean="0"/>
              <a:t>    </a:t>
            </a:r>
            <a:r>
              <a:rPr lang="en-US" sz="2000" dirty="0" err="1" smtClean="0"/>
              <a:t>tahlil</a:t>
            </a:r>
            <a:r>
              <a:rPr lang="en-US" sz="2000" dirty="0" smtClean="0"/>
              <a:t> </a:t>
            </a:r>
            <a:r>
              <a:rPr lang="en-US" sz="2000" dirty="0" err="1" smtClean="0"/>
              <a:t>qilish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</a:t>
            </a:r>
            <a:r>
              <a:rPr lang="en-US" sz="2000" dirty="0" err="1" smtClean="0"/>
              <a:t>faqat</a:t>
            </a:r>
            <a:r>
              <a:rPr lang="en-US" sz="2000" dirty="0" smtClean="0"/>
              <a:t> </a:t>
            </a:r>
            <a:r>
              <a:rPr lang="en-US" sz="2000" dirty="0" err="1" smtClean="0"/>
              <a:t>o‘z</a:t>
            </a:r>
            <a:r>
              <a:rPr lang="en-US" sz="2000" dirty="0" smtClean="0"/>
              <a:t> </a:t>
            </a:r>
            <a:r>
              <a:rPr lang="en-US" sz="2000" dirty="0" err="1" smtClean="0"/>
              <a:t>nuqtai</a:t>
            </a:r>
            <a:r>
              <a:rPr lang="en-US" sz="2000" dirty="0" smtClean="0"/>
              <a:t> </a:t>
            </a:r>
            <a:r>
              <a:rPr lang="en-US" sz="2000" dirty="0" err="1" smtClean="0"/>
              <a:t>nazaridan</a:t>
            </a:r>
            <a:r>
              <a:rPr lang="en-US" sz="2000" dirty="0" smtClean="0"/>
              <a:t> </a:t>
            </a:r>
            <a:r>
              <a:rPr lang="en-US" sz="2000" dirty="0" err="1" smtClean="0"/>
              <a:t>emas</a:t>
            </a:r>
            <a:r>
              <a:rPr lang="en-US" sz="2000" dirty="0" smtClean="0"/>
              <a:t>, </a:t>
            </a:r>
            <a:r>
              <a:rPr lang="en-US" sz="2000" dirty="0" err="1" smtClean="0"/>
              <a:t>balki</a:t>
            </a:r>
            <a:r>
              <a:rPr lang="en-US" sz="2000" dirty="0" smtClean="0"/>
              <a:t> </a:t>
            </a:r>
          </a:p>
          <a:p>
            <a:r>
              <a:rPr lang="en-US" sz="2000" b="1" dirty="0" err="1" smtClean="0"/>
              <a:t>to‘rt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xil</a:t>
            </a:r>
            <a:r>
              <a:rPr lang="en-US" sz="2000" b="1" dirty="0" smtClean="0"/>
              <a:t> "</a:t>
            </a:r>
            <a:r>
              <a:rPr lang="en-US" sz="2000" b="1" dirty="0" err="1" smtClean="0"/>
              <a:t>linza</a:t>
            </a:r>
            <a:r>
              <a:rPr lang="en-US" sz="2000" b="1" dirty="0" smtClean="0"/>
              <a:t>"</a:t>
            </a:r>
            <a:r>
              <a:rPr lang="en-US" sz="2000" dirty="0" smtClean="0"/>
              <a:t> (</a:t>
            </a:r>
            <a:r>
              <a:rPr lang="en-US" sz="2000" dirty="0" err="1" smtClean="0"/>
              <a:t>ko‘zoynak</a:t>
            </a:r>
            <a:r>
              <a:rPr lang="en-US" sz="2000" dirty="0" smtClean="0"/>
              <a:t>) </a:t>
            </a:r>
            <a:r>
              <a:rPr lang="en-US" sz="2000" dirty="0" err="1" smtClean="0"/>
              <a:t>orqali</a:t>
            </a:r>
            <a:r>
              <a:rPr lang="en-US" sz="2000" dirty="0" smtClean="0"/>
              <a:t> </a:t>
            </a:r>
            <a:r>
              <a:rPr lang="en-US" sz="2000" dirty="0" err="1" smtClean="0"/>
              <a:t>qarashi</a:t>
            </a:r>
            <a:r>
              <a:rPr lang="en-US" sz="2000" dirty="0" smtClean="0"/>
              <a:t> </a:t>
            </a:r>
            <a:r>
              <a:rPr lang="en-US" sz="2000" dirty="0" err="1" smtClean="0"/>
              <a:t>kerak</a:t>
            </a:r>
            <a:r>
              <a:rPr lang="en-US" sz="2000" dirty="0" smtClean="0"/>
              <a:t>. </a:t>
            </a:r>
          </a:p>
          <a:p>
            <a:r>
              <a:rPr lang="en-US" sz="2000" dirty="0" smtClean="0">
                <a:solidFill>
                  <a:srgbClr val="FF0000"/>
                </a:solidFill>
              </a:rPr>
              <a:t>        Bu </a:t>
            </a:r>
            <a:r>
              <a:rPr lang="en-US" sz="2000" dirty="0" err="1" smtClean="0">
                <a:solidFill>
                  <a:srgbClr val="FF0000"/>
                </a:solidFill>
              </a:rPr>
              <a:t>linzalar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o‘qituvchining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assumptsiyalari</a:t>
            </a:r>
            <a:r>
              <a:rPr lang="en-US" sz="2000" dirty="0" smtClean="0">
                <a:solidFill>
                  <a:srgbClr val="FF0000"/>
                </a:solidFill>
              </a:rPr>
              <a:t> (</a:t>
            </a:r>
            <a:r>
              <a:rPr lang="en-US" sz="2000" dirty="0" err="1" smtClean="0">
                <a:solidFill>
                  <a:srgbClr val="FF0000"/>
                </a:solidFill>
              </a:rPr>
              <a:t>oldingi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taxminlari</a:t>
            </a:r>
            <a:r>
              <a:rPr lang="en-US" sz="2000" dirty="0" smtClean="0">
                <a:solidFill>
                  <a:srgbClr val="FF0000"/>
                </a:solidFill>
              </a:rPr>
              <a:t>),       </a:t>
            </a:r>
            <a:r>
              <a:rPr lang="en-US" sz="2000" b="1" dirty="0" err="1" smtClean="0">
                <a:solidFill>
                  <a:srgbClr val="FF0000"/>
                </a:solidFill>
              </a:rPr>
              <a:t>hokimiyat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dinamikasi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va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ta’lim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jarayonidagi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yashirin</a:t>
            </a:r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</a:rPr>
              <a:t>muammolar</a:t>
            </a:r>
            <a:r>
              <a:rPr lang="en-US" sz="2000" dirty="0" err="1" smtClean="0">
                <a:solidFill>
                  <a:srgbClr val="FF0000"/>
                </a:solidFill>
              </a:rPr>
              <a:t>ni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ochib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berishga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yordam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</a:rPr>
              <a:t>beradi</a:t>
            </a:r>
            <a:r>
              <a:rPr lang="en-US" sz="2000" dirty="0" smtClean="0">
                <a:solidFill>
                  <a:srgbClr val="FF0000"/>
                </a:solidFill>
              </a:rPr>
              <a:t>.</a:t>
            </a:r>
            <a:endParaRPr lang="en-US" sz="2000" dirty="0">
              <a:solidFill>
                <a:srgbClr val="FF0000"/>
              </a:solidFill>
              <a:effectLst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28800"/>
            <a:ext cx="2919845" cy="4236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71020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8" y="152400"/>
            <a:ext cx="9037637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31009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2478087" cy="1362075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8600"/>
            <a:ext cx="8113713" cy="4267200"/>
          </a:xfrm>
        </p:spPr>
        <p:txBody>
          <a:bodyPr>
            <a:noAutofit/>
          </a:bodyPr>
          <a:lstStyle/>
          <a:p>
            <a:pPr fontAlgn="t"/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Ritxart refleksiya sikli 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/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Bosqichlar: 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/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1. 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Qara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Nimani payqadingiz? 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/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2. 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Fikrla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Nima sodir boʻlayapti deb oʻyladingiz? 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/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3. 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His qil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Oʻzingizni qanday his qildingiz? 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/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4. 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Ajablan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Bu (tajriba, voqea-hodisa) qanday savollarni oʻrtaga tashlamoqda? 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/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5. 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Harakatga kirish 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</a:t>
            </a:r>
            <a:r>
              <a:rPr lang="uz-Cyrl-U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Endi nima qilmoqchisiz? 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/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657600"/>
            <a:ext cx="33528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Up Arrow 4"/>
          <p:cNvSpPr/>
          <p:nvPr/>
        </p:nvSpPr>
        <p:spPr>
          <a:xfrm>
            <a:off x="4648200" y="3810000"/>
            <a:ext cx="3352800" cy="2438400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1107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85" y="1251572"/>
            <a:ext cx="8763000" cy="5203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Down Arrow 1"/>
          <p:cNvSpPr/>
          <p:nvPr/>
        </p:nvSpPr>
        <p:spPr>
          <a:xfrm>
            <a:off x="609600" y="27316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Down Arrow 2"/>
          <p:cNvSpPr/>
          <p:nvPr/>
        </p:nvSpPr>
        <p:spPr>
          <a:xfrm>
            <a:off x="8167116" y="273164"/>
            <a:ext cx="484632" cy="978408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Down Arrow 3"/>
          <p:cNvSpPr/>
          <p:nvPr/>
        </p:nvSpPr>
        <p:spPr>
          <a:xfrm>
            <a:off x="4413537" y="224597"/>
            <a:ext cx="484632" cy="978408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Rectangle 4"/>
          <p:cNvSpPr/>
          <p:nvPr/>
        </p:nvSpPr>
        <p:spPr>
          <a:xfrm>
            <a:off x="7252716" y="6096000"/>
            <a:ext cx="1662684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Point Star 5"/>
          <p:cNvSpPr/>
          <p:nvPr/>
        </p:nvSpPr>
        <p:spPr>
          <a:xfrm>
            <a:off x="7709916" y="5829300"/>
            <a:ext cx="914400" cy="914400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1531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2076</Words>
  <Application>Microsoft Office PowerPoint</Application>
  <PresentationFormat>On-screen Show (4:3)</PresentationFormat>
  <Paragraphs>166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2.1.1-mavzu. Kasbiy faoliyatni rivojlantirishda individual va hamkorlik faoliyatini tashkil etish metodikasi  (2 soat nazariy mashgʻulot) Avval shaxsiy rivojlanish va o’rganish so’ngra hamkorlik Avval individual o'rganish (o'qish, video, mashqlar) – bilim bazasini mustahkamlash. </vt:lpstr>
      <vt:lpstr>PowerPoint Presentation</vt:lpstr>
      <vt:lpstr>Refleksiya va uzluksiz kasbiy rivojlanishning roli.  O‘zbekiston Respublikasining ta’lim strategiyalarida (PF-5847, Ta’lim to‘g‘risidagi qonun, pedagoglar malakasini oshirish tizimi) quyidagilar takidlanadi :o‘qituvchining refleksiv kompetensiyasi — kasbiy standartlarning muhim qismi. Malaka oshirish nafaqat kurslar, balki o‘z-o‘zini rivojlantirish, o‘z faoliyatini tahlil qilish va doimiy takomillashish orqali amalga oshirilishi kerak.  -Uzluksiz kasbiy rivojlanish(UKR) bor joyda shaxsiy o’sish bo’ladi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To‘g‘ri (konstruktiv) tanqidni ajrata olish  — bu o‘z ustingizda ishlash uchun juda muhim ko‘nikma.  Ko‘pincha odamlar har qanday tanqidni shaxsiy hujum deb qabul qilishadi, lekin aslida  konstruktiv va destruktiv (vayronkor) tanqid o‘rtasida katta farq bor. </vt:lpstr>
      <vt:lpstr>PowerPoint Presentation</vt:lpstr>
      <vt:lpstr>PowerPoint Presentation</vt:lpstr>
      <vt:lpstr>Tanqid va refleksiya  o‘rtasidagi aloqa psixologiyada juda kuchli va muhimdir.  Asosan, konstruktiv (foydali) tanqid — bu o‘z-o‘zini anglash va rivojlanish uchun kuchli katalizator bo‘lib, refleksiyani ishga tushiradi.  Refleksiya esa tanqidni shaxsiy o‘sishga aylantirishning asosiy mexanizmi hisoblanadi. </vt:lpstr>
      <vt:lpstr>PowerPoint Presentation</vt:lpstr>
      <vt:lpstr>PowerPoint Presentation</vt:lpstr>
      <vt:lpstr>PowerPoint Presentation</vt:lpstr>
      <vt:lpstr>PowerPoint Presentation</vt:lpstr>
      <vt:lpstr>Hozirda (2025/2026 o‘quv yili holatiga ko‘ra) O‘zbekistonda 14 ta Prezident maktabi faoliyat yuritmoqda.  Bu maktablar har bir viloyat va Toshkent shahrida bitta bitta joylashgan bo‘lib, ular quyidagilar:  </vt:lpstr>
      <vt:lpstr>Shaxsiy rivojlanish KASBIY MUVAFFAQIYAT Bilishni baham ko‘rish Jamoaviy loyihalar uchun yangi bilimlar  va ko‘nikmalarni birgalikda o‘zlashtirish               Kasbiy rivojlanishni tashkil etish usullari:  -TRAINING -SEMINAR -ONLAYN KURSLAR  </vt:lpstr>
      <vt:lpstr>Gibbs refleksiyasi yoki Gibbs refleksiya tsikli) — bu pedagogika va kasbiy rivojlanishda eng mashhur va keng qo'llaniladigan refleksiya modellaridan biri.   U 1988-yilda britaniyalik psixolog va pedagog Graham Gibbs tomonidan ishlab chiqilgan va "Learning by Doing" kitobida taqdim etilgan.    Bu model 6 bosqichli tsiklik (aylana shaklidagi) tuzilishga ega bo'lib, har qanday tajribani (dars,   loyiha, muvaffaqiyatsizlik yoki  muvaffaqiyat) tizimli ravishda  tahlil qilishga yordam beradi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2.1.1-mavzu. Kasbiy faoliyatni rivojlantirishda individual va hamkorlik faoliyatini tashkil etish metodikasi  (2 soat nazariy mashgʻulot) Avval shaxsiy rivojlanish va o’rganish so’ngra hamkorlik Avval individual o'rganish (o'qish, video, mashqlar) – bilim bazasini mustahkamlash.</dc:title>
  <dc:creator>Acer-i5</dc:creator>
  <cp:lastModifiedBy>Acer-i5</cp:lastModifiedBy>
  <cp:revision>14</cp:revision>
  <dcterms:created xsi:type="dcterms:W3CDTF">2026-02-02T14:44:40Z</dcterms:created>
  <dcterms:modified xsi:type="dcterms:W3CDTF">2026-02-03T08:05:22Z</dcterms:modified>
</cp:coreProperties>
</file>