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86" r:id="rId1"/>
  </p:sldMasterIdLst>
  <p:notesMasterIdLst>
    <p:notesMasterId r:id="rId16"/>
  </p:notesMasterIdLst>
  <p:sldIdLst>
    <p:sldId id="256" r:id="rId2"/>
    <p:sldId id="257" r:id="rId3"/>
    <p:sldId id="265" r:id="rId4"/>
    <p:sldId id="258" r:id="rId5"/>
    <p:sldId id="266" r:id="rId6"/>
    <p:sldId id="259" r:id="rId7"/>
    <p:sldId id="268" r:id="rId8"/>
    <p:sldId id="260" r:id="rId9"/>
    <p:sldId id="269" r:id="rId10"/>
    <p:sldId id="261" r:id="rId11"/>
    <p:sldId id="267" r:id="rId12"/>
    <p:sldId id="262" r:id="rId13"/>
    <p:sldId id="263" r:id="rId14"/>
    <p:sldId id="264" r:id="rId15"/>
  </p:sldIdLst>
  <p:sldSz cx="12192000" cy="6858000"/>
  <p:notesSz cx="6858000" cy="12192000"/>
  <p:embeddedFontLst>
    <p:embeddedFont>
      <p:font typeface="Wingdings 2" pitchFamily="18" charset="2"/>
      <p:regular r:id="rId17"/>
    </p:embeddedFont>
    <p:embeddedFont>
      <p:font typeface="Constantia" pitchFamily="18" charset="0"/>
      <p:regular r:id="rId18"/>
      <p:bold r:id="rId19"/>
      <p:italic r:id="rId20"/>
      <p:boldItalic r:id="rId21"/>
    </p:embeddedFont>
    <p:embeddedFont>
      <p:font typeface="Radio Canada Bold" charset="0"/>
      <p:regular r:id="rId22"/>
    </p:embeddedFont>
    <p:embeddedFont>
      <p:font typeface="Alegreya Sans SC Medium" charset="0"/>
      <p:regular r:id="rId23"/>
    </p:embeddedFont>
    <p:embeddedFont>
      <p:font typeface="Calibri" pitchFamily="34" charset="0"/>
      <p:regular r:id="rId24"/>
      <p:bold r:id="rId25"/>
      <p:italic r:id="rId26"/>
      <p:boldItalic r:id="rId27"/>
    </p:embeddedFont>
    <p:embeddedFont>
      <p:font typeface="Playfair Display SemiBold" charset="-52"/>
      <p:regular r:id="rId28"/>
    </p:embeddedFont>
    <p:embeddedFont>
      <p:font typeface="Radio Canada" charset="0"/>
      <p:regular r:id="rId29"/>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p:scale>
          <a:sx n="88" d="100"/>
          <a:sy n="88" d="100"/>
        </p:scale>
        <p:origin x="-360" y="25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9600"/>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609600"/>
          </a:xfrm>
          <a:prstGeom prst="rect">
            <a:avLst/>
          </a:prstGeom>
        </p:spPr>
        <p:txBody>
          <a:bodyPr vert="horz" lIns="91440" tIns="45720" rIns="91440" bIns="45720" rtlCol="0"/>
          <a:lstStyle>
            <a:lvl1pPr algn="r">
              <a:defRPr sz="1200"/>
            </a:lvl1pPr>
          </a:lstStyle>
          <a:p>
            <a:fld id="{76A97BD9-8921-48EA-A229-A6DE889EC9C6}" type="datetimeFigureOut">
              <a:rPr lang="ru-RU" smtClean="0"/>
              <a:t>17.10.2026</a:t>
            </a:fld>
            <a:endParaRPr lang="ru-RU"/>
          </a:p>
        </p:txBody>
      </p:sp>
      <p:sp>
        <p:nvSpPr>
          <p:cNvPr id="4" name="Slide Image Placeholder 3"/>
          <p:cNvSpPr>
            <a:spLocks noGrp="1" noRot="1" noChangeAspect="1"/>
          </p:cNvSpPr>
          <p:nvPr>
            <p:ph type="sldImg" idx="2"/>
          </p:nvPr>
        </p:nvSpPr>
        <p:spPr>
          <a:xfrm>
            <a:off x="-635000" y="914400"/>
            <a:ext cx="8128000" cy="45720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5791200"/>
            <a:ext cx="5486400" cy="54864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6" name="Footer Placeholder 5"/>
          <p:cNvSpPr>
            <a:spLocks noGrp="1"/>
          </p:cNvSpPr>
          <p:nvPr>
            <p:ph type="ftr" sz="quarter" idx="4"/>
          </p:nvPr>
        </p:nvSpPr>
        <p:spPr>
          <a:xfrm>
            <a:off x="0" y="11580813"/>
            <a:ext cx="2971800" cy="609600"/>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11580813"/>
            <a:ext cx="2971800" cy="609600"/>
          </a:xfrm>
          <a:prstGeom prst="rect">
            <a:avLst/>
          </a:prstGeom>
        </p:spPr>
        <p:txBody>
          <a:bodyPr vert="horz" lIns="91440" tIns="45720" rIns="91440" bIns="45720" rtlCol="0" anchor="b"/>
          <a:lstStyle>
            <a:lvl1pPr algn="r">
              <a:defRPr sz="1200"/>
            </a:lvl1pPr>
          </a:lstStyle>
          <a:p>
            <a:fld id="{6F49DE87-6E79-46CF-AE32-6A33CFA32A78}" type="slidenum">
              <a:rPr lang="ru-RU" smtClean="0"/>
              <a:t>‹#›</a:t>
            </a:fld>
            <a:endParaRPr lang="ru-RU"/>
          </a:p>
        </p:txBody>
      </p:sp>
    </p:spTree>
    <p:extLst>
      <p:ext uri="{BB962C8B-B14F-4D97-AF65-F5344CB8AC3E}">
        <p14:creationId xmlns:p14="http://schemas.microsoft.com/office/powerpoint/2010/main" val="830620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Bugun PIRLS va TIMSS baholashlari orqali boshlang‘ich ta’limda nimalar ko‘rinishini ko‘rib chiqamiz. Asosiy e’tibor o‘quvchining yodlaganiga emas, o‘qiganini tushunishi, fikrlashi va bilimini vaziyatda ishlata olishiga qaratiladi.</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Xalqaro baholashni faqat natijalar jadvali deb qaramaymiz. U o‘quvchining bilimni yangi vaziyatda ishlata olishini ko‘rsatadi. Shuning uchun darsdagi savollar ham tushunish, asoslash va yechim topishga olib borishi kerak.</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PIRLS o‘qish savodxonligini baholaydi. To‘rtinchi yil o‘quvchisi matnni shunchaki o‘qib chiqmaydi: undan ma’no oladi. PIRLS topshiriqlarida badiiy matn bilan tajriba qilish va axborotni topib, undan foydalanish ikki asosiy maqsad sifatida qaraladi.</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PIRLS topshiriqlari oddiydan murakkabga qarab fikrlashni talab qiladi. Avval o‘quvchi ma’lumotni topadi. Keyin xulosa chiqaradi, fikrlarni bog‘laydi va oxirida matnning mazmuni hamda uslubiga baho beradi. Bu ketma-ketlikni dars savollariga ham ko‘chirish mumkin.</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TIMSS ikki yo‘nalishni birgalikda ko‘radi: matematika va tabiiy fanlar. Muhim jihat shundaki, o‘quvchi mazmunni bilishi bilan cheklanmaydi. U bilimni qo‘llashi, vaziyatni tahlil qilishi va o‘z fikrini asoslay olishi kerak.</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Matematika mazmunini uch katta yo‘nalishda ko‘rish mumkin. Sonlar va amallar hisoblash hamda taqqoslashni o‘z ichiga oladi. Geometriya va o‘lchash shakl, fazo va miqdorlarni ko‘rsatadi. Ma’lumotlar esa jadval yoki diagrammadan xulosa chiqarishga olib keladi.</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Tabiiy fanlar uch mazmuniy yo‘nalishga ajraladi. Hayot haqidagi fanlar organizmlar va salomatlikni, fizik fanlar modda va energiyani, Yer haqidagi fanlar esa sayyora va tabiat jarayonlarini o‘rganadi. Har birida kuzatish va “nima uchun?” savoli muhim.</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PIRLSning markazida matn va o‘qib tushunish turadi. TIMSS esa matematika va tabiiy fanlar mazmunini tekshiradi. Biroq ikkalasini bog‘laydigan umumiy jihat bor: o‘quvchi tayyor javobni eslab qolishdan ko‘ra, bilimini vaziyatda ishlatishi va fikrini asoslay olishi kerak.</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Darsda tayyorgarlikni alohida test mashqi sifatida emas, kundalik savollar orqali olib boramiz. Matnda “top–xulosa qil–izohla–bahola” ketma-ketligini ishlating. Matematikada real hayotga yaqin vaziyatlar va diagrammalarni kiriting. Tabiiy fanlarda tajriba, kuzatish va “nima uchun?” savollarini ko‘paytiring. Eng muhimi, faqat javobni emas, o‘quvchi shu javobga qanday kelganini ham baholang.</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dirty="0"/>
          </a:p>
        </p:txBody>
      </p:sp>
      <p:sp>
        <p:nvSpPr>
          <p:cNvPr id="19" name="Footer Placeholder 18"/>
          <p:cNvSpPr>
            <a:spLocks noGrp="1"/>
          </p:cNvSpPr>
          <p:nvPr>
            <p:ph type="ftr" sz="quarter" idx="11"/>
          </p:nvPr>
        </p:nvSpPr>
        <p:spPr/>
        <p:txBody>
          <a:bodyPr/>
          <a:lstStyle/>
          <a:p>
            <a:endParaRPr kumimoji="0" lang="en-US" dirty="0"/>
          </a:p>
        </p:txBody>
      </p:sp>
      <p:sp>
        <p:nvSpPr>
          <p:cNvPr id="27" name="Slide Number Placeholder 26"/>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dirty="0"/>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lgn="r" eaLnBrk="1" latinLnBrk="0" hangingPunct="1"/>
            <a:fld id="{E6F9B8CD-342D-4579-98EC-A8FD6B7370E1}" type="datetimeFigureOut">
              <a:rPr lang="en-US" smtClean="0"/>
              <a:pPr algn="r" eaLnBrk="1" latinLnBrk="0" hangingPunct="1"/>
              <a:t>10/17/2026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pPr algn="ctr" eaLnBrk="1" latinLnBrk="0" hangingPunct="1"/>
            <a:fld id="{2BBB5E19-F10A-4C2F-BF6F-11C513378A2E}" type="slidenum">
              <a:rPr kumimoji="0" lang="en-US" smtClean="0"/>
              <a:pPr algn="ctr" eaLnBrk="1" latinLnBrk="0" hangingPunct="1"/>
              <a:t>‹#›</a:t>
            </a:fld>
            <a:endParaRPr kumimoji="0"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lgn="r" eaLnBrk="1" latinLnBrk="0" hangingPunct="1"/>
            <a:fld id="{E6F9B8CD-342D-4579-98EC-A8FD6B7370E1}" type="datetimeFigureOut">
              <a:rPr lang="en-US" smtClean="0"/>
              <a:pPr algn="r" eaLnBrk="1" latinLnBrk="0" hangingPunct="1"/>
              <a:t>10/17/2026</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pPr algn="ctr" eaLnBrk="1" latinLnBrk="0" hangingPunct="1"/>
            <a:fld id="{2BBB5E19-F10A-4C2F-BF6F-11C513378A2E}" type="slidenum">
              <a:rPr kumimoji="0" lang="en-US" smtClean="0"/>
              <a:pPr algn="ctr" eaLnBrk="1" latinLnBrk="0" hangingPunct="1"/>
              <a:t>‹#›</a:t>
            </a:fld>
            <a:endParaRPr kumimoji="0"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algn="r" eaLnBrk="1" latinLnBrk="0" hangingPunct="1"/>
            <a:fld id="{E6F9B8CD-342D-4579-98EC-A8FD6B7370E1}" type="datetimeFigureOut">
              <a:rPr lang="en-US" smtClean="0"/>
              <a:pPr algn="r" eaLnBrk="1" latinLnBrk="0" hangingPunct="1"/>
              <a:t>10/17/2026</a:t>
            </a:fld>
            <a:endParaRPr lang="en-US"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pPr algn="ctr" eaLnBrk="1" latinLnBrk="0" hangingPunct="1"/>
            <a:fld id="{2BBB5E19-F10A-4C2F-BF6F-11C513378A2E}" type="slidenum">
              <a:rPr kumimoji="0" lang="en-US" smtClean="0"/>
              <a:pPr algn="ctr" eaLnBrk="1" latinLnBrk="0" hangingPunct="1"/>
              <a:t>‹#›</a:t>
            </a:fld>
            <a:endParaRPr kumimoji="0"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lgn="r" eaLnBrk="1" latinLnBrk="0" hangingPunct="1"/>
            <a:fld id="{E6F9B8CD-342D-4579-98EC-A8FD6B7370E1}" type="datetimeFigureOut">
              <a:rPr lang="en-US" smtClean="0"/>
              <a:pPr algn="r" eaLnBrk="1" latinLnBrk="0" hangingPunct="1"/>
              <a:t>10/17/2026</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10769600" y="6356351"/>
            <a:ext cx="812800" cy="365125"/>
          </a:xfrm>
        </p:spPr>
        <p:txBody>
          <a:bodyPr/>
          <a:lstStyle/>
          <a:p>
            <a:pPr algn="ctr" eaLnBrk="1" latinLnBrk="0" hangingPunct="1"/>
            <a:fld id="{2BBB5E19-F10A-4C2F-BF6F-11C513378A2E}" type="slidenum">
              <a:rPr kumimoji="0" lang="en-US" smtClean="0"/>
              <a:pPr algn="ctr" eaLnBrk="1" latinLnBrk="0" hangingPunct="1"/>
              <a:t>‹#›</a:t>
            </a:fld>
            <a:endParaRPr kumimoji="0" lang="en-US"/>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E6F9B8CD-342D-4579-98EC-A8FD6B7370E1}" type="datetimeFigureOut">
              <a:rPr lang="en-US" smtClean="0"/>
              <a:pPr eaLnBrk="1" latinLnBrk="0" hangingPunct="1"/>
              <a:t>10/17/2026</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2BBB5E19-F10A-4C2F-BF6F-11C513378A2E}" type="slidenum">
              <a:rPr kumimoji="0" lang="en-US" smtClean="0"/>
              <a:pPr eaLnBrk="1" latinLnBrk="0" hangingPunct="1"/>
              <a:t>‹#›</a:t>
            </a:fld>
            <a:endParaRPr kumimoji="0" 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master 1">
    <p:bg>
      <p:bgPr>
        <a:solidFill>
          <a:srgbClr val="FCE3D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lide master 2">
    <p:bg>
      <p:bgPr>
        <a:solidFill>
          <a:srgbClr val="FCE3D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lide master 3">
    <p:bg>
      <p:bgPr>
        <a:solidFill>
          <a:srgbClr val="FCE3DA"/>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master 4">
    <p:bg>
      <p:bgPr>
        <a:solidFill>
          <a:srgbClr val="FCE3DA"/>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lgn="r" eaLnBrk="1" latinLnBrk="0" hangingPunct="1"/>
            <a:fld id="{E6F9B8CD-342D-4579-98EC-A8FD6B7370E1}" type="datetimeFigureOut">
              <a:rPr lang="en-US" smtClean="0"/>
              <a:pPr algn="r" eaLnBrk="1" latinLnBrk="0" hangingPunct="1"/>
              <a:t>10/17/2026</a:t>
            </a:fld>
            <a:endParaRPr lang="en-US" dirty="0">
              <a:solidFill>
                <a:schemeClr val="tx2"/>
              </a:solidFill>
            </a:endParaRPr>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lgn="l" eaLnBrk="1" latinLnBrk="0" hangingPunct="1"/>
            <a:endParaRPr kumimoji="0" lang="en-US" dirty="0">
              <a:solidFill>
                <a:schemeClr val="tx2"/>
              </a:solidFill>
            </a:endParaRPr>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lgn="ctr" eaLnBrk="1" latinLnBrk="0" hangingPunct="1"/>
            <a:fld id="{2BBB5E19-F10A-4C2F-BF6F-11C513378A2E}" type="slidenum">
              <a:rPr kumimoji="0" lang="en-US" smtClean="0"/>
              <a:pPr algn="ctr" eaLnBrk="1" latinLnBrk="0" hangingPunct="1"/>
              <a:t>‹#›</a:t>
            </a:fld>
            <a:endParaRPr kumimoji="0" lang="en-US" sz="1400" b="1" dirty="0">
              <a:solidFill>
                <a:srgbClr val="FFFFFF"/>
              </a:solidFill>
            </a:endParaRPr>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Ls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xalqtaliminfo.uz/post/979" TargetMode="External"/><Relationship Id="rId2" Type="http://schemas.openxmlformats.org/officeDocument/2006/relationships/hyperlink" Target="https://t.me/uzedu/45707" TargetMode="Externa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azeta.uz/ru/2019/06/26/education/" TargetMode="Externa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304792" y="279400"/>
            <a:ext cx="7142281" cy="6299200"/>
          </a:xfrm>
          <a:prstGeom prst="rect">
            <a:avLst/>
          </a:prstGeom>
          <a:solidFill>
            <a:srgbClr val="FFFFFF"/>
          </a:solidFill>
          <a:ln/>
        </p:spPr>
      </p:sp>
      <p:sp>
        <p:nvSpPr>
          <p:cNvPr id="3" name="Text 1"/>
          <p:cNvSpPr/>
          <p:nvPr/>
        </p:nvSpPr>
        <p:spPr>
          <a:xfrm>
            <a:off x="736582" y="660400"/>
            <a:ext cx="6710492" cy="254000"/>
          </a:xfrm>
          <a:prstGeom prst="rect">
            <a:avLst/>
          </a:prstGeom>
          <a:noFill/>
          <a:ln/>
        </p:spPr>
        <p:txBody>
          <a:bodyPr wrap="none" lIns="0" tIns="0" rIns="0" bIns="0" rtlCol="0" anchor="t"/>
          <a:lstStyle/>
          <a:p>
            <a:pPr marL="0" indent="0" algn="l">
              <a:lnSpc>
                <a:spcPct val="104000"/>
              </a:lnSpc>
              <a:buNone/>
            </a:pPr>
            <a:endParaRPr lang="en-US" sz="1600" dirty="0"/>
          </a:p>
        </p:txBody>
      </p:sp>
      <p:sp>
        <p:nvSpPr>
          <p:cNvPr id="4" name="Text 2"/>
          <p:cNvSpPr/>
          <p:nvPr/>
        </p:nvSpPr>
        <p:spPr>
          <a:xfrm>
            <a:off x="736582" y="1158621"/>
            <a:ext cx="6278703" cy="4810379"/>
          </a:xfrm>
          <a:prstGeom prst="rect">
            <a:avLst/>
          </a:prstGeom>
          <a:noFill/>
          <a:ln/>
        </p:spPr>
        <p:txBody>
          <a:bodyPr wrap="square" lIns="0" tIns="0" rIns="0" bIns="0" rtlCol="0" anchor="t">
            <a:normAutofit fontScale="47500" lnSpcReduction="20000"/>
          </a:bodyPr>
          <a:lstStyle/>
          <a:p>
            <a:pPr algn="ctr"/>
            <a:r>
              <a:rPr lang="en-US" sz="7200" b="1" dirty="0">
                <a:latin typeface="Times New Roman" pitchFamily="18" charset="0"/>
                <a:cs typeface="Times New Roman" pitchFamily="18" charset="0"/>
              </a:rPr>
              <a:t>3.2. </a:t>
            </a:r>
            <a:r>
              <a:rPr lang="en-US" sz="7200" b="1" dirty="0" err="1">
                <a:latin typeface="Times New Roman" pitchFamily="18" charset="0"/>
                <a:cs typeface="Times New Roman" pitchFamily="18" charset="0"/>
              </a:rPr>
              <a:t>Boshlang</a:t>
            </a:r>
            <a:r>
              <a:rPr lang="uz-Cyrl-UZ" sz="7200" b="1" dirty="0">
                <a:latin typeface="Times New Roman" pitchFamily="18" charset="0"/>
                <a:cs typeface="Times New Roman" pitchFamily="18" charset="0"/>
              </a:rPr>
              <a:t>‘</a:t>
            </a:r>
            <a:r>
              <a:rPr lang="en-US" sz="7200" b="1" dirty="0" err="1">
                <a:latin typeface="Times New Roman" pitchFamily="18" charset="0"/>
                <a:cs typeface="Times New Roman" pitchFamily="18" charset="0"/>
              </a:rPr>
              <a:t>ich</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ta’lim</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samaradorligini</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xalqaro</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baholash</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dasturlari</a:t>
            </a:r>
            <a:r>
              <a:rPr lang="en-US" sz="7200" b="1" dirty="0">
                <a:latin typeface="Times New Roman" pitchFamily="18" charset="0"/>
                <a:cs typeface="Times New Roman" pitchFamily="18" charset="0"/>
              </a:rPr>
              <a:t> (PIRLS, TIMSS) </a:t>
            </a:r>
            <a:r>
              <a:rPr lang="en-US" sz="7200" b="1" dirty="0" err="1">
                <a:latin typeface="Times New Roman" pitchFamily="18" charset="0"/>
                <a:cs typeface="Times New Roman" pitchFamily="18" charset="0"/>
              </a:rPr>
              <a:t>asosida</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oshirish</a:t>
            </a:r>
            <a:r>
              <a:rPr lang="en-US" sz="7200" b="1" dirty="0">
                <a:latin typeface="Times New Roman" pitchFamily="18" charset="0"/>
                <a:cs typeface="Times New Roman" pitchFamily="18" charset="0"/>
              </a:rPr>
              <a:t> </a:t>
            </a:r>
          </a:p>
          <a:p>
            <a:pPr algn="ctr"/>
            <a:r>
              <a:rPr lang="en-US" sz="7200" b="1" dirty="0">
                <a:latin typeface="Times New Roman" pitchFamily="18" charset="0"/>
                <a:cs typeface="Times New Roman" pitchFamily="18" charset="0"/>
              </a:rPr>
              <a:t> </a:t>
            </a:r>
            <a:endParaRPr lang="ru-RU" sz="7200" dirty="0">
              <a:latin typeface="Times New Roman" pitchFamily="18" charset="0"/>
              <a:cs typeface="Times New Roman" pitchFamily="18" charset="0"/>
            </a:endParaRPr>
          </a:p>
          <a:p>
            <a:pPr algn="ctr"/>
            <a:r>
              <a:rPr lang="en-US" sz="7200" b="1" dirty="0">
                <a:latin typeface="Times New Roman" pitchFamily="18" charset="0"/>
                <a:cs typeface="Times New Roman" pitchFamily="18" charset="0"/>
              </a:rPr>
              <a:t>1-mavzu: </a:t>
            </a:r>
            <a:r>
              <a:rPr lang="uz-Cyrl-UZ" sz="7200" b="1" dirty="0">
                <a:latin typeface="Times New Roman" pitchFamily="18" charset="0"/>
                <a:cs typeface="Times New Roman" pitchFamily="18" charset="0"/>
              </a:rPr>
              <a:t>Xalqaro baholash dastur</a:t>
            </a:r>
            <a:r>
              <a:rPr lang="en-US" sz="7200" b="1" dirty="0" err="1">
                <a:latin typeface="Times New Roman" pitchFamily="18" charset="0"/>
                <a:cs typeface="Times New Roman" pitchFamily="18" charset="0"/>
              </a:rPr>
              <a:t>larini</a:t>
            </a:r>
            <a:r>
              <a:rPr lang="en-US" sz="7200" b="1" dirty="0">
                <a:latin typeface="Times New Roman" pitchFamily="18" charset="0"/>
                <a:cs typeface="Times New Roman" pitchFamily="18" charset="0"/>
              </a:rPr>
              <a:t> (PIRLS, TIMSS) </a:t>
            </a:r>
            <a:r>
              <a:rPr lang="uz-Cyrl-UZ" sz="7200" b="1" dirty="0">
                <a:latin typeface="Times New Roman" pitchFamily="18" charset="0"/>
                <a:cs typeface="Times New Roman" pitchFamily="18" charset="0"/>
              </a:rPr>
              <a:t>o‘tkazishning </a:t>
            </a:r>
            <a:r>
              <a:rPr lang="en-US" sz="7200" b="1" dirty="0" err="1">
                <a:latin typeface="Times New Roman" pitchFamily="18" charset="0"/>
                <a:cs typeface="Times New Roman" pitchFamily="18" charset="0"/>
              </a:rPr>
              <a:t>maqsad</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va</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vazifalari</a:t>
            </a:r>
            <a:endParaRPr lang="en-US" sz="7200" b="1" dirty="0">
              <a:latin typeface="Times New Roman" pitchFamily="18" charset="0"/>
              <a:cs typeface="Times New Roman" pitchFamily="18" charset="0"/>
            </a:endParaRPr>
          </a:p>
          <a:p>
            <a:pPr algn="ctr"/>
            <a:r>
              <a:rPr lang="en-US" sz="7200" b="1" dirty="0">
                <a:latin typeface="Times New Roman" pitchFamily="18" charset="0"/>
                <a:cs typeface="Times New Roman" pitchFamily="18" charset="0"/>
              </a:rPr>
              <a:t>(2 </a:t>
            </a:r>
            <a:r>
              <a:rPr lang="en-US" sz="7200" b="1" dirty="0" err="1">
                <a:latin typeface="Times New Roman" pitchFamily="18" charset="0"/>
                <a:cs typeface="Times New Roman" pitchFamily="18" charset="0"/>
              </a:rPr>
              <a:t>soat</a:t>
            </a:r>
            <a:r>
              <a:rPr lang="en-US" sz="7200" b="1" dirty="0">
                <a:latin typeface="Times New Roman" pitchFamily="18" charset="0"/>
                <a:cs typeface="Times New Roman" pitchFamily="18" charset="0"/>
              </a:rPr>
              <a:t> </a:t>
            </a:r>
            <a:r>
              <a:rPr lang="en-US" sz="7200" b="1" dirty="0" err="1">
                <a:latin typeface="Times New Roman" pitchFamily="18" charset="0"/>
                <a:cs typeface="Times New Roman" pitchFamily="18" charset="0"/>
              </a:rPr>
              <a:t>ma’ruza</a:t>
            </a:r>
            <a:r>
              <a:rPr lang="en-US" sz="7200" b="1" dirty="0">
                <a:latin typeface="Times New Roman" pitchFamily="18" charset="0"/>
                <a:cs typeface="Times New Roman" pitchFamily="18" charset="0"/>
              </a:rPr>
              <a:t>)</a:t>
            </a:r>
            <a:endParaRPr lang="ru-RU" sz="7200" dirty="0">
              <a:latin typeface="Times New Roman" pitchFamily="18" charset="0"/>
              <a:cs typeface="Times New Roman" pitchFamily="18" charset="0"/>
            </a:endParaRPr>
          </a:p>
          <a:p>
            <a:pPr marL="0" indent="0" algn="l">
              <a:lnSpc>
                <a:spcPct val="85000"/>
              </a:lnSpc>
              <a:buNone/>
            </a:pPr>
            <a:endParaRPr lang="en-US" sz="7200" dirty="0"/>
          </a:p>
        </p:txBody>
      </p:sp>
      <p:sp>
        <p:nvSpPr>
          <p:cNvPr id="5" name="Shape 3"/>
          <p:cNvSpPr/>
          <p:nvPr/>
        </p:nvSpPr>
        <p:spPr>
          <a:xfrm>
            <a:off x="736582" y="5702300"/>
            <a:ext cx="4206571" cy="12601"/>
          </a:xfrm>
          <a:prstGeom prst="roundRect">
            <a:avLst>
              <a:gd name="adj" fmla="val 49998"/>
            </a:avLst>
          </a:prstGeom>
          <a:solidFill>
            <a:srgbClr val="5B1422"/>
          </a:solidFill>
          <a:ln/>
        </p:spPr>
      </p:sp>
      <p:sp>
        <p:nvSpPr>
          <p:cNvPr id="6" name="Text 4"/>
          <p:cNvSpPr/>
          <p:nvPr/>
        </p:nvSpPr>
        <p:spPr>
          <a:xfrm>
            <a:off x="736582" y="5969000"/>
            <a:ext cx="6710492" cy="254000"/>
          </a:xfrm>
          <a:prstGeom prst="rect">
            <a:avLst/>
          </a:prstGeom>
          <a:noFill/>
          <a:ln/>
        </p:spPr>
        <p:txBody>
          <a:bodyPr wrap="none" lIns="0" tIns="0" rIns="0" bIns="0" rtlCol="0" anchor="t"/>
          <a:lstStyle/>
          <a:p>
            <a:pPr marL="0" indent="0" algn="l">
              <a:lnSpc>
                <a:spcPct val="104000"/>
              </a:lnSpc>
              <a:buNone/>
            </a:pPr>
            <a:r>
              <a:rPr lang="en-US" sz="1600" kern="100" spc="128" dirty="0">
                <a:solidFill>
                  <a:srgbClr val="5B1422"/>
                </a:solidFill>
                <a:latin typeface="Alegreya Sans SC Medium" pitchFamily="34" charset="0"/>
                <a:ea typeface="Alegreya Sans SC Medium" pitchFamily="34" charset="-122"/>
                <a:cs typeface="Alegreya Sans SC Medium" pitchFamily="34" charset="-120"/>
              </a:rPr>
              <a:t>O‘qish, fikrlash va bilimni vaziyatda qo‘llash</a:t>
            </a:r>
            <a:endParaRPr lang="en-US" sz="1600" dirty="0"/>
          </a:p>
        </p:txBody>
      </p:sp>
      <p:pic>
        <p:nvPicPr>
          <p:cNvPr id="7" name="Image 0" descr="preencoded.png"/>
          <p:cNvPicPr>
            <a:picLocks noChangeAspect="1"/>
          </p:cNvPicPr>
          <p:nvPr/>
        </p:nvPicPr>
        <p:blipFill>
          <a:blip r:embed="rId3"/>
          <a:stretch>
            <a:fillRect/>
          </a:stretch>
        </p:blipFill>
        <p:spPr>
          <a:xfrm>
            <a:off x="7751767" y="279400"/>
            <a:ext cx="4135036" cy="62992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304792" y="279400"/>
            <a:ext cx="8645904" cy="6299200"/>
          </a:xfrm>
          <a:prstGeom prst="rect">
            <a:avLst/>
          </a:prstGeom>
          <a:solidFill>
            <a:srgbClr val="FFFFFF"/>
          </a:solidFill>
          <a:ln/>
        </p:spPr>
      </p:sp>
      <p:sp>
        <p:nvSpPr>
          <p:cNvPr id="3" name="Text 1"/>
          <p:cNvSpPr/>
          <p:nvPr/>
        </p:nvSpPr>
        <p:spPr>
          <a:xfrm>
            <a:off x="838179" y="711200"/>
            <a:ext cx="8112517" cy="254000"/>
          </a:xfrm>
          <a:prstGeom prst="rect">
            <a:avLst/>
          </a:prstGeom>
          <a:noFill/>
          <a:ln/>
        </p:spPr>
        <p:txBody>
          <a:bodyPr wrap="none" lIns="0" tIns="0" rIns="0" bIns="0" rtlCol="0" anchor="t"/>
          <a:lstStyle/>
          <a:p>
            <a:pPr marL="0" indent="0" algn="l">
              <a:lnSpc>
                <a:spcPct val="104000"/>
              </a:lnSpc>
              <a:buNone/>
            </a:pPr>
            <a:endParaRPr lang="en-US" sz="1600" dirty="0"/>
          </a:p>
        </p:txBody>
      </p:sp>
      <p:sp>
        <p:nvSpPr>
          <p:cNvPr id="4" name="Text 2"/>
          <p:cNvSpPr/>
          <p:nvPr/>
        </p:nvSpPr>
        <p:spPr>
          <a:xfrm>
            <a:off x="838179" y="1209421"/>
            <a:ext cx="7579131" cy="1865312"/>
          </a:xfrm>
          <a:prstGeom prst="rect">
            <a:avLst/>
          </a:prstGeom>
          <a:noFill/>
          <a:ln/>
        </p:spPr>
        <p:txBody>
          <a:bodyPr wrap="square" lIns="0" tIns="0" rIns="0" bIns="0" rtlCol="0" anchor="t">
            <a:normAutofit lnSpcReduction="10000"/>
          </a:bodyPr>
          <a:lstStyle/>
          <a:p>
            <a:pPr marL="0" indent="0" algn="l">
              <a:lnSpc>
                <a:spcPct val="85000"/>
              </a:lnSpc>
              <a:buNone/>
            </a:pPr>
            <a:r>
              <a:rPr lang="en-US" sz="7200" kern="100" spc="-144" dirty="0">
                <a:solidFill>
                  <a:srgbClr val="5B1422"/>
                </a:solidFill>
                <a:latin typeface="Playfair Display SemiBold" pitchFamily="34" charset="0"/>
                <a:ea typeface="Playfair Display SemiBold" pitchFamily="34" charset="-122"/>
                <a:cs typeface="Playfair Display SemiBold" pitchFamily="34" charset="-120"/>
              </a:rPr>
              <a:t>Xalqaro baholash</a:t>
            </a:r>
            <a:endParaRPr lang="en-US" sz="7200" dirty="0"/>
          </a:p>
          <a:p>
            <a:pPr marL="0" indent="0" algn="l">
              <a:lnSpc>
                <a:spcPct val="85000"/>
              </a:lnSpc>
              <a:buNone/>
            </a:pPr>
            <a:r>
              <a:rPr lang="en-US" sz="7200" kern="100" spc="-144" dirty="0">
                <a:solidFill>
                  <a:srgbClr val="5B1422"/>
                </a:solidFill>
                <a:latin typeface="Playfair Display SemiBold" pitchFamily="34" charset="0"/>
                <a:ea typeface="Playfair Display SemiBold" pitchFamily="34" charset="-122"/>
                <a:cs typeface="Playfair Display SemiBold" pitchFamily="34" charset="-120"/>
              </a:rPr>
              <a:t>nimani ko‘rsatadi?</a:t>
            </a:r>
            <a:endParaRPr lang="en-US" sz="7200" dirty="0"/>
          </a:p>
        </p:txBody>
      </p:sp>
      <p:sp>
        <p:nvSpPr>
          <p:cNvPr id="5" name="Shape 3"/>
          <p:cNvSpPr/>
          <p:nvPr/>
        </p:nvSpPr>
        <p:spPr>
          <a:xfrm>
            <a:off x="838179" y="4386759"/>
            <a:ext cx="2500944" cy="12601"/>
          </a:xfrm>
          <a:prstGeom prst="roundRect">
            <a:avLst>
              <a:gd name="adj" fmla="val 49998"/>
            </a:avLst>
          </a:prstGeom>
          <a:solidFill>
            <a:srgbClr val="5B1422"/>
          </a:solidFill>
          <a:ln/>
        </p:spPr>
      </p:sp>
      <p:sp>
        <p:nvSpPr>
          <p:cNvPr id="6" name="Text 4"/>
          <p:cNvSpPr/>
          <p:nvPr/>
        </p:nvSpPr>
        <p:spPr>
          <a:xfrm>
            <a:off x="753332" y="3074733"/>
            <a:ext cx="7579131" cy="1493341"/>
          </a:xfrm>
          <a:prstGeom prst="rect">
            <a:avLst/>
          </a:prstGeom>
          <a:noFill/>
          <a:ln/>
        </p:spPr>
        <p:txBody>
          <a:bodyPr wrap="square" lIns="0" tIns="0" rIns="0" bIns="0" rtlCol="0" anchor="t">
            <a:noAutofit/>
          </a:bodyPr>
          <a:lstStyle/>
          <a:p>
            <a:pPr algn="ctr">
              <a:lnSpc>
                <a:spcPct val="117000"/>
              </a:lnSpc>
            </a:pPr>
            <a:r>
              <a:rPr lang="en-US" dirty="0" err="1"/>
              <a:t>O‘zbekiston</a:t>
            </a:r>
            <a:r>
              <a:rPr lang="en-US" dirty="0"/>
              <a:t> </a:t>
            </a:r>
            <a:r>
              <a:rPr lang="en-US" dirty="0" err="1"/>
              <a:t>Respublikasi</a:t>
            </a:r>
            <a:r>
              <a:rPr lang="en-US" dirty="0"/>
              <a:t> </a:t>
            </a:r>
            <a:r>
              <a:rPr lang="en-US" dirty="0" err="1"/>
              <a:t>Vazirlar</a:t>
            </a:r>
            <a:r>
              <a:rPr lang="en-US" dirty="0"/>
              <a:t/>
            </a:r>
            <a:br>
              <a:rPr lang="en-US" dirty="0"/>
            </a:br>
            <a:r>
              <a:rPr lang="en-US" dirty="0" err="1"/>
              <a:t>Mahkamasining</a:t>
            </a:r>
            <a:r>
              <a:rPr lang="en-US" dirty="0"/>
              <a:t> “</a:t>
            </a:r>
            <a:r>
              <a:rPr lang="en-US" dirty="0" err="1"/>
              <a:t>Xalq</a:t>
            </a:r>
            <a:r>
              <a:rPr lang="en-US" dirty="0"/>
              <a:t> </a:t>
            </a:r>
            <a:r>
              <a:rPr lang="en-US" dirty="0" err="1"/>
              <a:t>ta’limi</a:t>
            </a:r>
            <a:r>
              <a:rPr lang="en-US" dirty="0"/>
              <a:t> </a:t>
            </a:r>
            <a:r>
              <a:rPr lang="en-US" dirty="0" err="1"/>
              <a:t>tizimida</a:t>
            </a:r>
            <a:r>
              <a:rPr lang="en-US" dirty="0"/>
              <a:t> </a:t>
            </a:r>
            <a:r>
              <a:rPr lang="en-US" dirty="0" err="1"/>
              <a:t>ta’lim</a:t>
            </a:r>
            <a:r>
              <a:rPr lang="en-US" dirty="0"/>
              <a:t> </a:t>
            </a:r>
            <a:r>
              <a:rPr lang="en-US" dirty="0" err="1"/>
              <a:t>sifatini</a:t>
            </a:r>
            <a:r>
              <a:rPr lang="en-US" dirty="0"/>
              <a:t> </a:t>
            </a:r>
            <a:r>
              <a:rPr lang="en-US" dirty="0" err="1"/>
              <a:t>baholash</a:t>
            </a:r>
            <a:r>
              <a:rPr lang="en-US" dirty="0"/>
              <a:t> </a:t>
            </a:r>
            <a:r>
              <a:rPr lang="en-US" dirty="0" err="1"/>
              <a:t>sohasidagi</a:t>
            </a:r>
            <a:r>
              <a:rPr lang="en-US" dirty="0"/>
              <a:t> </a:t>
            </a:r>
            <a:r>
              <a:rPr lang="en-US" dirty="0" err="1"/>
              <a:t>xalqaro</a:t>
            </a:r>
            <a:r>
              <a:rPr lang="en-US" dirty="0"/>
              <a:t/>
            </a:r>
            <a:br>
              <a:rPr lang="en-US" dirty="0"/>
            </a:br>
            <a:r>
              <a:rPr lang="en-US" dirty="0" err="1"/>
              <a:t>tadqiqotlarni</a:t>
            </a:r>
            <a:r>
              <a:rPr lang="en-US" dirty="0"/>
              <a:t> </a:t>
            </a:r>
            <a:r>
              <a:rPr lang="en-US" dirty="0" err="1"/>
              <a:t>tashkil</a:t>
            </a:r>
            <a:r>
              <a:rPr lang="en-US" dirty="0"/>
              <a:t> </a:t>
            </a:r>
            <a:r>
              <a:rPr lang="en-US" dirty="0" err="1"/>
              <a:t>etish</a:t>
            </a:r>
            <a:r>
              <a:rPr lang="en-US" dirty="0"/>
              <a:t> </a:t>
            </a:r>
            <a:r>
              <a:rPr lang="en-US" dirty="0" err="1"/>
              <a:t>choratadbirlari</a:t>
            </a:r>
            <a:r>
              <a:rPr lang="en-US" dirty="0"/>
              <a:t> </a:t>
            </a:r>
            <a:r>
              <a:rPr lang="en-US" dirty="0" err="1"/>
              <a:t>to‘g‘risida</a:t>
            </a:r>
            <a:r>
              <a:rPr lang="en-US" dirty="0"/>
              <a:t>” 2018-yil 8-dekabrdagi 997-sonli</a:t>
            </a:r>
            <a:r>
              <a:rPr lang="en-US" dirty="0"/>
              <a:t/>
            </a:r>
            <a:br>
              <a:rPr lang="en-US" dirty="0"/>
            </a:br>
            <a:r>
              <a:rPr lang="en-US" dirty="0" err="1"/>
              <a:t>qarori</a:t>
            </a:r>
            <a:r>
              <a:rPr lang="en-US" dirty="0"/>
              <a:t> </a:t>
            </a:r>
            <a:r>
              <a:rPr lang="en-US" dirty="0" err="1"/>
              <a:t>bilan</a:t>
            </a:r>
            <a:r>
              <a:rPr lang="en-US" dirty="0"/>
              <a:t> </a:t>
            </a:r>
            <a:r>
              <a:rPr lang="en-US" dirty="0" err="1"/>
              <a:t>O‘zbekiston</a:t>
            </a:r>
            <a:r>
              <a:rPr lang="en-US" dirty="0"/>
              <a:t> </a:t>
            </a:r>
            <a:r>
              <a:rPr lang="en-US" dirty="0" err="1"/>
              <a:t>Respublikasi</a:t>
            </a:r>
            <a:r>
              <a:rPr lang="en-US" dirty="0"/>
              <a:t> </a:t>
            </a:r>
            <a:r>
              <a:rPr lang="en-US" dirty="0" err="1"/>
              <a:t>Vazirlar</a:t>
            </a:r>
            <a:r>
              <a:rPr lang="en-US" dirty="0"/>
              <a:t> </a:t>
            </a:r>
            <a:r>
              <a:rPr lang="en-US" dirty="0" err="1"/>
              <a:t>Mahkamasi</a:t>
            </a:r>
            <a:r>
              <a:rPr lang="en-US" dirty="0"/>
              <a:t> </a:t>
            </a:r>
            <a:r>
              <a:rPr lang="en-US" dirty="0" err="1"/>
              <a:t>huzuridagi</a:t>
            </a:r>
            <a:r>
              <a:rPr lang="en-US" dirty="0"/>
              <a:t> </a:t>
            </a:r>
            <a:r>
              <a:rPr lang="en-US" dirty="0" err="1"/>
              <a:t>Ta’lim</a:t>
            </a:r>
            <a:r>
              <a:rPr lang="en-US" dirty="0"/>
              <a:t> </a:t>
            </a:r>
            <a:r>
              <a:rPr lang="en-US" dirty="0" err="1"/>
              <a:t>sifatini</a:t>
            </a:r>
            <a:r>
              <a:rPr lang="en-US" dirty="0"/>
              <a:t/>
            </a:r>
            <a:br>
              <a:rPr lang="en-US" dirty="0"/>
            </a:br>
            <a:r>
              <a:rPr lang="en-US" dirty="0" err="1"/>
              <a:t>nazorat</a:t>
            </a:r>
            <a:r>
              <a:rPr lang="en-US" dirty="0"/>
              <a:t> </a:t>
            </a:r>
            <a:r>
              <a:rPr lang="en-US" dirty="0" err="1"/>
              <a:t>qilish</a:t>
            </a:r>
            <a:r>
              <a:rPr lang="en-US" dirty="0"/>
              <a:t> </a:t>
            </a:r>
            <a:r>
              <a:rPr lang="en-US" dirty="0" err="1"/>
              <a:t>davlat</a:t>
            </a:r>
            <a:r>
              <a:rPr lang="en-US" dirty="0"/>
              <a:t> </a:t>
            </a:r>
            <a:r>
              <a:rPr lang="en-US" dirty="0" err="1"/>
              <a:t>inspeksiyasi</a:t>
            </a:r>
            <a:r>
              <a:rPr lang="en-US" dirty="0"/>
              <a:t> </a:t>
            </a:r>
            <a:r>
              <a:rPr lang="en-US" dirty="0" err="1"/>
              <a:t>huzurida</a:t>
            </a:r>
            <a:r>
              <a:rPr lang="en-US" dirty="0"/>
              <a:t> </a:t>
            </a:r>
            <a:r>
              <a:rPr lang="en-US" dirty="0" err="1"/>
              <a:t>Ta’lim</a:t>
            </a:r>
            <a:r>
              <a:rPr lang="en-US" dirty="0"/>
              <a:t> </a:t>
            </a:r>
            <a:r>
              <a:rPr lang="en-US" dirty="0" err="1"/>
              <a:t>sifatini</a:t>
            </a:r>
            <a:r>
              <a:rPr lang="en-US" dirty="0"/>
              <a:t> </a:t>
            </a:r>
            <a:r>
              <a:rPr lang="en-US" dirty="0" err="1"/>
              <a:t>baholash</a:t>
            </a:r>
            <a:r>
              <a:rPr lang="en-US" dirty="0"/>
              <a:t> </a:t>
            </a:r>
            <a:r>
              <a:rPr lang="en-US" dirty="0" err="1"/>
              <a:t>bo‘yicha</a:t>
            </a:r>
            <a:r>
              <a:rPr lang="en-US" dirty="0"/>
              <a:t> </a:t>
            </a:r>
            <a:r>
              <a:rPr lang="en-US" dirty="0" err="1"/>
              <a:t>xalqaro</a:t>
            </a:r>
            <a:r>
              <a:rPr lang="en-US" dirty="0"/>
              <a:t/>
            </a:r>
            <a:br>
              <a:rPr lang="en-US" dirty="0"/>
            </a:br>
            <a:r>
              <a:rPr lang="en-US" dirty="0" err="1"/>
              <a:t>tadqiqotlarni</a:t>
            </a:r>
            <a:r>
              <a:rPr lang="en-US" dirty="0"/>
              <a:t> </a:t>
            </a:r>
            <a:r>
              <a:rPr lang="en-US" dirty="0" err="1"/>
              <a:t>amalga</a:t>
            </a:r>
            <a:r>
              <a:rPr lang="en-US" dirty="0"/>
              <a:t> </a:t>
            </a:r>
            <a:r>
              <a:rPr lang="en-US" dirty="0" err="1"/>
              <a:t>oshirish</a:t>
            </a:r>
            <a:r>
              <a:rPr lang="en-US" dirty="0"/>
              <a:t> </a:t>
            </a:r>
            <a:r>
              <a:rPr lang="en-US" dirty="0" err="1"/>
              <a:t>Milliy</a:t>
            </a:r>
            <a:r>
              <a:rPr lang="en-US" dirty="0"/>
              <a:t> </a:t>
            </a:r>
            <a:r>
              <a:rPr lang="en-US" dirty="0" err="1"/>
              <a:t>markazi</a:t>
            </a:r>
            <a:r>
              <a:rPr lang="en-US" dirty="0"/>
              <a:t> </a:t>
            </a:r>
            <a:r>
              <a:rPr lang="en-US" dirty="0" err="1"/>
              <a:t>tashkil</a:t>
            </a:r>
            <a:r>
              <a:rPr lang="en-US" dirty="0"/>
              <a:t> </a:t>
            </a:r>
            <a:r>
              <a:rPr lang="en-US" dirty="0" err="1"/>
              <a:t>etildi</a:t>
            </a:r>
            <a:r>
              <a:rPr lang="en-US" dirty="0"/>
              <a:t>. </a:t>
            </a:r>
            <a:endParaRPr lang="en-US" dirty="0"/>
          </a:p>
        </p:txBody>
      </p:sp>
      <p:sp>
        <p:nvSpPr>
          <p:cNvPr id="7" name="Shape 5"/>
          <p:cNvSpPr/>
          <p:nvPr/>
        </p:nvSpPr>
        <p:spPr>
          <a:xfrm>
            <a:off x="9255390" y="279400"/>
            <a:ext cx="12700" cy="6299200"/>
          </a:xfrm>
          <a:prstGeom prst="rect">
            <a:avLst/>
          </a:prstGeom>
          <a:solidFill>
            <a:srgbClr val="5B1422"/>
          </a:solidFill>
          <a:ln/>
        </p:spPr>
      </p:sp>
      <p:sp>
        <p:nvSpPr>
          <p:cNvPr id="8" name="Text 6"/>
          <p:cNvSpPr/>
          <p:nvPr/>
        </p:nvSpPr>
        <p:spPr>
          <a:xfrm>
            <a:off x="9496684" y="381000"/>
            <a:ext cx="2390219"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7A4A50"/>
                </a:solidFill>
                <a:latin typeface="Alegreya Sans SC Medium" pitchFamily="34" charset="0"/>
                <a:ea typeface="Alegreya Sans SC Medium" pitchFamily="34" charset="-122"/>
                <a:cs typeface="Alegreya Sans SC Medium" pitchFamily="34" charset="-120"/>
              </a:rPr>
              <a:t>Yo‘nalish</a:t>
            </a:r>
            <a:endParaRPr lang="en-US" sz="1600" dirty="0"/>
          </a:p>
        </p:txBody>
      </p:sp>
      <p:sp>
        <p:nvSpPr>
          <p:cNvPr id="9" name="Text 7"/>
          <p:cNvSpPr/>
          <p:nvPr/>
        </p:nvSpPr>
        <p:spPr>
          <a:xfrm>
            <a:off x="9496684" y="1179404"/>
            <a:ext cx="2390219" cy="398264"/>
          </a:xfrm>
          <a:prstGeom prst="rect">
            <a:avLst/>
          </a:prstGeom>
          <a:noFill/>
          <a:ln/>
        </p:spPr>
        <p:txBody>
          <a:bodyPr wrap="none" lIns="0" tIns="0" rIns="0" bIns="0" rtlCol="0" anchor="t"/>
          <a:lstStyle/>
          <a:p>
            <a:pPr marL="0" indent="0" algn="l">
              <a:lnSpc>
                <a:spcPct val="93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Bilim → amal</a:t>
            </a:r>
            <a:endParaRPr lang="en-US" sz="2800" dirty="0"/>
          </a:p>
        </p:txBody>
      </p:sp>
      <p:sp>
        <p:nvSpPr>
          <p:cNvPr id="10" name="Text 8"/>
          <p:cNvSpPr/>
          <p:nvPr/>
        </p:nvSpPr>
        <p:spPr>
          <a:xfrm>
            <a:off x="9496684" y="6234172"/>
            <a:ext cx="2390219" cy="243780"/>
          </a:xfrm>
          <a:prstGeom prst="rect">
            <a:avLst/>
          </a:prstGeom>
          <a:noFill/>
          <a:ln/>
        </p:spPr>
        <p:txBody>
          <a:bodyPr wrap="none" lIns="0" tIns="0" rIns="0" bIns="0" rtlCol="0" anchor="t"/>
          <a:lstStyle/>
          <a:p>
            <a:pPr marL="0" indent="0" algn="l">
              <a:lnSpc>
                <a:spcPct val="100000"/>
              </a:lnSpc>
              <a:buNone/>
            </a:pPr>
            <a:r>
              <a:rPr lang="en-US" sz="1600" kern="100" spc="128" dirty="0">
                <a:solidFill>
                  <a:srgbClr val="5B1422"/>
                </a:solidFill>
                <a:latin typeface="Alegreya Sans SC Medium" pitchFamily="34" charset="0"/>
                <a:ea typeface="Alegreya Sans SC Medium" pitchFamily="34" charset="-122"/>
                <a:cs typeface="Alegreya Sans SC Medium" pitchFamily="34" charset="-120"/>
              </a:rPr>
              <a:t>PIRLS · TIMSS</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914" y="136007"/>
            <a:ext cx="8160589" cy="4247317"/>
          </a:xfrm>
          <a:prstGeom prst="rect">
            <a:avLst/>
          </a:prstGeom>
        </p:spPr>
        <p:txBody>
          <a:bodyPr wrap="square">
            <a:spAutoFit/>
          </a:bodyPr>
          <a:lstStyle/>
          <a:p>
            <a:r>
              <a:rPr lang="en-US" b="1" dirty="0" smtClean="0">
                <a:latin typeface="Times New Roman" pitchFamily="18" charset="0"/>
                <a:cs typeface="Times New Roman" pitchFamily="18" charset="0"/>
              </a:rPr>
              <a:t>                       TIMSS </a:t>
            </a:r>
            <a:r>
              <a:rPr lang="en-US" b="1" dirty="0" err="1">
                <a:latin typeface="Times New Roman" pitchFamily="18" charset="0"/>
                <a:cs typeface="Times New Roman" pitchFamily="18" charset="0"/>
              </a:rPr>
              <a:t>va</a:t>
            </a:r>
            <a:r>
              <a:rPr lang="en-US" b="1" dirty="0">
                <a:latin typeface="Times New Roman" pitchFamily="18" charset="0"/>
                <a:cs typeface="Times New Roman" pitchFamily="18" charset="0"/>
              </a:rPr>
              <a:t> PIRLS </a:t>
            </a:r>
            <a:r>
              <a:rPr lang="en-US" b="1" dirty="0" err="1">
                <a:latin typeface="Times New Roman" pitchFamily="18" charset="0"/>
                <a:cs typeface="Times New Roman" pitchFamily="18" charset="0"/>
              </a:rPr>
              <a:t>nima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Umumiy</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tushuncha</a:t>
            </a:r>
            <a:endParaRPr lang="en-US" b="1" dirty="0" smtClean="0">
              <a:latin typeface="Times New Roman" pitchFamily="18" charset="0"/>
              <a:cs typeface="Times New Roman" pitchFamily="18" charset="0"/>
            </a:endParaRPr>
          </a:p>
          <a:p>
            <a:endParaRPr lang="en-US" b="1" dirty="0">
              <a:latin typeface="Times New Roman" pitchFamily="18" charset="0"/>
              <a:cs typeface="Times New Roman" pitchFamily="18" charset="0"/>
            </a:endParaRPr>
          </a:p>
          <a:p>
            <a:r>
              <a:rPr lang="en-US" b="1" dirty="0">
                <a:latin typeface="Times New Roman" pitchFamily="18" charset="0"/>
                <a:cs typeface="Times New Roman" pitchFamily="18" charset="0"/>
              </a:rPr>
              <a:t>TIMSS (Trends in International Mathematics and Science Study</a:t>
            </a:r>
            <a:r>
              <a:rPr lang="en-US" b="1"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Nima</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Matematika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tabiiy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fanlar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fizika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kimyo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biologiya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bo‘yicha</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8-sinf </a:t>
            </a:r>
            <a:r>
              <a:rPr lang="en-US" dirty="0" err="1">
                <a:latin typeface="Times New Roman" pitchFamily="18" charset="0"/>
                <a:cs typeface="Times New Roman" pitchFamily="18" charset="0"/>
              </a:rPr>
              <a:t>o‘quvchilarining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darajasini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baholovchi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xalqaro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tadqiqot</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Maqsadi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Turli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mamlakatlarning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o‘quvchilari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matematika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tabiiy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fanlardan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qanchalik</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ko‘nikmalarga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ekanligini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solishtirma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tahlil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Qachon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o‘tkaziladi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4 </a:t>
            </a:r>
            <a:r>
              <a:rPr lang="en-US" dirty="0" err="1">
                <a:latin typeface="Times New Roman" pitchFamily="18" charset="0"/>
                <a:cs typeface="Times New Roman" pitchFamily="18" charset="0"/>
              </a:rPr>
              <a:t>yilda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marta</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Baholash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qanday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amalga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oshiriladi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Test </a:t>
            </a:r>
            <a:r>
              <a:rPr lang="en-US" dirty="0" err="1">
                <a:latin typeface="Times New Roman" pitchFamily="18" charset="0"/>
                <a:cs typeface="Times New Roman" pitchFamily="18" charset="0"/>
              </a:rPr>
              <a:t>savollari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tanlovli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ochiq</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javobli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so‘rovnomalar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o‘quvchilar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o‘qituvchilar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maktab</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rahbarlari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uchun</a:t>
            </a:r>
            <a:r>
              <a:rPr lang="en-US" dirty="0">
                <a:latin typeface="Times New Roman" pitchFamily="18" charset="0"/>
                <a:cs typeface="Times New Roman" pitchFamily="18" charset="0"/>
              </a:rPr>
              <a:t>).</a:t>
            </a:r>
          </a:p>
          <a:p>
            <a:endParaRPr lang="ru-RU" dirty="0">
              <a:latin typeface="Times New Roman" pitchFamily="18" charset="0"/>
              <a:cs typeface="Times New Roman" pitchFamily="18" charset="0"/>
            </a:endParaRPr>
          </a:p>
        </p:txBody>
      </p:sp>
      <p:sp>
        <p:nvSpPr>
          <p:cNvPr id="3" name="Rectangle 2"/>
          <p:cNvSpPr/>
          <p:nvPr/>
        </p:nvSpPr>
        <p:spPr>
          <a:xfrm>
            <a:off x="615351" y="4234465"/>
            <a:ext cx="6096000" cy="369332"/>
          </a:xfrm>
          <a:prstGeom prst="rect">
            <a:avLst/>
          </a:prstGeom>
        </p:spPr>
        <p:txBody>
          <a:bodyPr>
            <a:spAutoFit/>
          </a:bodyPr>
          <a:lstStyle/>
          <a:p>
            <a:r>
              <a:rPr lang="en-US" dirty="0" smtClean="0"/>
              <a:t>.</a:t>
            </a:r>
            <a:endParaRPr lang="ru-RU" dirty="0"/>
          </a:p>
        </p:txBody>
      </p:sp>
      <p:sp>
        <p:nvSpPr>
          <p:cNvPr id="4" name="Oval 3"/>
          <p:cNvSpPr/>
          <p:nvPr/>
        </p:nvSpPr>
        <p:spPr>
          <a:xfrm>
            <a:off x="6512943" y="3830128"/>
            <a:ext cx="5679057" cy="30278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Maktabgacha</a:t>
            </a:r>
            <a:r>
              <a:rPr lang="en-US" dirty="0"/>
              <a:t> </a:t>
            </a:r>
            <a:r>
              <a:rPr lang="en-US" dirty="0" err="1"/>
              <a:t>va</a:t>
            </a:r>
            <a:r>
              <a:rPr lang="en-US" dirty="0"/>
              <a:t> </a:t>
            </a:r>
            <a:r>
              <a:rPr lang="en-US" dirty="0" err="1"/>
              <a:t>maktab</a:t>
            </a:r>
            <a:r>
              <a:rPr lang="en-US" dirty="0"/>
              <a:t> </a:t>
            </a:r>
            <a:r>
              <a:rPr lang="en-US" dirty="0" err="1"/>
              <a:t>ta’limi</a:t>
            </a:r>
            <a:r>
              <a:rPr lang="en-US" dirty="0"/>
              <a:t> </a:t>
            </a:r>
            <a:r>
              <a:rPr lang="en-US" dirty="0" err="1"/>
              <a:t>vaziriligi</a:t>
            </a:r>
            <a:r>
              <a:rPr lang="en-US" dirty="0"/>
              <a:t> </a:t>
            </a:r>
            <a:r>
              <a:rPr lang="en-US" dirty="0" err="1"/>
              <a:t>Ta’lim</a:t>
            </a:r>
            <a:r>
              <a:rPr lang="en-US" dirty="0"/>
              <a:t> </a:t>
            </a:r>
            <a:r>
              <a:rPr lang="en-US" dirty="0" err="1"/>
              <a:t>sifatini</a:t>
            </a:r>
            <a:r>
              <a:rPr lang="en-US" dirty="0"/>
              <a:t> </a:t>
            </a:r>
            <a:r>
              <a:rPr lang="en-US" dirty="0" err="1"/>
              <a:t>baholash</a:t>
            </a:r>
            <a:r>
              <a:rPr lang="en-US" dirty="0"/>
              <a:t> </a:t>
            </a:r>
            <a:r>
              <a:rPr lang="en-US" dirty="0" err="1"/>
              <a:t>va</a:t>
            </a:r>
            <a:r>
              <a:rPr lang="en-US" dirty="0"/>
              <a:t> monitoring </a:t>
            </a:r>
            <a:r>
              <a:rPr lang="en-US" dirty="0" err="1"/>
              <a:t>qilish</a:t>
            </a:r>
            <a:r>
              <a:rPr lang="en-US" dirty="0"/>
              <a:t> </a:t>
            </a:r>
            <a:r>
              <a:rPr lang="en-US" dirty="0" err="1"/>
              <a:t>boshqarmasi</a:t>
            </a:r>
            <a:r>
              <a:rPr lang="en-US" dirty="0"/>
              <a:t> bosh </a:t>
            </a:r>
            <a:r>
              <a:rPr lang="en-US" dirty="0" err="1"/>
              <a:t>mutaxassisi</a:t>
            </a:r>
            <a:r>
              <a:rPr lang="en-US" dirty="0"/>
              <a:t>, PISA </a:t>
            </a:r>
            <a:r>
              <a:rPr lang="en-US" dirty="0" err="1"/>
              <a:t>yetakchi</a:t>
            </a:r>
            <a:r>
              <a:rPr lang="en-US" dirty="0"/>
              <a:t> </a:t>
            </a:r>
            <a:r>
              <a:rPr lang="en-US" dirty="0" err="1"/>
              <a:t>tahlilchisi</a:t>
            </a:r>
            <a:r>
              <a:rPr lang="en-US" dirty="0"/>
              <a:t> </a:t>
            </a:r>
            <a:r>
              <a:rPr lang="en-US" dirty="0" err="1"/>
              <a:t>Abduqodir</a:t>
            </a:r>
            <a:r>
              <a:rPr lang="en-US" dirty="0"/>
              <a:t> </a:t>
            </a:r>
            <a:r>
              <a:rPr lang="en-US" dirty="0" err="1"/>
              <a:t>Karimberdiyevning</a:t>
            </a:r>
            <a:r>
              <a:rPr lang="en-US" dirty="0"/>
              <a:t> </a:t>
            </a:r>
            <a:r>
              <a:rPr lang="en-US" dirty="0" err="1">
                <a:hlinkClick r:id="rId2"/>
              </a:rPr>
              <a:t>ma’lum</a:t>
            </a:r>
            <a:r>
              <a:rPr lang="en-US" dirty="0">
                <a:hlinkClick r:id="rId2"/>
              </a:rPr>
              <a:t> </a:t>
            </a:r>
            <a:r>
              <a:rPr lang="en-US" dirty="0" err="1">
                <a:hlinkClick r:id="rId2"/>
              </a:rPr>
              <a:t>qilishicha</a:t>
            </a:r>
            <a:r>
              <a:rPr lang="en-US" dirty="0"/>
              <a:t>, </a:t>
            </a:r>
            <a:r>
              <a:rPr lang="en-US" dirty="0" err="1"/>
              <a:t>O‘zbekiston</a:t>
            </a:r>
            <a:r>
              <a:rPr lang="en-US" dirty="0"/>
              <a:t> 2027-yilda TIMSS </a:t>
            </a:r>
            <a:r>
              <a:rPr lang="en-US" dirty="0" err="1"/>
              <a:t>tadqiqotida</a:t>
            </a:r>
            <a:r>
              <a:rPr lang="en-US" dirty="0"/>
              <a:t> </a:t>
            </a:r>
            <a:r>
              <a:rPr lang="en-US" dirty="0" err="1"/>
              <a:t>ishtirok</a:t>
            </a:r>
            <a:r>
              <a:rPr lang="en-US" dirty="0"/>
              <a:t> </a:t>
            </a:r>
            <a:r>
              <a:rPr lang="en-US" dirty="0" err="1"/>
              <a:t>etishi</a:t>
            </a:r>
            <a:r>
              <a:rPr lang="en-US" dirty="0"/>
              <a:t> </a:t>
            </a:r>
            <a:r>
              <a:rPr lang="en-US" dirty="0" err="1"/>
              <a:t>rejalashtirilgan</a:t>
            </a:r>
            <a:r>
              <a:rPr lang="en-US" dirty="0"/>
              <a:t>. </a:t>
            </a:r>
            <a:endParaRPr lang="ru-RU" dirty="0"/>
          </a:p>
        </p:txBody>
      </p:sp>
      <p:sp>
        <p:nvSpPr>
          <p:cNvPr id="5" name="Rectangle 4"/>
          <p:cNvSpPr/>
          <p:nvPr/>
        </p:nvSpPr>
        <p:spPr>
          <a:xfrm>
            <a:off x="313426" y="4301872"/>
            <a:ext cx="5802702" cy="2031325"/>
          </a:xfrm>
          <a:prstGeom prst="rect">
            <a:avLst/>
          </a:prstGeom>
        </p:spPr>
        <p:txBody>
          <a:bodyPr wrap="square">
            <a:spAutoFit/>
          </a:bodyPr>
          <a:lstStyle/>
          <a:p>
            <a:r>
              <a:rPr lang="en-US" dirty="0">
                <a:solidFill>
                  <a:srgbClr val="C00000"/>
                </a:solidFill>
              </a:rPr>
              <a:t>TIMSS 2023 </a:t>
            </a:r>
            <a:r>
              <a:rPr lang="en-US" dirty="0" err="1">
                <a:solidFill>
                  <a:srgbClr val="C00000"/>
                </a:solidFill>
              </a:rPr>
              <a:t>natijalariga</a:t>
            </a:r>
            <a:r>
              <a:rPr lang="en-US" dirty="0">
                <a:solidFill>
                  <a:srgbClr val="C00000"/>
                </a:solidFill>
              </a:rPr>
              <a:t> </a:t>
            </a:r>
            <a:r>
              <a:rPr lang="en-US" dirty="0" err="1">
                <a:solidFill>
                  <a:srgbClr val="C00000"/>
                </a:solidFill>
              </a:rPr>
              <a:t>ko‘ra</a:t>
            </a:r>
            <a:r>
              <a:rPr lang="en-US" dirty="0">
                <a:solidFill>
                  <a:srgbClr val="C00000"/>
                </a:solidFill>
              </a:rPr>
              <a:t> </a:t>
            </a:r>
            <a:r>
              <a:rPr lang="en-US" dirty="0" err="1">
                <a:solidFill>
                  <a:srgbClr val="C00000"/>
                </a:solidFill>
              </a:rPr>
              <a:t>esa</a:t>
            </a:r>
            <a:r>
              <a:rPr lang="en-US" dirty="0">
                <a:solidFill>
                  <a:srgbClr val="C00000"/>
                </a:solidFill>
              </a:rPr>
              <a:t> </a:t>
            </a:r>
            <a:r>
              <a:rPr lang="en-US" dirty="0" err="1">
                <a:solidFill>
                  <a:srgbClr val="C00000"/>
                </a:solidFill>
              </a:rPr>
              <a:t>O‘zbekistondagi</a:t>
            </a:r>
            <a:r>
              <a:rPr lang="en-US" dirty="0">
                <a:solidFill>
                  <a:srgbClr val="C00000"/>
                </a:solidFill>
              </a:rPr>
              <a:t> 8-sinf </a:t>
            </a:r>
            <a:r>
              <a:rPr lang="en-US" dirty="0" err="1">
                <a:solidFill>
                  <a:srgbClr val="C00000"/>
                </a:solidFill>
              </a:rPr>
              <a:t>o‘quvchilarining</a:t>
            </a:r>
            <a:r>
              <a:rPr lang="en-US" dirty="0">
                <a:solidFill>
                  <a:srgbClr val="C00000"/>
                </a:solidFill>
              </a:rPr>
              <a:t> </a:t>
            </a:r>
            <a:r>
              <a:rPr lang="en-US" dirty="0" err="1">
                <a:solidFill>
                  <a:srgbClr val="C00000"/>
                </a:solidFill>
              </a:rPr>
              <a:t>matematik</a:t>
            </a:r>
            <a:r>
              <a:rPr lang="en-US" dirty="0">
                <a:solidFill>
                  <a:srgbClr val="C00000"/>
                </a:solidFill>
              </a:rPr>
              <a:t> </a:t>
            </a:r>
            <a:r>
              <a:rPr lang="en-US" dirty="0" err="1">
                <a:solidFill>
                  <a:srgbClr val="C00000"/>
                </a:solidFill>
              </a:rPr>
              <a:t>savodxonlik</a:t>
            </a:r>
            <a:r>
              <a:rPr lang="en-US" dirty="0">
                <a:solidFill>
                  <a:srgbClr val="C00000"/>
                </a:solidFill>
              </a:rPr>
              <a:t> </a:t>
            </a:r>
            <a:r>
              <a:rPr lang="en-US" dirty="0" err="1">
                <a:solidFill>
                  <a:srgbClr val="C00000"/>
                </a:solidFill>
              </a:rPr>
              <a:t>bo‘yicha</a:t>
            </a:r>
            <a:r>
              <a:rPr lang="en-US" dirty="0">
                <a:solidFill>
                  <a:srgbClr val="C00000"/>
                </a:solidFill>
              </a:rPr>
              <a:t> </a:t>
            </a:r>
            <a:r>
              <a:rPr lang="en-US" dirty="0" err="1">
                <a:solidFill>
                  <a:srgbClr val="C00000"/>
                </a:solidFill>
              </a:rPr>
              <a:t>o‘rtacha</a:t>
            </a:r>
            <a:r>
              <a:rPr lang="en-US" dirty="0">
                <a:solidFill>
                  <a:srgbClr val="C00000"/>
                </a:solidFill>
              </a:rPr>
              <a:t> </a:t>
            </a:r>
            <a:r>
              <a:rPr lang="en-US" dirty="0" err="1">
                <a:solidFill>
                  <a:srgbClr val="C00000"/>
                </a:solidFill>
              </a:rPr>
              <a:t>ko‘rsatkichi</a:t>
            </a:r>
            <a:r>
              <a:rPr lang="en-US" dirty="0">
                <a:solidFill>
                  <a:srgbClr val="C00000"/>
                </a:solidFill>
              </a:rPr>
              <a:t> </a:t>
            </a:r>
            <a:r>
              <a:rPr lang="en-US" b="1" dirty="0">
                <a:solidFill>
                  <a:srgbClr val="C00000"/>
                </a:solidFill>
              </a:rPr>
              <a:t>421 </a:t>
            </a:r>
            <a:r>
              <a:rPr lang="en-US" b="1" dirty="0" err="1">
                <a:solidFill>
                  <a:srgbClr val="C00000"/>
                </a:solidFill>
              </a:rPr>
              <a:t>ballni</a:t>
            </a:r>
            <a:r>
              <a:rPr lang="en-US" b="1" dirty="0">
                <a:solidFill>
                  <a:srgbClr val="C00000"/>
                </a:solidFill>
              </a:rPr>
              <a:t> </a:t>
            </a:r>
            <a:r>
              <a:rPr lang="en-US" dirty="0" err="1">
                <a:solidFill>
                  <a:srgbClr val="C00000"/>
                </a:solidFill>
              </a:rPr>
              <a:t>tashkil</a:t>
            </a:r>
            <a:r>
              <a:rPr lang="en-US" dirty="0">
                <a:solidFill>
                  <a:srgbClr val="C00000"/>
                </a:solidFill>
              </a:rPr>
              <a:t> </a:t>
            </a:r>
            <a:r>
              <a:rPr lang="en-US" dirty="0" err="1">
                <a:solidFill>
                  <a:srgbClr val="C00000"/>
                </a:solidFill>
              </a:rPr>
              <a:t>etib</a:t>
            </a:r>
            <a:r>
              <a:rPr lang="en-US" dirty="0">
                <a:solidFill>
                  <a:srgbClr val="C00000"/>
                </a:solidFill>
              </a:rPr>
              <a:t>, </a:t>
            </a:r>
            <a:r>
              <a:rPr lang="en-US" b="1" dirty="0">
                <a:solidFill>
                  <a:srgbClr val="C00000"/>
                </a:solidFill>
              </a:rPr>
              <a:t>44 ta</a:t>
            </a:r>
            <a:r>
              <a:rPr lang="en-US" dirty="0">
                <a:solidFill>
                  <a:srgbClr val="C00000"/>
                </a:solidFill>
              </a:rPr>
              <a:t> </a:t>
            </a:r>
            <a:r>
              <a:rPr lang="en-US" dirty="0" err="1">
                <a:solidFill>
                  <a:srgbClr val="C00000"/>
                </a:solidFill>
              </a:rPr>
              <a:t>ishtirokchi</a:t>
            </a:r>
            <a:r>
              <a:rPr lang="en-US" dirty="0">
                <a:solidFill>
                  <a:srgbClr val="C00000"/>
                </a:solidFill>
              </a:rPr>
              <a:t> </a:t>
            </a:r>
            <a:r>
              <a:rPr lang="en-US" dirty="0" err="1">
                <a:solidFill>
                  <a:srgbClr val="C00000"/>
                </a:solidFill>
              </a:rPr>
              <a:t>davlat</a:t>
            </a:r>
            <a:r>
              <a:rPr lang="en-US" dirty="0">
                <a:solidFill>
                  <a:srgbClr val="C00000"/>
                </a:solidFill>
              </a:rPr>
              <a:t> </a:t>
            </a:r>
            <a:r>
              <a:rPr lang="en-US" dirty="0" err="1">
                <a:solidFill>
                  <a:srgbClr val="C00000"/>
                </a:solidFill>
              </a:rPr>
              <a:t>orasida</a:t>
            </a:r>
            <a:r>
              <a:rPr lang="en-US" dirty="0">
                <a:solidFill>
                  <a:srgbClr val="C00000"/>
                </a:solidFill>
              </a:rPr>
              <a:t> </a:t>
            </a:r>
            <a:r>
              <a:rPr lang="en-US" b="1" dirty="0">
                <a:solidFill>
                  <a:srgbClr val="C00000"/>
                </a:solidFill>
              </a:rPr>
              <a:t>32-o‘rinni</a:t>
            </a:r>
            <a:r>
              <a:rPr lang="en-US" dirty="0">
                <a:solidFill>
                  <a:srgbClr val="C00000"/>
                </a:solidFill>
              </a:rPr>
              <a:t> </a:t>
            </a:r>
            <a:r>
              <a:rPr lang="en-US" dirty="0" err="1">
                <a:solidFill>
                  <a:srgbClr val="C00000"/>
                </a:solidFill>
              </a:rPr>
              <a:t>egallagan</a:t>
            </a:r>
            <a:r>
              <a:rPr lang="en-US" dirty="0">
                <a:solidFill>
                  <a:srgbClr val="C00000"/>
                </a:solidFill>
              </a:rPr>
              <a:t>. 8-sinf </a:t>
            </a:r>
            <a:r>
              <a:rPr lang="en-US" dirty="0" err="1">
                <a:solidFill>
                  <a:srgbClr val="C00000"/>
                </a:solidFill>
              </a:rPr>
              <a:t>tabiiy</a:t>
            </a:r>
            <a:r>
              <a:rPr lang="en-US" dirty="0">
                <a:solidFill>
                  <a:srgbClr val="C00000"/>
                </a:solidFill>
              </a:rPr>
              <a:t> </a:t>
            </a:r>
            <a:r>
              <a:rPr lang="en-US" dirty="0" err="1">
                <a:solidFill>
                  <a:srgbClr val="C00000"/>
                </a:solidFill>
              </a:rPr>
              <a:t>fanlar</a:t>
            </a:r>
            <a:r>
              <a:rPr lang="en-US" dirty="0">
                <a:solidFill>
                  <a:srgbClr val="C00000"/>
                </a:solidFill>
              </a:rPr>
              <a:t> (Science) </a:t>
            </a:r>
            <a:r>
              <a:rPr lang="en-US" dirty="0" err="1">
                <a:solidFill>
                  <a:srgbClr val="C00000"/>
                </a:solidFill>
              </a:rPr>
              <a:t>savodxonligi</a:t>
            </a:r>
            <a:r>
              <a:rPr lang="en-US" dirty="0">
                <a:solidFill>
                  <a:srgbClr val="C00000"/>
                </a:solidFill>
              </a:rPr>
              <a:t> </a:t>
            </a:r>
            <a:r>
              <a:rPr lang="en-US" dirty="0" err="1">
                <a:solidFill>
                  <a:srgbClr val="C00000"/>
                </a:solidFill>
              </a:rPr>
              <a:t>bo‘yicha</a:t>
            </a:r>
            <a:r>
              <a:rPr lang="en-US" dirty="0">
                <a:solidFill>
                  <a:srgbClr val="C00000"/>
                </a:solidFill>
              </a:rPr>
              <a:t> </a:t>
            </a:r>
            <a:r>
              <a:rPr lang="en-US" dirty="0" err="1">
                <a:solidFill>
                  <a:srgbClr val="C00000"/>
                </a:solidFill>
              </a:rPr>
              <a:t>qatnashgan</a:t>
            </a:r>
            <a:r>
              <a:rPr lang="en-US" dirty="0">
                <a:solidFill>
                  <a:srgbClr val="C00000"/>
                </a:solidFill>
              </a:rPr>
              <a:t> </a:t>
            </a:r>
            <a:r>
              <a:rPr lang="en-US" b="1" dirty="0">
                <a:solidFill>
                  <a:srgbClr val="C00000"/>
                </a:solidFill>
              </a:rPr>
              <a:t>44 ta</a:t>
            </a:r>
            <a:r>
              <a:rPr lang="en-US" dirty="0">
                <a:solidFill>
                  <a:srgbClr val="C00000"/>
                </a:solidFill>
              </a:rPr>
              <a:t> </a:t>
            </a:r>
            <a:r>
              <a:rPr lang="en-US" dirty="0" err="1">
                <a:solidFill>
                  <a:srgbClr val="C00000"/>
                </a:solidFill>
              </a:rPr>
              <a:t>davlat</a:t>
            </a:r>
            <a:r>
              <a:rPr lang="en-US" dirty="0">
                <a:solidFill>
                  <a:srgbClr val="C00000"/>
                </a:solidFill>
              </a:rPr>
              <a:t> </a:t>
            </a:r>
            <a:r>
              <a:rPr lang="en-US" dirty="0" err="1">
                <a:solidFill>
                  <a:srgbClr val="C00000"/>
                </a:solidFill>
              </a:rPr>
              <a:t>orasidan</a:t>
            </a:r>
            <a:r>
              <a:rPr lang="en-US" dirty="0">
                <a:solidFill>
                  <a:srgbClr val="C00000"/>
                </a:solidFill>
              </a:rPr>
              <a:t> </a:t>
            </a:r>
            <a:r>
              <a:rPr lang="en-US" dirty="0" err="1">
                <a:solidFill>
                  <a:srgbClr val="C00000"/>
                </a:solidFill>
              </a:rPr>
              <a:t>esa</a:t>
            </a:r>
            <a:r>
              <a:rPr lang="en-US" dirty="0">
                <a:solidFill>
                  <a:srgbClr val="C00000"/>
                </a:solidFill>
              </a:rPr>
              <a:t> </a:t>
            </a:r>
            <a:r>
              <a:rPr lang="en-US" b="1" dirty="0">
                <a:solidFill>
                  <a:srgbClr val="C00000"/>
                </a:solidFill>
              </a:rPr>
              <a:t>396 ball</a:t>
            </a:r>
            <a:r>
              <a:rPr lang="en-US" dirty="0">
                <a:solidFill>
                  <a:srgbClr val="C00000"/>
                </a:solidFill>
              </a:rPr>
              <a:t> </a:t>
            </a:r>
            <a:r>
              <a:rPr lang="en-US" dirty="0" err="1">
                <a:solidFill>
                  <a:srgbClr val="C00000"/>
                </a:solidFill>
              </a:rPr>
              <a:t>bilan</a:t>
            </a:r>
            <a:r>
              <a:rPr lang="en-US" dirty="0">
                <a:solidFill>
                  <a:srgbClr val="C00000"/>
                </a:solidFill>
              </a:rPr>
              <a:t> </a:t>
            </a:r>
            <a:r>
              <a:rPr lang="en-US" b="1" dirty="0">
                <a:solidFill>
                  <a:srgbClr val="C00000"/>
                </a:solidFill>
              </a:rPr>
              <a:t>39-o‘rinni</a:t>
            </a:r>
            <a:r>
              <a:rPr lang="en-US" dirty="0">
                <a:solidFill>
                  <a:srgbClr val="C00000"/>
                </a:solidFill>
              </a:rPr>
              <a:t> </a:t>
            </a:r>
            <a:r>
              <a:rPr lang="en-US" dirty="0" err="1">
                <a:solidFill>
                  <a:srgbClr val="C00000"/>
                </a:solidFill>
                <a:hlinkClick r:id="rId3"/>
              </a:rPr>
              <a:t>egallagan</a:t>
            </a:r>
            <a:r>
              <a:rPr lang="en-US" dirty="0">
                <a:solidFill>
                  <a:srgbClr val="C00000"/>
                </a:solidFill>
                <a:hlinkClick r:id="rId3"/>
              </a:rPr>
              <a:t>. </a:t>
            </a:r>
            <a:endParaRPr lang="ru-RU" dirty="0">
              <a:solidFill>
                <a:srgbClr val="C00000"/>
              </a:solidFill>
            </a:endParaRPr>
          </a:p>
        </p:txBody>
      </p:sp>
    </p:spTree>
    <p:extLst>
      <p:ext uri="{BB962C8B-B14F-4D97-AF65-F5344CB8AC3E}">
        <p14:creationId xmlns:p14="http://schemas.microsoft.com/office/powerpoint/2010/main" val="181379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304792" y="1897810"/>
            <a:ext cx="6390520" cy="4680789"/>
          </a:xfrm>
          <a:prstGeom prst="rect">
            <a:avLst/>
          </a:prstGeom>
          <a:solidFill>
            <a:srgbClr val="FFFFFF"/>
          </a:solidFill>
          <a:ln/>
        </p:spPr>
        <p:txBody>
          <a:bodyPr/>
          <a:lstStyle/>
          <a:p>
            <a:r>
              <a:rPr lang="en-US" b="1" dirty="0" err="1"/>
              <a:t>Birinchi</a:t>
            </a:r>
            <a:r>
              <a:rPr lang="en-US" b="1" dirty="0"/>
              <a:t> PIRLS:</a:t>
            </a:r>
            <a:r>
              <a:rPr lang="en-US" dirty="0"/>
              <a:t> 2001-yil </a:t>
            </a:r>
            <a:r>
              <a:rPr lang="en-US" dirty="0" err="1" smtClean="0"/>
              <a:t>o’tkazilgan</a:t>
            </a:r>
            <a:endParaRPr lang="en-US" dirty="0" smtClean="0"/>
          </a:p>
          <a:p>
            <a:endParaRPr lang="en-US" dirty="0"/>
          </a:p>
          <a:p>
            <a:r>
              <a:rPr lang="en-US" b="1" dirty="0" err="1"/>
              <a:t>Tashkilotchi</a:t>
            </a:r>
            <a:r>
              <a:rPr lang="en-US" b="1" dirty="0"/>
              <a:t>:</a:t>
            </a:r>
            <a:r>
              <a:rPr lang="en-US" dirty="0"/>
              <a:t> </a:t>
            </a:r>
            <a:r>
              <a:rPr lang="en-US" dirty="0" err="1"/>
              <a:t>Xalqaro</a:t>
            </a:r>
            <a:r>
              <a:rPr lang="en-US" dirty="0"/>
              <a:t> </a:t>
            </a:r>
            <a:r>
              <a:rPr lang="en-US" dirty="0" err="1"/>
              <a:t>Ta'limni</a:t>
            </a:r>
            <a:r>
              <a:rPr lang="en-US" dirty="0"/>
              <a:t> </a:t>
            </a:r>
            <a:r>
              <a:rPr lang="en-US" dirty="0" err="1"/>
              <a:t>Baholash</a:t>
            </a:r>
            <a:r>
              <a:rPr lang="en-US" dirty="0"/>
              <a:t> </a:t>
            </a:r>
            <a:r>
              <a:rPr lang="en-US" dirty="0" err="1"/>
              <a:t>Assotsiatsiyasi</a:t>
            </a:r>
            <a:r>
              <a:rPr lang="en-US" dirty="0"/>
              <a:t> (IEA)</a:t>
            </a:r>
          </a:p>
          <a:p>
            <a:r>
              <a:rPr lang="en-US" b="1" dirty="0" err="1"/>
              <a:t>Qatnashgan</a:t>
            </a:r>
            <a:r>
              <a:rPr lang="en-US" b="1" dirty="0"/>
              <a:t> </a:t>
            </a:r>
            <a:r>
              <a:rPr lang="en-US" b="1" dirty="0" err="1"/>
              <a:t>mamlakatlar</a:t>
            </a:r>
            <a:r>
              <a:rPr lang="en-US" b="1" dirty="0"/>
              <a:t>:</a:t>
            </a:r>
            <a:r>
              <a:rPr lang="en-US" dirty="0"/>
              <a:t> 35 </a:t>
            </a:r>
            <a:r>
              <a:rPr lang="en-US" dirty="0" smtClean="0"/>
              <a:t>ta</a:t>
            </a:r>
          </a:p>
          <a:p>
            <a:endParaRPr lang="en-US" dirty="0"/>
          </a:p>
          <a:p>
            <a:r>
              <a:rPr lang="en-US" b="1" dirty="0"/>
              <a:t>Joy:</a:t>
            </a:r>
            <a:r>
              <a:rPr lang="en-US" dirty="0"/>
              <a:t> </a:t>
            </a:r>
            <a:r>
              <a:rPr lang="en-US" dirty="0" err="1"/>
              <a:t>Har</a:t>
            </a:r>
            <a:r>
              <a:rPr lang="en-US" dirty="0"/>
              <a:t> </a:t>
            </a:r>
            <a:r>
              <a:rPr lang="en-US" dirty="0" err="1"/>
              <a:t>bir</a:t>
            </a:r>
            <a:r>
              <a:rPr lang="en-US" dirty="0"/>
              <a:t> </a:t>
            </a:r>
            <a:r>
              <a:rPr lang="en-US" dirty="0" err="1"/>
              <a:t>qatnashgan</a:t>
            </a:r>
            <a:r>
              <a:rPr lang="en-US" dirty="0"/>
              <a:t> </a:t>
            </a:r>
            <a:r>
              <a:rPr lang="en-US" dirty="0" err="1"/>
              <a:t>mamlakatning</a:t>
            </a:r>
            <a:r>
              <a:rPr lang="en-US" dirty="0"/>
              <a:t> </a:t>
            </a:r>
            <a:r>
              <a:rPr lang="en-US" dirty="0" err="1"/>
              <a:t>o'z</a:t>
            </a:r>
            <a:r>
              <a:rPr lang="en-US" dirty="0"/>
              <a:t> </a:t>
            </a:r>
            <a:r>
              <a:rPr lang="en-US" dirty="0" err="1"/>
              <a:t>maktablarida</a:t>
            </a:r>
            <a:endParaRPr lang="en-US" dirty="0"/>
          </a:p>
        </p:txBody>
      </p:sp>
      <p:sp>
        <p:nvSpPr>
          <p:cNvPr id="3" name="Text 1"/>
          <p:cNvSpPr/>
          <p:nvPr/>
        </p:nvSpPr>
        <p:spPr>
          <a:xfrm>
            <a:off x="711182" y="635000"/>
            <a:ext cx="5984130" cy="254000"/>
          </a:xfrm>
          <a:prstGeom prst="rect">
            <a:avLst/>
          </a:prstGeom>
          <a:noFill/>
          <a:ln/>
        </p:spPr>
        <p:txBody>
          <a:bodyPr wrap="none" lIns="0" tIns="0" rIns="0" bIns="0" rtlCol="0" anchor="t"/>
          <a:lstStyle/>
          <a:p>
            <a:pPr marL="0" indent="0" algn="l">
              <a:lnSpc>
                <a:spcPct val="104000"/>
              </a:lnSpc>
              <a:buNone/>
            </a:pPr>
            <a:endParaRPr lang="en-US" sz="1600" dirty="0"/>
          </a:p>
        </p:txBody>
      </p:sp>
      <p:sp>
        <p:nvSpPr>
          <p:cNvPr id="4" name="Text 2"/>
          <p:cNvSpPr/>
          <p:nvPr/>
        </p:nvSpPr>
        <p:spPr>
          <a:xfrm>
            <a:off x="446586" y="635000"/>
            <a:ext cx="5577740" cy="1076920"/>
          </a:xfrm>
          <a:prstGeom prst="rect">
            <a:avLst/>
          </a:prstGeom>
          <a:noFill/>
          <a:ln/>
        </p:spPr>
        <p:txBody>
          <a:bodyPr wrap="square" lIns="0" tIns="0" rIns="0" bIns="0" rtlCol="0" anchor="t">
            <a:normAutofit/>
          </a:bodyPr>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PIRLS o‘qish savodxonligini o‘lchaydi</a:t>
            </a:r>
            <a:endParaRPr lang="en-US" sz="4000" dirty="0"/>
          </a:p>
        </p:txBody>
      </p:sp>
      <p:pic>
        <p:nvPicPr>
          <p:cNvPr id="5" name="Image 0" descr="preencoded.png"/>
          <p:cNvPicPr>
            <a:picLocks noChangeAspect="1"/>
          </p:cNvPicPr>
          <p:nvPr/>
        </p:nvPicPr>
        <p:blipFill>
          <a:blip r:embed="rId3"/>
          <a:stretch>
            <a:fillRect/>
          </a:stretch>
        </p:blipFill>
        <p:spPr>
          <a:xfrm>
            <a:off x="711182" y="5038209"/>
            <a:ext cx="609585" cy="609600"/>
          </a:xfrm>
          <a:prstGeom prst="rect">
            <a:avLst/>
          </a:prstGeom>
        </p:spPr>
      </p:pic>
      <p:sp>
        <p:nvSpPr>
          <p:cNvPr id="6" name="Text 3"/>
          <p:cNvSpPr/>
          <p:nvPr/>
        </p:nvSpPr>
        <p:spPr>
          <a:xfrm>
            <a:off x="1625559" y="2286131"/>
            <a:ext cx="4663264" cy="321270"/>
          </a:xfrm>
          <a:prstGeom prst="rect">
            <a:avLst/>
          </a:prstGeom>
          <a:noFill/>
          <a:ln/>
        </p:spPr>
        <p:txBody>
          <a:bodyPr wrap="none" lIns="0" tIns="0" rIns="0" bIns="0" rtlCol="0" anchor="t"/>
          <a:lstStyle/>
          <a:p>
            <a:pPr marL="0" indent="0" algn="l">
              <a:lnSpc>
                <a:spcPct val="96000"/>
              </a:lnSpc>
              <a:buNone/>
            </a:pPr>
            <a:endParaRPr lang="en-US" sz="2200" dirty="0"/>
          </a:p>
        </p:txBody>
      </p:sp>
      <p:sp>
        <p:nvSpPr>
          <p:cNvPr id="7" name="Text 4"/>
          <p:cNvSpPr/>
          <p:nvPr/>
        </p:nvSpPr>
        <p:spPr>
          <a:xfrm>
            <a:off x="1625559" y="2809161"/>
            <a:ext cx="4663264" cy="1013222"/>
          </a:xfrm>
          <a:prstGeom prst="rect">
            <a:avLst/>
          </a:prstGeom>
          <a:noFill/>
          <a:ln/>
        </p:spPr>
        <p:txBody>
          <a:bodyPr wrap="square" lIns="0" tIns="0" rIns="0" bIns="0" rtlCol="0" anchor="t">
            <a:normAutofit/>
          </a:bodyPr>
          <a:lstStyle/>
          <a:p>
            <a:pPr marL="0" indent="0" algn="l">
              <a:lnSpc>
                <a:spcPct val="117000"/>
              </a:lnSpc>
              <a:buNone/>
            </a:pPr>
            <a:endParaRPr lang="en-US" sz="1900" dirty="0"/>
          </a:p>
        </p:txBody>
      </p:sp>
      <p:pic>
        <p:nvPicPr>
          <p:cNvPr id="8" name="Image 1" descr="preencoded.png"/>
          <p:cNvPicPr>
            <a:picLocks noChangeAspect="1"/>
          </p:cNvPicPr>
          <p:nvPr/>
        </p:nvPicPr>
        <p:blipFill>
          <a:blip r:embed="rId4"/>
          <a:stretch>
            <a:fillRect/>
          </a:stretch>
        </p:blipFill>
        <p:spPr>
          <a:xfrm>
            <a:off x="711182" y="4125865"/>
            <a:ext cx="609585" cy="609600"/>
          </a:xfrm>
          <a:prstGeom prst="rect">
            <a:avLst/>
          </a:prstGeom>
        </p:spPr>
      </p:pic>
      <p:sp>
        <p:nvSpPr>
          <p:cNvPr id="9" name="Text 5"/>
          <p:cNvSpPr/>
          <p:nvPr/>
        </p:nvSpPr>
        <p:spPr>
          <a:xfrm>
            <a:off x="1625559" y="4144499"/>
            <a:ext cx="4663264" cy="321270"/>
          </a:xfrm>
          <a:prstGeom prst="rect">
            <a:avLst/>
          </a:prstGeom>
          <a:noFill/>
          <a:ln/>
        </p:spPr>
        <p:txBody>
          <a:bodyPr wrap="none" lIns="0" tIns="0" rIns="0" bIns="0" rtlCol="0" anchor="t"/>
          <a:lstStyle/>
          <a:p>
            <a:pPr marL="0" indent="0" algn="l">
              <a:lnSpc>
                <a:spcPct val="96000"/>
              </a:lnSpc>
              <a:buNone/>
            </a:pPr>
            <a:r>
              <a:rPr lang="en-US" sz="2200" dirty="0">
                <a:solidFill>
                  <a:srgbClr val="5B1422"/>
                </a:solidFill>
                <a:latin typeface="Playfair Display SemiBold" pitchFamily="34" charset="0"/>
                <a:ea typeface="Playfair Display SemiBold" pitchFamily="34" charset="-122"/>
                <a:cs typeface="Playfair Display SemiBold" pitchFamily="34" charset="-120"/>
              </a:rPr>
              <a:t>Ikki maqsad</a:t>
            </a:r>
            <a:endParaRPr lang="en-US" sz="2200" dirty="0"/>
          </a:p>
        </p:txBody>
      </p:sp>
      <p:sp>
        <p:nvSpPr>
          <p:cNvPr id="10" name="Text 6"/>
          <p:cNvSpPr/>
          <p:nvPr/>
        </p:nvSpPr>
        <p:spPr>
          <a:xfrm>
            <a:off x="1625559" y="4667528"/>
            <a:ext cx="4663264" cy="675481"/>
          </a:xfrm>
          <a:prstGeom prst="rect">
            <a:avLst/>
          </a:prstGeom>
          <a:noFill/>
          <a:ln/>
        </p:spPr>
        <p:txBody>
          <a:bodyPr wrap="square" lIns="0" tIns="0" rIns="0" bIns="0" rtlCol="0" anchor="t">
            <a:normAutofit lnSpcReduction="10000"/>
          </a:bodyPr>
          <a:lstStyle/>
          <a:p>
            <a:pPr marL="0" indent="0" algn="l">
              <a:lnSpc>
                <a:spcPct val="117000"/>
              </a:lnSpc>
              <a:buNone/>
            </a:pPr>
            <a:r>
              <a:rPr lang="en-US" sz="1900" dirty="0">
                <a:solidFill>
                  <a:srgbClr val="5B1422"/>
                </a:solidFill>
                <a:latin typeface="Radio Canada" pitchFamily="34" charset="0"/>
                <a:ea typeface="Radio Canada" pitchFamily="34" charset="-122"/>
                <a:cs typeface="Radio Canada" pitchFamily="34" charset="-120"/>
              </a:rPr>
              <a:t>Badiiy tajriba uchun o‘qish; axborotni olish va undan foydalanish.</a:t>
            </a:r>
            <a:endParaRPr lang="en-US" sz="1900" dirty="0"/>
          </a:p>
        </p:txBody>
      </p:sp>
      <p:sp>
        <p:nvSpPr>
          <p:cNvPr id="11" name="Text 7"/>
          <p:cNvSpPr/>
          <p:nvPr/>
        </p:nvSpPr>
        <p:spPr>
          <a:xfrm>
            <a:off x="711182" y="5994400"/>
            <a:ext cx="5984130"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Manba: TIMSS &amp; PIRLS International Study Center</a:t>
            </a:r>
            <a:endParaRPr lang="en-US" sz="1600" dirty="0"/>
          </a:p>
        </p:txBody>
      </p:sp>
      <p:pic>
        <p:nvPicPr>
          <p:cNvPr id="12" name="Image 2" descr="preencoded.png"/>
          <p:cNvPicPr>
            <a:picLocks noChangeAspect="1"/>
          </p:cNvPicPr>
          <p:nvPr/>
        </p:nvPicPr>
        <p:blipFill>
          <a:blip r:embed="rId5"/>
          <a:stretch>
            <a:fillRect/>
          </a:stretch>
        </p:blipFill>
        <p:spPr>
          <a:xfrm>
            <a:off x="7228600" y="508000"/>
            <a:ext cx="4429609" cy="5359400"/>
          </a:xfrm>
          <a:prstGeom prst="rect">
            <a:avLst/>
          </a:prstGeom>
        </p:spPr>
      </p:pic>
      <p:sp>
        <p:nvSpPr>
          <p:cNvPr id="13" name="Text 8"/>
          <p:cNvSpPr/>
          <p:nvPr/>
        </p:nvSpPr>
        <p:spPr>
          <a:xfrm>
            <a:off x="7000005" y="6096000"/>
            <a:ext cx="4886798" cy="254000"/>
          </a:xfrm>
          <a:prstGeom prst="rect">
            <a:avLst/>
          </a:prstGeom>
          <a:noFill/>
          <a:ln/>
        </p:spPr>
        <p:txBody>
          <a:bodyPr wrap="none" lIns="0" tIns="0" rIns="0" bIns="0" rtlCol="0" anchor="t"/>
          <a:lstStyle/>
          <a:p>
            <a:pPr marL="0" indent="0" algn="ctr">
              <a:lnSpc>
                <a:spcPct val="104000"/>
              </a:lnSpc>
              <a:buNone/>
            </a:pPr>
            <a:r>
              <a:rPr lang="en-US" sz="1600" kern="100" spc="96" dirty="0">
                <a:solidFill>
                  <a:srgbClr val="7A4A50"/>
                </a:solidFill>
                <a:latin typeface="Alegreya Sans SC Medium" pitchFamily="34" charset="0"/>
                <a:ea typeface="Alegreya Sans SC Medium" pitchFamily="34" charset="-122"/>
                <a:cs typeface="Alegreya Sans SC Medium" pitchFamily="34" charset="-120"/>
              </a:rPr>
              <a:t>Matn bilan faol ishlash</a:t>
            </a:r>
            <a:endParaRPr lang="en-US" sz="1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3298" y="245723"/>
            <a:ext cx="8065698" cy="4801314"/>
          </a:xfrm>
          <a:prstGeom prst="rect">
            <a:avLst/>
          </a:prstGeom>
        </p:spPr>
        <p:txBody>
          <a:bodyPr wrap="square">
            <a:spAutoFit/>
          </a:bodyPr>
          <a:lstStyle/>
          <a:p>
            <a:r>
              <a:rPr lang="en-US" b="1" dirty="0" smtClean="0">
                <a:latin typeface="Times New Roman" pitchFamily="18" charset="0"/>
                <a:cs typeface="Times New Roman" pitchFamily="18" charset="0"/>
              </a:rPr>
              <a:t>                       PIRLS </a:t>
            </a:r>
            <a:r>
              <a:rPr lang="en-US" b="1" dirty="0">
                <a:latin typeface="Times New Roman" pitchFamily="18" charset="0"/>
                <a:cs typeface="Times New Roman" pitchFamily="18" charset="0"/>
              </a:rPr>
              <a:t>(Progress in International Reading Literacy Study</a:t>
            </a:r>
            <a:r>
              <a:rPr lang="en-US" b="1"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Nima</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Boshlang‘ich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sinf</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o‘quvchilarining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asosan</a:t>
            </a:r>
            <a:r>
              <a:rPr lang="en-US" dirty="0">
                <a:latin typeface="Times New Roman" pitchFamily="18" charset="0"/>
                <a:cs typeface="Times New Roman" pitchFamily="18" charset="0"/>
              </a:rPr>
              <a:t> 4-sinf) </a:t>
            </a:r>
            <a:r>
              <a:rPr lang="en-US" dirty="0" err="1">
                <a:latin typeface="Times New Roman" pitchFamily="18" charset="0"/>
                <a:cs typeface="Times New Roman" pitchFamily="18" charset="0"/>
              </a:rPr>
              <a:t>o‘qish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savodoxonligini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baholovchi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xalqaro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tadqiqot</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Maqsadi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O‘quvchilarning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matnni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tushunish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tahil</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qilish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undan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foydalana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olish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qobiliyatini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o‘rganish</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Qachon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o‘tkaziladi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5 </a:t>
            </a:r>
            <a:r>
              <a:rPr lang="en-US" dirty="0" err="1">
                <a:latin typeface="Times New Roman" pitchFamily="18" charset="0"/>
                <a:cs typeface="Times New Roman" pitchFamily="18" charset="0"/>
              </a:rPr>
              <a:t>yilda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marta</a:t>
            </a:r>
            <a:r>
              <a:rPr lang="en-US" dirty="0" smtClean="0">
                <a:latin typeface="Times New Roman" pitchFamily="18" charset="0"/>
                <a:cs typeface="Times New Roman" pitchFamily="18" charset="0"/>
              </a:rPr>
              <a:t>.</a:t>
            </a:r>
          </a:p>
          <a:p>
            <a:endParaRPr lang="en-US" dirty="0">
              <a:latin typeface="Times New Roman" pitchFamily="18" charset="0"/>
              <a:cs typeface="Times New Roman" pitchFamily="18" charset="0"/>
            </a:endParaRPr>
          </a:p>
          <a:p>
            <a:r>
              <a:rPr lang="en-US" b="1" dirty="0" err="1">
                <a:latin typeface="Times New Roman" pitchFamily="18" charset="0"/>
                <a:cs typeface="Times New Roman" pitchFamily="18" charset="0"/>
              </a:rPr>
              <a:t>Baholash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qanday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amalga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oshiriladi</a:t>
            </a:r>
            <a:r>
              <a:rPr lang="en-US" b="1" dirty="0">
                <a:latin typeface="Times New Roman" pitchFamily="18" charset="0"/>
                <a:cs typeface="Times New Roman" pitchFamily="18" charset="0"/>
              </a:rPr>
              <a: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O‘qish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tushunishga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oid</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testlar</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so‘rovnomalar</a:t>
            </a:r>
            <a:r>
              <a:rPr lang="en-US" dirty="0">
                <a:latin typeface="Times New Roman" pitchFamily="18" charset="0"/>
                <a:cs typeface="Times New Roman" pitchFamily="18" charset="0"/>
              </a:rPr>
              <a:t>.</a:t>
            </a:r>
          </a:p>
          <a:p>
            <a:r>
              <a:rPr lang="en-US" dirty="0" err="1" smtClean="0">
                <a:latin typeface="Times New Roman" pitchFamily="18" charset="0"/>
                <a:cs typeface="Times New Roman" pitchFamily="18" charset="0"/>
              </a:rPr>
              <a:t>Ikkala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tadqiqotni</a:t>
            </a:r>
            <a:r>
              <a:rPr lang="en-US" dirty="0" smtClean="0">
                <a:latin typeface="Times New Roman" pitchFamily="18" charset="0"/>
                <a:cs typeface="Times New Roman" pitchFamily="18" charset="0"/>
              </a:rPr>
              <a:t> ham </a:t>
            </a:r>
            <a:r>
              <a:rPr lang="en-US" b="1" dirty="0" err="1" smtClean="0">
                <a:latin typeface="Times New Roman" pitchFamily="18" charset="0"/>
                <a:cs typeface="Times New Roman" pitchFamily="18" charset="0"/>
              </a:rPr>
              <a:t>Xalqaro</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Ta’limni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Baholash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Assotsiatsiyasi</a:t>
            </a:r>
            <a:r>
              <a:rPr lang="en-US" b="1" dirty="0" smtClean="0">
                <a:latin typeface="Times New Roman" pitchFamily="18" charset="0"/>
                <a:cs typeface="Times New Roman" pitchFamily="18" charset="0"/>
              </a:rPr>
              <a:t> </a:t>
            </a:r>
          </a:p>
          <a:p>
            <a:r>
              <a:rPr lang="en-US" b="1" dirty="0" smtClean="0">
                <a:solidFill>
                  <a:srgbClr val="C00000"/>
                </a:solidFill>
                <a:latin typeface="Times New Roman" pitchFamily="18" charset="0"/>
                <a:cs typeface="Times New Roman" pitchFamily="18" charset="0"/>
              </a:rPr>
              <a:t>(IEA - </a:t>
            </a:r>
            <a:r>
              <a:rPr lang="en-US" dirty="0">
                <a:solidFill>
                  <a:srgbClr val="C00000"/>
                </a:solidFill>
              </a:rPr>
              <a:t>International Association for the Evaluation of Educational Achievement</a:t>
            </a:r>
            <a:r>
              <a:rPr lang="en-US" b="1" dirty="0" smtClean="0">
                <a:solidFill>
                  <a:srgbClr val="C00000"/>
                </a:solidFill>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tashkil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etadi</a:t>
            </a:r>
            <a:r>
              <a:rPr lang="en-US" dirty="0" smtClean="0">
                <a:latin typeface="Times New Roman" pitchFamily="18" charset="0"/>
                <a:cs typeface="Times New Roman" pitchFamily="18" charset="0"/>
              </a:rPr>
              <a:t>. </a:t>
            </a:r>
          </a:p>
          <a:p>
            <a:endParaRPr lang="en-US" dirty="0">
              <a:latin typeface="Times New Roman" pitchFamily="18" charset="0"/>
              <a:cs typeface="Times New Roman" pitchFamily="18" charset="0"/>
            </a:endParaRPr>
          </a:p>
          <a:p>
            <a:r>
              <a:rPr lang="en-US" dirty="0" err="1" smtClean="0">
                <a:latin typeface="Times New Roman" pitchFamily="18" charset="0"/>
                <a:cs typeface="Times New Roman" pitchFamily="18" charset="0"/>
              </a:rPr>
              <a:t>Ular</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dunyoning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eng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nufuzli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ta’lim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sifati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ko‘rsatkichlaridan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hisoblanadi</a:t>
            </a:r>
            <a:r>
              <a:rPr lang="en-US" dirty="0">
                <a:latin typeface="Times New Roman" pitchFamily="18" charset="0"/>
                <a:cs typeface="Times New Roman" pitchFamily="18" charset="0"/>
              </a:rPr>
              <a:t>.</a:t>
            </a:r>
          </a:p>
          <a:p>
            <a:endParaRPr lang="ru-RU" dirty="0">
              <a:latin typeface="Times New Roman" pitchFamily="18" charset="0"/>
              <a:cs typeface="Times New Roman"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0974" y="2156604"/>
            <a:ext cx="3833003" cy="42460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01283" y="4856996"/>
            <a:ext cx="6096000" cy="646331"/>
          </a:xfrm>
          <a:prstGeom prst="rect">
            <a:avLst/>
          </a:prstGeom>
        </p:spPr>
        <p:txBody>
          <a:bodyPr>
            <a:spAutoFit/>
          </a:bodyPr>
          <a:lstStyle/>
          <a:p>
            <a:r>
              <a:rPr lang="en-US" b="1" dirty="0" err="1"/>
              <a:t>O‘zbekiston</a:t>
            </a:r>
            <a:r>
              <a:rPr lang="en-US" b="1" dirty="0"/>
              <a:t> </a:t>
            </a:r>
            <a:r>
              <a:rPr lang="en-US" b="1" dirty="0" err="1"/>
              <a:t>maktablari</a:t>
            </a:r>
            <a:r>
              <a:rPr lang="en-US" b="1" dirty="0"/>
              <a:t> 2021 </a:t>
            </a:r>
            <a:r>
              <a:rPr lang="en-US" b="1" dirty="0" err="1"/>
              <a:t>yilda</a:t>
            </a:r>
            <a:r>
              <a:rPr lang="en-US" b="1" dirty="0"/>
              <a:t> ilk </a:t>
            </a:r>
            <a:r>
              <a:rPr lang="en-US" b="1" dirty="0" err="1"/>
              <a:t>marta</a:t>
            </a:r>
            <a:r>
              <a:rPr lang="en-US" b="1" dirty="0"/>
              <a:t> PIRLS </a:t>
            </a:r>
            <a:r>
              <a:rPr lang="en-US" b="1" dirty="0" err="1"/>
              <a:t>xalqaro</a:t>
            </a:r>
            <a:r>
              <a:rPr lang="en-US" b="1" dirty="0"/>
              <a:t> </a:t>
            </a:r>
            <a:r>
              <a:rPr lang="en-US" b="1" dirty="0" err="1"/>
              <a:t>tadqiqotida</a:t>
            </a:r>
            <a:r>
              <a:rPr lang="en-US" b="1" dirty="0"/>
              <a:t> </a:t>
            </a:r>
            <a:r>
              <a:rPr lang="en-US" b="1" dirty="0" err="1"/>
              <a:t>ishtirok</a:t>
            </a:r>
            <a:r>
              <a:rPr lang="en-US" b="1" dirty="0"/>
              <a:t> </a:t>
            </a:r>
            <a:r>
              <a:rPr lang="en-US" b="1" dirty="0" err="1"/>
              <a:t>etadi</a:t>
            </a:r>
            <a:r>
              <a:rPr lang="en-US" b="1" dirty="0"/>
              <a:t>.</a:t>
            </a:r>
            <a:endParaRPr lang="ru-RU" dirty="0"/>
          </a:p>
        </p:txBody>
      </p:sp>
    </p:spTree>
    <p:extLst>
      <p:ext uri="{BB962C8B-B14F-4D97-AF65-F5344CB8AC3E}">
        <p14:creationId xmlns:p14="http://schemas.microsoft.com/office/powerpoint/2010/main" val="465615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61981" y="558800"/>
            <a:ext cx="11124922"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PIRLS TOPSHIRIQLARI</a:t>
            </a:r>
            <a:endParaRPr lang="en-US" sz="1600" dirty="0"/>
          </a:p>
        </p:txBody>
      </p:sp>
      <p:sp>
        <p:nvSpPr>
          <p:cNvPr id="3" name="Text 1"/>
          <p:cNvSpPr/>
          <p:nvPr/>
        </p:nvSpPr>
        <p:spPr>
          <a:xfrm>
            <a:off x="761981" y="993314"/>
            <a:ext cx="10667733" cy="538460"/>
          </a:xfrm>
          <a:prstGeom prst="rect">
            <a:avLst/>
          </a:prstGeom>
          <a:noFill/>
          <a:ln/>
        </p:spPr>
        <p:txBody>
          <a:bodyPr wrap="none" lIns="0" tIns="0" rIns="0" bIns="0" rtlCol="0" anchor="t"/>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PIRLS topshiriqlarining mazmuni</a:t>
            </a:r>
            <a:endParaRPr lang="en-US" sz="4000" dirty="0"/>
          </a:p>
        </p:txBody>
      </p:sp>
      <p:sp>
        <p:nvSpPr>
          <p:cNvPr id="5" name="Text 2"/>
          <p:cNvSpPr/>
          <p:nvPr/>
        </p:nvSpPr>
        <p:spPr>
          <a:xfrm>
            <a:off x="3293933" y="2700458"/>
            <a:ext cx="3562917" cy="218529"/>
          </a:xfrm>
          <a:prstGeom prst="rect">
            <a:avLst/>
          </a:prstGeom>
          <a:noFill/>
          <a:ln/>
        </p:spPr>
        <p:txBody>
          <a:bodyPr wrap="none" lIns="0" tIns="0" rIns="0" bIns="0" rtlCol="0" anchor="t"/>
          <a:lstStyle/>
          <a:p>
            <a:pPr marL="0" indent="0" algn="l">
              <a:lnSpc>
                <a:spcPct val="96000"/>
              </a:lnSpc>
              <a:buNone/>
            </a:pPr>
            <a:r>
              <a:rPr lang="en-US" sz="1500" kern="100" spc="-22" dirty="0">
                <a:solidFill>
                  <a:srgbClr val="FFFFFF"/>
                </a:solidFill>
                <a:latin typeface="Playfair Display SemiBold" pitchFamily="34" charset="0"/>
                <a:ea typeface="Playfair Display SemiBold" pitchFamily="34" charset="-122"/>
                <a:cs typeface="Playfair Display SemiBold" pitchFamily="34" charset="-120"/>
              </a:rPr>
              <a:t>Ma'lumotni topish</a:t>
            </a:r>
            <a:endParaRPr lang="en-US" sz="1500" dirty="0"/>
          </a:p>
        </p:txBody>
      </p:sp>
      <p:sp>
        <p:nvSpPr>
          <p:cNvPr id="6" name="Text 3"/>
          <p:cNvSpPr/>
          <p:nvPr/>
        </p:nvSpPr>
        <p:spPr>
          <a:xfrm>
            <a:off x="3293933" y="3348351"/>
            <a:ext cx="3562917" cy="218529"/>
          </a:xfrm>
          <a:prstGeom prst="rect">
            <a:avLst/>
          </a:prstGeom>
          <a:noFill/>
          <a:ln/>
        </p:spPr>
        <p:txBody>
          <a:bodyPr wrap="none" lIns="0" tIns="0" rIns="0" bIns="0" rtlCol="0" anchor="t"/>
          <a:lstStyle/>
          <a:p>
            <a:pPr marL="0" indent="0" algn="l">
              <a:lnSpc>
                <a:spcPct val="96000"/>
              </a:lnSpc>
              <a:buNone/>
            </a:pPr>
            <a:r>
              <a:rPr lang="en-US" sz="1500" kern="100" spc="-22" dirty="0">
                <a:solidFill>
                  <a:srgbClr val="FFFFFF"/>
                </a:solidFill>
                <a:latin typeface="Playfair Display SemiBold" pitchFamily="34" charset="0"/>
                <a:ea typeface="Playfair Display SemiBold" pitchFamily="34" charset="-122"/>
                <a:cs typeface="Playfair Display SemiBold" pitchFamily="34" charset="-120"/>
              </a:rPr>
              <a:t>Oddiy xulosalar</a:t>
            </a:r>
            <a:endParaRPr lang="en-US" sz="1500" dirty="0"/>
          </a:p>
        </p:txBody>
      </p:sp>
      <p:sp>
        <p:nvSpPr>
          <p:cNvPr id="7" name="Text 4"/>
          <p:cNvSpPr/>
          <p:nvPr/>
        </p:nvSpPr>
        <p:spPr>
          <a:xfrm>
            <a:off x="3293933" y="3989765"/>
            <a:ext cx="3562917" cy="218529"/>
          </a:xfrm>
          <a:prstGeom prst="rect">
            <a:avLst/>
          </a:prstGeom>
          <a:noFill/>
          <a:ln/>
        </p:spPr>
        <p:txBody>
          <a:bodyPr wrap="none" lIns="0" tIns="0" rIns="0" bIns="0" rtlCol="0" anchor="t"/>
          <a:lstStyle/>
          <a:p>
            <a:pPr marL="0" indent="0" algn="l">
              <a:lnSpc>
                <a:spcPct val="96000"/>
              </a:lnSpc>
              <a:buNone/>
            </a:pPr>
            <a:r>
              <a:rPr lang="en-US" sz="1500" kern="100" spc="-22" dirty="0">
                <a:solidFill>
                  <a:srgbClr val="FFFFFF"/>
                </a:solidFill>
                <a:latin typeface="Playfair Display SemiBold" pitchFamily="34" charset="0"/>
                <a:ea typeface="Playfair Display SemiBold" pitchFamily="34" charset="-122"/>
                <a:cs typeface="Playfair Display SemiBold" pitchFamily="34" charset="-120"/>
              </a:rPr>
              <a:t>Talqin va bog'lash</a:t>
            </a:r>
            <a:endParaRPr lang="en-US" sz="1500" dirty="0"/>
          </a:p>
        </p:txBody>
      </p:sp>
      <p:sp>
        <p:nvSpPr>
          <p:cNvPr id="8" name="Text 5"/>
          <p:cNvSpPr/>
          <p:nvPr/>
        </p:nvSpPr>
        <p:spPr>
          <a:xfrm>
            <a:off x="3293933" y="4631179"/>
            <a:ext cx="3562917" cy="218529"/>
          </a:xfrm>
          <a:prstGeom prst="rect">
            <a:avLst/>
          </a:prstGeom>
          <a:noFill/>
          <a:ln/>
        </p:spPr>
        <p:txBody>
          <a:bodyPr wrap="none" lIns="0" tIns="0" rIns="0" bIns="0" rtlCol="0" anchor="t"/>
          <a:lstStyle/>
          <a:p>
            <a:pPr marL="0" indent="0" algn="l">
              <a:lnSpc>
                <a:spcPct val="96000"/>
              </a:lnSpc>
              <a:buNone/>
            </a:pPr>
            <a:r>
              <a:rPr lang="en-US" sz="1500" kern="100" spc="-22" dirty="0">
                <a:solidFill>
                  <a:srgbClr val="FFFFFF"/>
                </a:solidFill>
                <a:latin typeface="Playfair Display SemiBold" pitchFamily="34" charset="0"/>
                <a:ea typeface="Playfair Display SemiBold" pitchFamily="34" charset="-122"/>
                <a:cs typeface="Playfair Display SemiBold" pitchFamily="34" charset="-120"/>
              </a:rPr>
              <a:t>Baholash</a:t>
            </a:r>
            <a:endParaRPr lang="en-US" sz="1500" dirty="0"/>
          </a:p>
        </p:txBody>
      </p:sp>
      <p:sp>
        <p:nvSpPr>
          <p:cNvPr id="9" name="Text 6"/>
          <p:cNvSpPr/>
          <p:nvPr/>
        </p:nvSpPr>
        <p:spPr>
          <a:xfrm flipV="1">
            <a:off x="4149306" y="6349998"/>
            <a:ext cx="7513608" cy="421738"/>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Manba: TIMSS &amp; PIRLS International Study Center</a:t>
            </a:r>
            <a:endParaRPr lang="en-US" sz="1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1465" y="1795046"/>
            <a:ext cx="4140393" cy="438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9"/>
          <p:cNvSpPr/>
          <p:nvPr/>
        </p:nvSpPr>
        <p:spPr>
          <a:xfrm>
            <a:off x="554966" y="1461080"/>
            <a:ext cx="6096000" cy="2339102"/>
          </a:xfrm>
          <a:prstGeom prst="rect">
            <a:avLst/>
          </a:prstGeom>
        </p:spPr>
        <p:txBody>
          <a:bodyPr>
            <a:spAutoFit/>
          </a:bodyPr>
          <a:lstStyle/>
          <a:p>
            <a:pPr lvl="0" eaLnBrk="0" fontAlgn="base" hangingPunct="0">
              <a:spcBef>
                <a:spcPct val="0"/>
              </a:spcBef>
              <a:spcAft>
                <a:spcPct val="0"/>
              </a:spcAft>
            </a:pPr>
            <a:r>
              <a:rPr lang="ru-RU" dirty="0" smtClean="0">
                <a:solidFill>
                  <a:srgbClr val="000000"/>
                </a:solidFill>
                <a:latin typeface="ABCSocialCyrillic"/>
                <a:cs typeface="Arial" pitchFamily="34" charset="0"/>
              </a:rPr>
              <a:t>O‘zbekiston </a:t>
            </a:r>
            <a:r>
              <a:rPr lang="ru-RU" dirty="0">
                <a:solidFill>
                  <a:srgbClr val="000000"/>
                </a:solidFill>
                <a:latin typeface="ABCSocialCyrillic"/>
                <a:cs typeface="Arial" pitchFamily="34" charset="0"/>
              </a:rPr>
              <a:t>PIRLS dasturi uchun qabul qilingan o‘rtacha balldan (500) sezilarli past (437 ball) natija qayd qilgan va 57 mamlakat orasida 49-o‘rinni egallagan.</a:t>
            </a:r>
            <a:endParaRPr lang="ru-RU" sz="1050" dirty="0">
              <a:latin typeface="Arial" pitchFamily="34" charset="0"/>
              <a:cs typeface="Arial" pitchFamily="34" charset="0"/>
            </a:endParaRPr>
          </a:p>
          <a:p>
            <a:pPr lvl="0" eaLnBrk="0" fontAlgn="base" hangingPunct="0">
              <a:spcBef>
                <a:spcPct val="0"/>
              </a:spcBef>
              <a:spcAft>
                <a:spcPct val="0"/>
              </a:spcAft>
            </a:pPr>
            <a:r>
              <a:rPr lang="ru-RU" dirty="0">
                <a:solidFill>
                  <a:srgbClr val="000000"/>
                </a:solidFill>
                <a:latin typeface="ABCSocialCyrillic"/>
                <a:cs typeface="Arial" pitchFamily="34" charset="0"/>
              </a:rPr>
              <a:t>Tadqiqotda qatnashgan ayrim davlatlarning o‘rinlari va o‘rtacha ballari:</a:t>
            </a:r>
            <a:endParaRPr lang="ru-RU" sz="1050" dirty="0">
              <a:latin typeface="Arial" pitchFamily="34" charset="0"/>
              <a:cs typeface="Arial" pitchFamily="34" charset="0"/>
            </a:endParaRPr>
          </a:p>
          <a:p>
            <a:pPr lvl="0" eaLnBrk="0" fontAlgn="base" hangingPunct="0">
              <a:spcBef>
                <a:spcPct val="0"/>
              </a:spcBef>
              <a:spcAft>
                <a:spcPct val="0"/>
              </a:spcAft>
            </a:pPr>
            <a:r>
              <a:rPr lang="ru-RU" sz="2800" dirty="0">
                <a:latin typeface="Arial" pitchFamily="34" charset="0"/>
                <a:cs typeface="Arial" pitchFamily="34" charset="0"/>
              </a:rPr>
              <a:t/>
            </a:r>
            <a:br>
              <a:rPr lang="ru-RU" sz="2800" dirty="0">
                <a:latin typeface="Arial" pitchFamily="34" charset="0"/>
                <a:cs typeface="Arial" pitchFamily="34" charset="0"/>
              </a:rPr>
            </a:br>
            <a:endParaRPr lang="ru-RU" sz="2800" dirty="0">
              <a:latin typeface="Arial" pitchFamily="34" charset="0"/>
              <a:cs typeface="Arial" pitchFamily="34" charset="0"/>
            </a:endParaRPr>
          </a:p>
        </p:txBody>
      </p:sp>
      <p:pic>
        <p:nvPicPr>
          <p:cNvPr id="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4628" y="2984740"/>
            <a:ext cx="3407434" cy="3786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7329" y="998606"/>
            <a:ext cx="6096000" cy="2031325"/>
          </a:xfrm>
          <a:prstGeom prst="rect">
            <a:avLst/>
          </a:prstGeom>
        </p:spPr>
        <p:txBody>
          <a:bodyPr>
            <a:spAutoFit/>
          </a:bodyPr>
          <a:lstStyle/>
          <a:p>
            <a:r>
              <a:rPr lang="en-US" dirty="0" err="1"/>
              <a:t>Tadqiqot</a:t>
            </a:r>
            <a:r>
              <a:rPr lang="en-US" dirty="0"/>
              <a:t> </a:t>
            </a:r>
            <a:r>
              <a:rPr lang="en-US" dirty="0" err="1"/>
              <a:t>natijalariga</a:t>
            </a:r>
            <a:r>
              <a:rPr lang="en-US" dirty="0"/>
              <a:t> </a:t>
            </a:r>
            <a:r>
              <a:rPr lang="en-US" dirty="0" err="1"/>
              <a:t>ko‘ra</a:t>
            </a:r>
            <a:r>
              <a:rPr lang="en-US" dirty="0"/>
              <a:t>, </a:t>
            </a:r>
            <a:r>
              <a:rPr lang="en-US" dirty="0" err="1"/>
              <a:t>ota-onalarning</a:t>
            </a:r>
            <a:r>
              <a:rPr lang="en-US" dirty="0"/>
              <a:t> </a:t>
            </a:r>
            <a:r>
              <a:rPr lang="en-US" b="1" dirty="0" err="1"/>
              <a:t>kitob</a:t>
            </a:r>
            <a:r>
              <a:rPr lang="en-US" b="1" dirty="0"/>
              <a:t> </a:t>
            </a:r>
            <a:r>
              <a:rPr lang="en-US" b="1" dirty="0" err="1"/>
              <a:t>o‘qishga</a:t>
            </a:r>
            <a:r>
              <a:rPr lang="en-US" b="1" dirty="0"/>
              <a:t> </a:t>
            </a:r>
            <a:r>
              <a:rPr lang="en-US" b="1" dirty="0" err="1"/>
              <a:t>bo‘lgan</a:t>
            </a:r>
            <a:r>
              <a:rPr lang="en-US" b="1" dirty="0"/>
              <a:t> </a:t>
            </a:r>
            <a:r>
              <a:rPr lang="en-US" b="1" dirty="0" err="1"/>
              <a:t>munosabati</a:t>
            </a:r>
            <a:r>
              <a:rPr lang="en-US" dirty="0"/>
              <a:t> ham </a:t>
            </a:r>
            <a:r>
              <a:rPr lang="en-US" dirty="0" err="1"/>
              <a:t>o‘quvchilarning</a:t>
            </a:r>
            <a:r>
              <a:rPr lang="en-US" dirty="0"/>
              <a:t> </a:t>
            </a:r>
            <a:r>
              <a:rPr lang="en-US" dirty="0" err="1"/>
              <a:t>natijalariga</a:t>
            </a:r>
            <a:r>
              <a:rPr lang="en-US" dirty="0"/>
              <a:t> </a:t>
            </a:r>
            <a:r>
              <a:rPr lang="en-US" dirty="0" err="1"/>
              <a:t>ta’sir</a:t>
            </a:r>
            <a:r>
              <a:rPr lang="en-US" dirty="0"/>
              <a:t> </a:t>
            </a:r>
            <a:r>
              <a:rPr lang="en-US" dirty="0" err="1"/>
              <a:t>ko‘rsatadi</a:t>
            </a:r>
            <a:r>
              <a:rPr lang="en-US" dirty="0"/>
              <a:t>. </a:t>
            </a:r>
            <a:r>
              <a:rPr lang="en-US" dirty="0" err="1"/>
              <a:t>O‘zbekistonda</a:t>
            </a:r>
            <a:r>
              <a:rPr lang="en-US" dirty="0"/>
              <a:t> “</a:t>
            </a:r>
            <a:r>
              <a:rPr lang="en-US" dirty="0" err="1"/>
              <a:t>kitob</a:t>
            </a:r>
            <a:r>
              <a:rPr lang="en-US" dirty="0"/>
              <a:t> </a:t>
            </a:r>
            <a:r>
              <a:rPr lang="en-US" dirty="0" err="1"/>
              <a:t>o‘qishni</a:t>
            </a:r>
            <a:r>
              <a:rPr lang="en-US" dirty="0"/>
              <a:t> </a:t>
            </a:r>
            <a:r>
              <a:rPr lang="en-US" dirty="0" err="1"/>
              <a:t>juda</a:t>
            </a:r>
            <a:r>
              <a:rPr lang="en-US" dirty="0"/>
              <a:t> </a:t>
            </a:r>
            <a:r>
              <a:rPr lang="en-US" dirty="0" err="1"/>
              <a:t>yoqtiradigan</a:t>
            </a:r>
            <a:r>
              <a:rPr lang="en-US" dirty="0"/>
              <a:t>” </a:t>
            </a:r>
            <a:r>
              <a:rPr lang="en-US" dirty="0" err="1"/>
              <a:t>ota-onalarning</a:t>
            </a:r>
            <a:r>
              <a:rPr lang="en-US" dirty="0"/>
              <a:t> </a:t>
            </a:r>
            <a:r>
              <a:rPr lang="en-US" dirty="0" err="1"/>
              <a:t>farzandlari</a:t>
            </a:r>
            <a:r>
              <a:rPr lang="en-US" dirty="0"/>
              <a:t> </a:t>
            </a:r>
            <a:r>
              <a:rPr lang="en-US" dirty="0" err="1"/>
              <a:t>o‘rtacha</a:t>
            </a:r>
            <a:r>
              <a:rPr lang="en-US" dirty="0"/>
              <a:t> 449 ball, “</a:t>
            </a:r>
            <a:r>
              <a:rPr lang="en-US" dirty="0" err="1"/>
              <a:t>kitob</a:t>
            </a:r>
            <a:r>
              <a:rPr lang="en-US" dirty="0"/>
              <a:t> </a:t>
            </a:r>
            <a:r>
              <a:rPr lang="en-US" dirty="0" err="1"/>
              <a:t>o‘qib</a:t>
            </a:r>
            <a:r>
              <a:rPr lang="en-US" dirty="0"/>
              <a:t> </a:t>
            </a:r>
            <a:r>
              <a:rPr lang="en-US" dirty="0" err="1"/>
              <a:t>turadigan”larning</a:t>
            </a:r>
            <a:r>
              <a:rPr lang="en-US" dirty="0"/>
              <a:t> </a:t>
            </a:r>
            <a:r>
              <a:rPr lang="en-US" dirty="0" err="1"/>
              <a:t>farzandlari</a:t>
            </a:r>
            <a:r>
              <a:rPr lang="en-US" dirty="0"/>
              <a:t> 431 ball </a:t>
            </a:r>
            <a:r>
              <a:rPr lang="en-US" dirty="0" err="1"/>
              <a:t>va</a:t>
            </a:r>
            <a:r>
              <a:rPr lang="en-US" dirty="0"/>
              <a:t> “</a:t>
            </a:r>
            <a:r>
              <a:rPr lang="en-US" dirty="0" err="1"/>
              <a:t>kitob</a:t>
            </a:r>
            <a:r>
              <a:rPr lang="en-US" dirty="0"/>
              <a:t> </a:t>
            </a:r>
            <a:r>
              <a:rPr lang="en-US" dirty="0" err="1"/>
              <a:t>o‘qishni</a:t>
            </a:r>
            <a:r>
              <a:rPr lang="en-US" dirty="0"/>
              <a:t> </a:t>
            </a:r>
            <a:r>
              <a:rPr lang="en-US" dirty="0" err="1"/>
              <a:t>yoqtirmaydigan”larning</a:t>
            </a:r>
            <a:r>
              <a:rPr lang="en-US" dirty="0"/>
              <a:t> </a:t>
            </a:r>
            <a:r>
              <a:rPr lang="en-US" dirty="0" err="1"/>
              <a:t>farzandlari</a:t>
            </a:r>
            <a:r>
              <a:rPr lang="en-US" dirty="0"/>
              <a:t> 401 ball </a:t>
            </a:r>
            <a:r>
              <a:rPr lang="en-US" dirty="0" err="1"/>
              <a:t>natija</a:t>
            </a:r>
            <a:r>
              <a:rPr lang="en-US" dirty="0"/>
              <a:t> </a:t>
            </a:r>
            <a:r>
              <a:rPr lang="en-US" dirty="0" err="1"/>
              <a:t>ko‘rsatishgan</a:t>
            </a:r>
            <a:r>
              <a:rPr lang="en-US" dirty="0"/>
              <a:t>.</a:t>
            </a:r>
            <a:endParaRPr lang="ru-RU" dirty="0"/>
          </a:p>
        </p:txBody>
      </p:sp>
      <p:sp>
        <p:nvSpPr>
          <p:cNvPr id="4" name="Rectangle 3"/>
          <p:cNvSpPr/>
          <p:nvPr/>
        </p:nvSpPr>
        <p:spPr>
          <a:xfrm>
            <a:off x="7919049" y="998606"/>
            <a:ext cx="3433313" cy="26676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err="1">
                <a:solidFill>
                  <a:srgbClr val="FFFF00"/>
                </a:solidFill>
              </a:rPr>
              <a:t>O‘zbekistonda</a:t>
            </a:r>
            <a:r>
              <a:rPr lang="en-US" dirty="0">
                <a:solidFill>
                  <a:srgbClr val="FFFF00"/>
                </a:solidFill>
              </a:rPr>
              <a:t> </a:t>
            </a:r>
            <a:r>
              <a:rPr lang="en-US" dirty="0" err="1">
                <a:solidFill>
                  <a:srgbClr val="FFFF00"/>
                </a:solidFill>
              </a:rPr>
              <a:t>maktabdan</a:t>
            </a:r>
            <a:r>
              <a:rPr lang="en-US" dirty="0">
                <a:solidFill>
                  <a:srgbClr val="FFFF00"/>
                </a:solidFill>
              </a:rPr>
              <a:t> </a:t>
            </a:r>
            <a:r>
              <a:rPr lang="en-US" dirty="0" err="1">
                <a:solidFill>
                  <a:srgbClr val="FFFF00"/>
                </a:solidFill>
              </a:rPr>
              <a:t>oldin</a:t>
            </a:r>
            <a:r>
              <a:rPr lang="en-US" dirty="0">
                <a:solidFill>
                  <a:srgbClr val="FFFF00"/>
                </a:solidFill>
              </a:rPr>
              <a:t> </a:t>
            </a:r>
            <a:r>
              <a:rPr lang="en-US" dirty="0" err="1">
                <a:solidFill>
                  <a:srgbClr val="FFFF00"/>
                </a:solidFill>
              </a:rPr>
              <a:t>yaxshi</a:t>
            </a:r>
            <a:r>
              <a:rPr lang="en-US" dirty="0">
                <a:solidFill>
                  <a:srgbClr val="FFFF00"/>
                </a:solidFill>
              </a:rPr>
              <a:t> </a:t>
            </a:r>
            <a:r>
              <a:rPr lang="en-US" dirty="0" err="1">
                <a:solidFill>
                  <a:srgbClr val="FFFF00"/>
                </a:solidFill>
              </a:rPr>
              <a:t>o‘qiy</a:t>
            </a:r>
            <a:r>
              <a:rPr lang="en-US" dirty="0">
                <a:solidFill>
                  <a:srgbClr val="FFFF00"/>
                </a:solidFill>
              </a:rPr>
              <a:t> </a:t>
            </a:r>
            <a:r>
              <a:rPr lang="en-US" dirty="0" err="1">
                <a:solidFill>
                  <a:srgbClr val="FFFF00"/>
                </a:solidFill>
              </a:rPr>
              <a:t>olgan</a:t>
            </a:r>
            <a:r>
              <a:rPr lang="en-US" dirty="0">
                <a:solidFill>
                  <a:srgbClr val="FFFF00"/>
                </a:solidFill>
              </a:rPr>
              <a:t> </a:t>
            </a:r>
            <a:r>
              <a:rPr lang="en-US" dirty="0" err="1">
                <a:solidFill>
                  <a:srgbClr val="FFFF00"/>
                </a:solidFill>
              </a:rPr>
              <a:t>o‘quvchilar</a:t>
            </a:r>
            <a:r>
              <a:rPr lang="en-US" dirty="0">
                <a:solidFill>
                  <a:srgbClr val="FFFF00"/>
                </a:solidFill>
              </a:rPr>
              <a:t> </a:t>
            </a:r>
            <a:r>
              <a:rPr lang="en-US" dirty="0" err="1">
                <a:solidFill>
                  <a:srgbClr val="FFFF00"/>
                </a:solidFill>
              </a:rPr>
              <a:t>bilan</a:t>
            </a:r>
            <a:r>
              <a:rPr lang="en-US" dirty="0">
                <a:solidFill>
                  <a:srgbClr val="FFFF00"/>
                </a:solidFill>
              </a:rPr>
              <a:t> </a:t>
            </a:r>
            <a:r>
              <a:rPr lang="en-US" dirty="0" err="1">
                <a:solidFill>
                  <a:srgbClr val="FFFF00"/>
                </a:solidFill>
              </a:rPr>
              <a:t>maktabgacha</a:t>
            </a:r>
            <a:r>
              <a:rPr lang="en-US" dirty="0">
                <a:solidFill>
                  <a:srgbClr val="FFFF00"/>
                </a:solidFill>
              </a:rPr>
              <a:t> </a:t>
            </a:r>
            <a:r>
              <a:rPr lang="en-US" dirty="0" err="1">
                <a:solidFill>
                  <a:srgbClr val="FFFF00"/>
                </a:solidFill>
              </a:rPr>
              <a:t>o‘qishni</a:t>
            </a:r>
            <a:r>
              <a:rPr lang="en-US" dirty="0">
                <a:solidFill>
                  <a:srgbClr val="FFFF00"/>
                </a:solidFill>
              </a:rPr>
              <a:t> </a:t>
            </a:r>
            <a:r>
              <a:rPr lang="en-US" dirty="0" err="1">
                <a:solidFill>
                  <a:srgbClr val="FFFF00"/>
                </a:solidFill>
              </a:rPr>
              <a:t>bilmagan</a:t>
            </a:r>
            <a:r>
              <a:rPr lang="en-US" dirty="0">
                <a:solidFill>
                  <a:srgbClr val="FFFF00"/>
                </a:solidFill>
              </a:rPr>
              <a:t> </a:t>
            </a:r>
            <a:r>
              <a:rPr lang="en-US" dirty="0" err="1">
                <a:solidFill>
                  <a:srgbClr val="FFFF00"/>
                </a:solidFill>
              </a:rPr>
              <a:t>o‘quvchilar</a:t>
            </a:r>
            <a:r>
              <a:rPr lang="en-US" dirty="0">
                <a:solidFill>
                  <a:srgbClr val="FFFF00"/>
                </a:solidFill>
              </a:rPr>
              <a:t> </a:t>
            </a:r>
            <a:r>
              <a:rPr lang="en-US" dirty="0" err="1">
                <a:solidFill>
                  <a:srgbClr val="FFFF00"/>
                </a:solidFill>
              </a:rPr>
              <a:t>natijalari</a:t>
            </a:r>
            <a:r>
              <a:rPr lang="en-US" dirty="0">
                <a:solidFill>
                  <a:srgbClr val="FFFF00"/>
                </a:solidFill>
              </a:rPr>
              <a:t> </a:t>
            </a:r>
            <a:r>
              <a:rPr lang="en-US" dirty="0" err="1">
                <a:solidFill>
                  <a:srgbClr val="FFFF00"/>
                </a:solidFill>
              </a:rPr>
              <a:t>o‘rtasidagi</a:t>
            </a:r>
            <a:r>
              <a:rPr lang="en-US" dirty="0">
                <a:solidFill>
                  <a:srgbClr val="FFFF00"/>
                </a:solidFill>
              </a:rPr>
              <a:t> </a:t>
            </a:r>
            <a:r>
              <a:rPr lang="en-US" dirty="0" err="1">
                <a:solidFill>
                  <a:srgbClr val="FFFF00"/>
                </a:solidFill>
              </a:rPr>
              <a:t>farq</a:t>
            </a:r>
            <a:r>
              <a:rPr lang="en-US" dirty="0">
                <a:solidFill>
                  <a:srgbClr val="FFFF00"/>
                </a:solidFill>
              </a:rPr>
              <a:t> 36 </a:t>
            </a:r>
            <a:r>
              <a:rPr lang="en-US" dirty="0" err="1">
                <a:solidFill>
                  <a:srgbClr val="FFFF00"/>
                </a:solidFill>
              </a:rPr>
              <a:t>ballni</a:t>
            </a:r>
            <a:r>
              <a:rPr lang="en-US" dirty="0">
                <a:solidFill>
                  <a:srgbClr val="FFFF00"/>
                </a:solidFill>
              </a:rPr>
              <a:t> </a:t>
            </a:r>
            <a:r>
              <a:rPr lang="en-US" dirty="0" err="1">
                <a:solidFill>
                  <a:srgbClr val="FFFF00"/>
                </a:solidFill>
              </a:rPr>
              <a:t>tashkil</a:t>
            </a:r>
            <a:r>
              <a:rPr lang="en-US" dirty="0">
                <a:solidFill>
                  <a:srgbClr val="FFFF00"/>
                </a:solidFill>
              </a:rPr>
              <a:t> </a:t>
            </a:r>
            <a:r>
              <a:rPr lang="en-US" dirty="0" err="1">
                <a:solidFill>
                  <a:srgbClr val="FFFF00"/>
                </a:solidFill>
              </a:rPr>
              <a:t>qilgan</a:t>
            </a:r>
            <a:r>
              <a:rPr lang="en-US" dirty="0"/>
              <a:t>.</a:t>
            </a:r>
            <a:endParaRPr lang="ru-RU" dirty="0"/>
          </a:p>
        </p:txBody>
      </p:sp>
      <p:sp>
        <p:nvSpPr>
          <p:cNvPr id="5" name="Rectangle 4"/>
          <p:cNvSpPr/>
          <p:nvPr/>
        </p:nvSpPr>
        <p:spPr>
          <a:xfrm>
            <a:off x="2260121" y="3242427"/>
            <a:ext cx="5141343" cy="1477328"/>
          </a:xfrm>
          <a:prstGeom prst="rect">
            <a:avLst/>
          </a:prstGeom>
        </p:spPr>
        <p:txBody>
          <a:bodyPr wrap="square">
            <a:spAutoFit/>
          </a:bodyPr>
          <a:lstStyle/>
          <a:p>
            <a:r>
              <a:rPr lang="en-US" dirty="0" err="1">
                <a:solidFill>
                  <a:srgbClr val="0070C0"/>
                </a:solidFill>
              </a:rPr>
              <a:t>Ma’lumot</a:t>
            </a:r>
            <a:r>
              <a:rPr lang="en-US" dirty="0">
                <a:solidFill>
                  <a:srgbClr val="0070C0"/>
                </a:solidFill>
              </a:rPr>
              <a:t> </a:t>
            </a:r>
            <a:r>
              <a:rPr lang="en-US" dirty="0" err="1">
                <a:solidFill>
                  <a:srgbClr val="0070C0"/>
                </a:solidFill>
              </a:rPr>
              <a:t>uchun</a:t>
            </a:r>
            <a:r>
              <a:rPr lang="en-US" dirty="0">
                <a:solidFill>
                  <a:srgbClr val="0070C0"/>
                </a:solidFill>
              </a:rPr>
              <a:t>: </a:t>
            </a:r>
            <a:r>
              <a:rPr lang="en-US" dirty="0" err="1">
                <a:solidFill>
                  <a:srgbClr val="0070C0"/>
                </a:solidFill>
              </a:rPr>
              <a:t>O‘zbekistondan</a:t>
            </a:r>
            <a:r>
              <a:rPr lang="en-US" dirty="0">
                <a:solidFill>
                  <a:srgbClr val="0070C0"/>
                </a:solidFill>
              </a:rPr>
              <a:t> </a:t>
            </a:r>
            <a:r>
              <a:rPr lang="en-US" dirty="0" err="1">
                <a:solidFill>
                  <a:srgbClr val="0070C0"/>
                </a:solidFill>
              </a:rPr>
              <a:t>tadqiqotda</a:t>
            </a:r>
            <a:r>
              <a:rPr lang="en-US" dirty="0">
                <a:solidFill>
                  <a:srgbClr val="0070C0"/>
                </a:solidFill>
              </a:rPr>
              <a:t> 2016-yilda 1-sinfga </a:t>
            </a:r>
            <a:r>
              <a:rPr lang="en-US" dirty="0" err="1">
                <a:solidFill>
                  <a:srgbClr val="0070C0"/>
                </a:solidFill>
              </a:rPr>
              <a:t>borgan</a:t>
            </a:r>
            <a:r>
              <a:rPr lang="en-US" dirty="0">
                <a:solidFill>
                  <a:srgbClr val="0070C0"/>
                </a:solidFill>
              </a:rPr>
              <a:t> </a:t>
            </a:r>
            <a:r>
              <a:rPr lang="en-US" dirty="0" err="1">
                <a:solidFill>
                  <a:srgbClr val="0070C0"/>
                </a:solidFill>
              </a:rPr>
              <a:t>o‘quvchilar</a:t>
            </a:r>
            <a:r>
              <a:rPr lang="en-US" dirty="0">
                <a:solidFill>
                  <a:srgbClr val="0070C0"/>
                </a:solidFill>
              </a:rPr>
              <a:t> </a:t>
            </a:r>
            <a:r>
              <a:rPr lang="en-US" dirty="0" err="1">
                <a:solidFill>
                  <a:srgbClr val="0070C0"/>
                </a:solidFill>
              </a:rPr>
              <a:t>qatnashgan</a:t>
            </a:r>
            <a:r>
              <a:rPr lang="en-US" dirty="0">
                <a:solidFill>
                  <a:srgbClr val="0070C0"/>
                </a:solidFill>
              </a:rPr>
              <a:t>. </a:t>
            </a:r>
            <a:r>
              <a:rPr lang="en-US" dirty="0" err="1">
                <a:solidFill>
                  <a:srgbClr val="0070C0"/>
                </a:solidFill>
              </a:rPr>
              <a:t>Bundan</a:t>
            </a:r>
            <a:r>
              <a:rPr lang="en-US" dirty="0">
                <a:solidFill>
                  <a:srgbClr val="0070C0"/>
                </a:solidFill>
              </a:rPr>
              <a:t> </a:t>
            </a:r>
            <a:r>
              <a:rPr lang="en-US" dirty="0" err="1">
                <a:solidFill>
                  <a:srgbClr val="0070C0"/>
                </a:solidFill>
              </a:rPr>
              <a:t>oldin</a:t>
            </a:r>
            <a:r>
              <a:rPr lang="en-US" dirty="0">
                <a:solidFill>
                  <a:srgbClr val="0070C0"/>
                </a:solidFill>
              </a:rPr>
              <a:t> UNICEF </a:t>
            </a:r>
            <a:r>
              <a:rPr lang="en-US" dirty="0" err="1">
                <a:solidFill>
                  <a:srgbClr val="0070C0"/>
                </a:solidFill>
              </a:rPr>
              <a:t>o‘tkazgan</a:t>
            </a:r>
            <a:r>
              <a:rPr lang="en-US" dirty="0">
                <a:solidFill>
                  <a:srgbClr val="0070C0"/>
                </a:solidFill>
              </a:rPr>
              <a:t> </a:t>
            </a:r>
            <a:r>
              <a:rPr lang="en-US" dirty="0" err="1">
                <a:solidFill>
                  <a:srgbClr val="0070C0"/>
                </a:solidFill>
              </a:rPr>
              <a:t>tadqiqot</a:t>
            </a:r>
            <a:r>
              <a:rPr lang="en-US" dirty="0">
                <a:solidFill>
                  <a:srgbClr val="0070C0"/>
                </a:solidFill>
              </a:rPr>
              <a:t> 4-sinf </a:t>
            </a:r>
            <a:r>
              <a:rPr lang="en-US" dirty="0" err="1">
                <a:solidFill>
                  <a:srgbClr val="0070C0"/>
                </a:solidFill>
              </a:rPr>
              <a:t>o‘quvchilarining</a:t>
            </a:r>
            <a:r>
              <a:rPr lang="en-US" dirty="0">
                <a:solidFill>
                  <a:srgbClr val="0070C0"/>
                </a:solidFill>
              </a:rPr>
              <a:t> </a:t>
            </a:r>
            <a:r>
              <a:rPr lang="en-US" dirty="0" err="1">
                <a:solidFill>
                  <a:srgbClr val="0070C0"/>
                </a:solidFill>
              </a:rPr>
              <a:t>yarmidan</a:t>
            </a:r>
            <a:r>
              <a:rPr lang="en-US" dirty="0">
                <a:solidFill>
                  <a:srgbClr val="0070C0"/>
                </a:solidFill>
              </a:rPr>
              <a:t> </a:t>
            </a:r>
            <a:r>
              <a:rPr lang="en-US" dirty="0" err="1">
                <a:solidFill>
                  <a:srgbClr val="0070C0"/>
                </a:solidFill>
              </a:rPr>
              <a:t>ko‘prog‘i</a:t>
            </a:r>
            <a:r>
              <a:rPr lang="en-US" dirty="0">
                <a:solidFill>
                  <a:srgbClr val="0070C0"/>
                </a:solidFill>
              </a:rPr>
              <a:t> </a:t>
            </a:r>
            <a:r>
              <a:rPr lang="en-US" dirty="0" err="1">
                <a:solidFill>
                  <a:srgbClr val="0070C0"/>
                </a:solidFill>
              </a:rPr>
              <a:t>o‘qigan</a:t>
            </a:r>
            <a:r>
              <a:rPr lang="en-US" dirty="0">
                <a:solidFill>
                  <a:srgbClr val="0070C0"/>
                </a:solidFill>
              </a:rPr>
              <a:t> </a:t>
            </a:r>
            <a:r>
              <a:rPr lang="en-US" dirty="0" err="1">
                <a:solidFill>
                  <a:srgbClr val="0070C0"/>
                </a:solidFill>
              </a:rPr>
              <a:t>matnini</a:t>
            </a:r>
            <a:r>
              <a:rPr lang="en-US" dirty="0">
                <a:solidFill>
                  <a:srgbClr val="0070C0"/>
                </a:solidFill>
              </a:rPr>
              <a:t> </a:t>
            </a:r>
            <a:r>
              <a:rPr lang="en-US" dirty="0" err="1">
                <a:solidFill>
                  <a:srgbClr val="0070C0"/>
                </a:solidFill>
              </a:rPr>
              <a:t>tushunmasligini</a:t>
            </a:r>
            <a:r>
              <a:rPr lang="en-US" dirty="0">
                <a:solidFill>
                  <a:srgbClr val="0070C0"/>
                </a:solidFill>
              </a:rPr>
              <a:t> </a:t>
            </a:r>
            <a:r>
              <a:rPr lang="en-US" dirty="0" err="1">
                <a:solidFill>
                  <a:srgbClr val="0070C0"/>
                </a:solidFill>
                <a:hlinkClick r:id="rId2"/>
              </a:rPr>
              <a:t>ko‘rsatgandi</a:t>
            </a:r>
            <a:r>
              <a:rPr lang="en-US" dirty="0">
                <a:solidFill>
                  <a:srgbClr val="0070C0"/>
                </a:solidFill>
              </a:rPr>
              <a:t>.</a:t>
            </a:r>
            <a:endParaRPr lang="ru-RU" dirty="0">
              <a:solidFill>
                <a:srgbClr val="0070C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408" y="5132716"/>
            <a:ext cx="11447251" cy="10955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72091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304792" y="279400"/>
            <a:ext cx="6390520" cy="6299200"/>
          </a:xfrm>
          <a:prstGeom prst="rect">
            <a:avLst/>
          </a:prstGeom>
          <a:solidFill>
            <a:srgbClr val="FFFFFF"/>
          </a:solidFill>
          <a:ln/>
        </p:spPr>
      </p:sp>
      <p:sp>
        <p:nvSpPr>
          <p:cNvPr id="3" name="Text 1"/>
          <p:cNvSpPr/>
          <p:nvPr/>
        </p:nvSpPr>
        <p:spPr>
          <a:xfrm>
            <a:off x="736582" y="660400"/>
            <a:ext cx="5958731"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TIMSS</a:t>
            </a:r>
            <a:endParaRPr lang="en-US" sz="1600" dirty="0"/>
          </a:p>
        </p:txBody>
      </p:sp>
      <p:sp>
        <p:nvSpPr>
          <p:cNvPr id="4" name="Text 2"/>
          <p:cNvSpPr/>
          <p:nvPr/>
        </p:nvSpPr>
        <p:spPr>
          <a:xfrm>
            <a:off x="736582" y="1094914"/>
            <a:ext cx="5526941" cy="1076920"/>
          </a:xfrm>
          <a:prstGeom prst="rect">
            <a:avLst/>
          </a:prstGeom>
          <a:noFill/>
          <a:ln/>
        </p:spPr>
        <p:txBody>
          <a:bodyPr wrap="square" lIns="0" tIns="0" rIns="0" bIns="0" rtlCol="0" anchor="t">
            <a:normAutofit/>
          </a:bodyPr>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TIMSS matematika va tabiiy fanlarni bog‘laydi</a:t>
            </a:r>
            <a:endParaRPr lang="en-US" sz="4000" dirty="0"/>
          </a:p>
        </p:txBody>
      </p:sp>
      <p:sp>
        <p:nvSpPr>
          <p:cNvPr id="5" name="Text 3"/>
          <p:cNvSpPr/>
          <p:nvPr/>
        </p:nvSpPr>
        <p:spPr>
          <a:xfrm>
            <a:off x="736582" y="2267545"/>
            <a:ext cx="5526941" cy="2737644"/>
          </a:xfrm>
          <a:prstGeom prst="rect">
            <a:avLst/>
          </a:prstGeom>
          <a:noFill/>
          <a:ln/>
        </p:spPr>
        <p:txBody>
          <a:bodyPr wrap="square" lIns="0" tIns="0" rIns="0" bIns="0" rtlCol="0" anchor="t">
            <a:normAutofit lnSpcReduction="10000"/>
          </a:bodyPr>
          <a:lstStyle/>
          <a:p>
            <a:pPr marL="0" indent="0" algn="l">
              <a:lnSpc>
                <a:spcPct val="117000"/>
              </a:lnSpc>
              <a:spcAft>
                <a:spcPts val="1350"/>
              </a:spcAft>
              <a:buNone/>
            </a:pPr>
            <a:r>
              <a:rPr lang="en-US" sz="2400" dirty="0">
                <a:solidFill>
                  <a:srgbClr val="5B1422"/>
                </a:solidFill>
                <a:latin typeface="Radio Canada" pitchFamily="34" charset="0"/>
                <a:ea typeface="Radio Canada" pitchFamily="34" charset="-122"/>
                <a:cs typeface="Radio Canada" pitchFamily="34" charset="-120"/>
              </a:rPr>
              <a:t>TIMSS o‘quvchilarning matematika va tabiiy fanlardan tayyorgarligini xalqaro miqyosda taqqoslaydi.</a:t>
            </a:r>
            <a:endParaRPr lang="en-US" sz="2400" dirty="0"/>
          </a:p>
          <a:p>
            <a:pPr marL="0" indent="0" algn="l">
              <a:lnSpc>
                <a:spcPct val="117000"/>
              </a:lnSpc>
              <a:buNone/>
            </a:pPr>
            <a:r>
              <a:rPr lang="en-US" sz="2400" dirty="0">
                <a:solidFill>
                  <a:srgbClr val="5B1422"/>
                </a:solidFill>
                <a:latin typeface="Radio Canada" pitchFamily="34" charset="0"/>
                <a:ea typeface="Radio Canada" pitchFamily="34" charset="-122"/>
                <a:cs typeface="Radio Canada" pitchFamily="34" charset="-120"/>
              </a:rPr>
              <a:t>Baholash mazmun bilan birga bilimni qo‘llash va mulohaza yuritishga e’tibor beradi.</a:t>
            </a:r>
            <a:endParaRPr lang="en-US" sz="2400" dirty="0"/>
          </a:p>
        </p:txBody>
      </p:sp>
      <p:sp>
        <p:nvSpPr>
          <p:cNvPr id="6" name="Text 4"/>
          <p:cNvSpPr/>
          <p:nvPr/>
        </p:nvSpPr>
        <p:spPr>
          <a:xfrm>
            <a:off x="736582" y="5969000"/>
            <a:ext cx="5958731"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Manba: TIMSS 2027 International Study</a:t>
            </a:r>
            <a:endParaRPr lang="en-US" sz="1600" dirty="0"/>
          </a:p>
        </p:txBody>
      </p:sp>
      <p:pic>
        <p:nvPicPr>
          <p:cNvPr id="7" name="Image 0" descr="preencoded.png"/>
          <p:cNvPicPr>
            <a:picLocks noChangeAspect="1"/>
          </p:cNvPicPr>
          <p:nvPr/>
        </p:nvPicPr>
        <p:blipFill>
          <a:blip r:embed="rId3"/>
          <a:stretch>
            <a:fillRect/>
          </a:stretch>
        </p:blipFill>
        <p:spPr>
          <a:xfrm>
            <a:off x="7228600" y="508000"/>
            <a:ext cx="4429609" cy="5464175"/>
          </a:xfrm>
          <a:prstGeom prst="rect">
            <a:avLst/>
          </a:prstGeom>
        </p:spPr>
      </p:pic>
      <p:sp>
        <p:nvSpPr>
          <p:cNvPr id="8" name="Text 5"/>
          <p:cNvSpPr/>
          <p:nvPr/>
        </p:nvSpPr>
        <p:spPr>
          <a:xfrm>
            <a:off x="7000005" y="6096000"/>
            <a:ext cx="4886798" cy="254000"/>
          </a:xfrm>
          <a:prstGeom prst="rect">
            <a:avLst/>
          </a:prstGeom>
          <a:noFill/>
          <a:ln/>
        </p:spPr>
        <p:txBody>
          <a:bodyPr wrap="none" lIns="0" tIns="0" rIns="0" bIns="0" rtlCol="0" anchor="t"/>
          <a:lstStyle/>
          <a:p>
            <a:pPr marL="0" indent="0" algn="ctr">
              <a:lnSpc>
                <a:spcPct val="104000"/>
              </a:lnSpc>
              <a:buNone/>
            </a:pPr>
            <a:r>
              <a:rPr lang="en-US" sz="1600" kern="100" spc="96" dirty="0">
                <a:solidFill>
                  <a:srgbClr val="7A4A50"/>
                </a:solidFill>
                <a:latin typeface="Alegreya Sans SC Medium" pitchFamily="34" charset="0"/>
                <a:ea typeface="Alegreya Sans SC Medium" pitchFamily="34" charset="-122"/>
                <a:cs typeface="Alegreya Sans SC Medium" pitchFamily="34" charset="-120"/>
              </a:rPr>
              <a:t>Hisoblash, kuzatish, izohlash</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TIMSS 2023</a:t>
            </a:r>
            <a:endParaRPr lang="ru-RU" dirty="0"/>
          </a:p>
        </p:txBody>
      </p:sp>
      <p:sp>
        <p:nvSpPr>
          <p:cNvPr id="3" name="Text Placeholder 2"/>
          <p:cNvSpPr>
            <a:spLocks noGrp="1"/>
          </p:cNvSpPr>
          <p:nvPr>
            <p:ph type="body" idx="1"/>
          </p:nvPr>
        </p:nvSpPr>
        <p:spPr>
          <a:xfrm>
            <a:off x="534608" y="3101479"/>
            <a:ext cx="10363200" cy="1509712"/>
          </a:xfrm>
        </p:spPr>
        <p:txBody>
          <a:bodyPr>
            <a:normAutofit fontScale="55000" lnSpcReduction="20000"/>
          </a:bodyPr>
          <a:lstStyle/>
          <a:p>
            <a:r>
              <a:rPr lang="en-US" sz="3100" dirty="0" err="1"/>
              <a:t>Unga</a:t>
            </a:r>
            <a:r>
              <a:rPr lang="en-US" sz="3100" dirty="0"/>
              <a:t> </a:t>
            </a:r>
            <a:r>
              <a:rPr lang="en-US" sz="3100" dirty="0" err="1"/>
              <a:t>koʻra</a:t>
            </a:r>
            <a:r>
              <a:rPr lang="en-US" sz="3100" dirty="0"/>
              <a:t>, </a:t>
            </a:r>
            <a:r>
              <a:rPr lang="en-US" sz="3100" dirty="0" err="1"/>
              <a:t>Oʻzbekistondagi</a:t>
            </a:r>
            <a:r>
              <a:rPr lang="en-US" sz="3100" dirty="0"/>
              <a:t> 8-sinf </a:t>
            </a:r>
            <a:r>
              <a:rPr lang="en-US" sz="3100" dirty="0" err="1"/>
              <a:t>oʻquvchilarining</a:t>
            </a:r>
            <a:r>
              <a:rPr lang="en-US" sz="3100" dirty="0"/>
              <a:t> </a:t>
            </a:r>
            <a:r>
              <a:rPr lang="en-US" sz="3100" dirty="0" err="1"/>
              <a:t>matematik</a:t>
            </a:r>
            <a:r>
              <a:rPr lang="en-US" sz="3100" dirty="0"/>
              <a:t> </a:t>
            </a:r>
            <a:r>
              <a:rPr lang="en-US" sz="3100" dirty="0" err="1"/>
              <a:t>savodxonlik</a:t>
            </a:r>
            <a:r>
              <a:rPr lang="en-US" sz="3100" dirty="0"/>
              <a:t> </a:t>
            </a:r>
            <a:r>
              <a:rPr lang="en-US" sz="3100" dirty="0" err="1"/>
              <a:t>boʻyicha</a:t>
            </a:r>
            <a:r>
              <a:rPr lang="en-US" sz="3100" dirty="0"/>
              <a:t> </a:t>
            </a:r>
            <a:r>
              <a:rPr lang="en-US" sz="3100" dirty="0" err="1"/>
              <a:t>oʻrtacha</a:t>
            </a:r>
            <a:r>
              <a:rPr lang="en-US" sz="3100" dirty="0"/>
              <a:t> </a:t>
            </a:r>
            <a:r>
              <a:rPr lang="en-US" sz="3100" dirty="0" err="1"/>
              <a:t>koʻrsatkichi</a:t>
            </a:r>
            <a:r>
              <a:rPr lang="en-US" sz="3100" dirty="0"/>
              <a:t> 421 ball </a:t>
            </a:r>
            <a:r>
              <a:rPr lang="en-US" sz="3100" dirty="0" err="1"/>
              <a:t>boʻlib</a:t>
            </a:r>
            <a:r>
              <a:rPr lang="en-US" sz="3100" dirty="0"/>
              <a:t>, </a:t>
            </a:r>
            <a:r>
              <a:rPr lang="en-US" sz="3100" dirty="0" err="1"/>
              <a:t>qatnashuvchi</a:t>
            </a:r>
            <a:r>
              <a:rPr lang="en-US" sz="3100" dirty="0"/>
              <a:t> 44 ta </a:t>
            </a:r>
            <a:r>
              <a:rPr lang="en-US" sz="3100" dirty="0" err="1"/>
              <a:t>davlat</a:t>
            </a:r>
            <a:r>
              <a:rPr lang="en-US" sz="3100" dirty="0"/>
              <a:t> </a:t>
            </a:r>
            <a:r>
              <a:rPr lang="en-US" sz="3100" dirty="0" err="1"/>
              <a:t>ichida</a:t>
            </a:r>
            <a:r>
              <a:rPr lang="en-US" sz="3100" dirty="0"/>
              <a:t> 32-oʻrinni </a:t>
            </a:r>
            <a:r>
              <a:rPr lang="en-US" sz="3100" dirty="0" err="1"/>
              <a:t>egallagan</a:t>
            </a:r>
            <a:r>
              <a:rPr lang="en-US" sz="3100" dirty="0"/>
              <a:t>. </a:t>
            </a:r>
            <a:endParaRPr lang="en-US" sz="3100" dirty="0" smtClean="0"/>
          </a:p>
          <a:p>
            <a:endParaRPr lang="en-US" sz="3100" dirty="0"/>
          </a:p>
          <a:p>
            <a:r>
              <a:rPr lang="en-US" sz="3100" dirty="0" err="1" smtClean="0"/>
              <a:t>Shuningdek</a:t>
            </a:r>
            <a:r>
              <a:rPr lang="en-US" sz="3100" dirty="0"/>
              <a:t>, </a:t>
            </a:r>
            <a:r>
              <a:rPr lang="en-US" sz="3100" dirty="0" err="1"/>
              <a:t>oʻzbekistonlik</a:t>
            </a:r>
            <a:r>
              <a:rPr lang="en-US" sz="3100" dirty="0"/>
              <a:t> 8-sinf </a:t>
            </a:r>
            <a:r>
              <a:rPr lang="en-US" sz="3100" dirty="0" err="1"/>
              <a:t>oʻquvchilari</a:t>
            </a:r>
            <a:r>
              <a:rPr lang="en-US" sz="3100" dirty="0"/>
              <a:t> </a:t>
            </a:r>
            <a:r>
              <a:rPr lang="en-US" sz="3100" dirty="0" err="1"/>
              <a:t>tabiiy</a:t>
            </a:r>
            <a:r>
              <a:rPr lang="en-US" sz="3100" dirty="0"/>
              <a:t> </a:t>
            </a:r>
            <a:r>
              <a:rPr lang="en-US" sz="3100" dirty="0" err="1"/>
              <a:t>fanlar</a:t>
            </a:r>
            <a:r>
              <a:rPr lang="en-US" sz="3100" dirty="0"/>
              <a:t> (Science) </a:t>
            </a:r>
            <a:r>
              <a:rPr lang="en-US" sz="3100" dirty="0" err="1"/>
              <a:t>savodxonligi</a:t>
            </a:r>
            <a:r>
              <a:rPr lang="en-US" sz="3100" dirty="0"/>
              <a:t> </a:t>
            </a:r>
            <a:r>
              <a:rPr lang="en-US" sz="3100" dirty="0" err="1"/>
              <a:t>boʻyicha</a:t>
            </a:r>
            <a:r>
              <a:rPr lang="en-US" sz="3100" dirty="0"/>
              <a:t> 44 ta </a:t>
            </a:r>
            <a:r>
              <a:rPr lang="en-US" sz="3100" dirty="0" err="1"/>
              <a:t>davlat</a:t>
            </a:r>
            <a:r>
              <a:rPr lang="en-US" sz="3100" dirty="0"/>
              <a:t> </a:t>
            </a:r>
            <a:r>
              <a:rPr lang="en-US" sz="3100" dirty="0" err="1"/>
              <a:t>orasidan</a:t>
            </a:r>
            <a:r>
              <a:rPr lang="en-US" sz="3100" dirty="0"/>
              <a:t> 39-oʻringa (396 ball </a:t>
            </a:r>
            <a:r>
              <a:rPr lang="en-US" sz="3100" dirty="0" err="1"/>
              <a:t>bilan</a:t>
            </a:r>
            <a:r>
              <a:rPr lang="en-US" sz="3100" dirty="0"/>
              <a:t>) </a:t>
            </a:r>
            <a:r>
              <a:rPr lang="en-US" sz="3100" dirty="0" err="1"/>
              <a:t>loyiq</a:t>
            </a:r>
            <a:r>
              <a:rPr lang="en-US" sz="3100" dirty="0"/>
              <a:t> </a:t>
            </a:r>
            <a:r>
              <a:rPr lang="en-US" sz="3100" dirty="0" err="1"/>
              <a:t>koʻrilgan</a:t>
            </a:r>
            <a:r>
              <a:rPr lang="en-US" sz="3100" dirty="0"/>
              <a:t>.</a:t>
            </a:r>
          </a:p>
          <a:p>
            <a:r>
              <a:rPr lang="en-US" sz="3100" dirty="0"/>
              <a:t> </a:t>
            </a:r>
          </a:p>
          <a:p>
            <a:endParaRPr lang="ru-RU" dirty="0"/>
          </a:p>
        </p:txBody>
      </p:sp>
    </p:spTree>
    <p:extLst>
      <p:ext uri="{BB962C8B-B14F-4D97-AF65-F5344CB8AC3E}">
        <p14:creationId xmlns:p14="http://schemas.microsoft.com/office/powerpoint/2010/main" val="724060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87380" y="254000"/>
            <a:ext cx="11099522"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TIMSS · MATEMATIKA</a:t>
            </a:r>
            <a:endParaRPr lang="en-US" sz="1600" dirty="0"/>
          </a:p>
        </p:txBody>
      </p:sp>
      <p:sp>
        <p:nvSpPr>
          <p:cNvPr id="3" name="Text 1"/>
          <p:cNvSpPr/>
          <p:nvPr/>
        </p:nvSpPr>
        <p:spPr>
          <a:xfrm>
            <a:off x="787380" y="688514"/>
            <a:ext cx="10616934" cy="538460"/>
          </a:xfrm>
          <a:prstGeom prst="rect">
            <a:avLst/>
          </a:prstGeom>
          <a:noFill/>
          <a:ln/>
        </p:spPr>
        <p:txBody>
          <a:bodyPr wrap="none" lIns="0" tIns="0" rIns="0" bIns="0" rtlCol="0" anchor="t"/>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TIMSS matematika mazmuni</a:t>
            </a:r>
            <a:endParaRPr lang="en-US" sz="4000" dirty="0"/>
          </a:p>
        </p:txBody>
      </p:sp>
      <p:sp>
        <p:nvSpPr>
          <p:cNvPr id="4" name="Text 2"/>
          <p:cNvSpPr/>
          <p:nvPr/>
        </p:nvSpPr>
        <p:spPr>
          <a:xfrm>
            <a:off x="787380" y="1471910"/>
            <a:ext cx="11099522" cy="426641"/>
          </a:xfrm>
          <a:prstGeom prst="rect">
            <a:avLst/>
          </a:prstGeom>
          <a:noFill/>
          <a:ln/>
        </p:spPr>
        <p:txBody>
          <a:bodyPr wrap="none" lIns="0" tIns="0" rIns="0" bIns="0" rtlCol="0" anchor="t"/>
          <a:lstStyle/>
          <a:p>
            <a:pPr marL="0" indent="0" algn="l">
              <a:lnSpc>
                <a:spcPct val="117000"/>
              </a:lnSpc>
              <a:buNone/>
            </a:pPr>
            <a:r>
              <a:rPr lang="en-US" sz="2400" dirty="0">
                <a:solidFill>
                  <a:srgbClr val="5B1422"/>
                </a:solidFill>
                <a:latin typeface="Radio Canada" pitchFamily="34" charset="0"/>
                <a:ea typeface="Radio Canada" pitchFamily="34" charset="-122"/>
                <a:cs typeface="Radio Canada" pitchFamily="34" charset="-120"/>
              </a:rPr>
              <a:t>Matematik bilim real vaziyatdagi savolga aylanganda ko‘rinadi.</a:t>
            </a:r>
            <a:endParaRPr lang="en-US" sz="2400" dirty="0"/>
          </a:p>
        </p:txBody>
      </p:sp>
      <p:sp>
        <p:nvSpPr>
          <p:cNvPr id="5" name="Text 3"/>
          <p:cNvSpPr/>
          <p:nvPr/>
        </p:nvSpPr>
        <p:spPr>
          <a:xfrm>
            <a:off x="787380" y="2193528"/>
            <a:ext cx="725172" cy="304800"/>
          </a:xfrm>
          <a:prstGeom prst="rect">
            <a:avLst/>
          </a:prstGeom>
          <a:noFill/>
          <a:ln/>
        </p:spPr>
        <p:txBody>
          <a:bodyPr wrap="none" lIns="0" tIns="0" rIns="0" bIns="0" rtlCol="0" anchor="t"/>
          <a:lstStyle/>
          <a:p>
            <a:pPr marL="0" indent="0" algn="l">
              <a:lnSpc>
                <a:spcPct val="83000"/>
              </a:lnSpc>
              <a:buNone/>
            </a:pPr>
            <a:r>
              <a:rPr lang="en-US" sz="2400" dirty="0">
                <a:solidFill>
                  <a:srgbClr val="5B1422"/>
                </a:solidFill>
                <a:latin typeface="Playfair Display SemiBold" pitchFamily="34" charset="0"/>
                <a:ea typeface="Playfair Display SemiBold" pitchFamily="34" charset="-122"/>
                <a:cs typeface="Playfair Display SemiBold" pitchFamily="34" charset="-120"/>
              </a:rPr>
              <a:t>1</a:t>
            </a:r>
            <a:endParaRPr lang="en-US" sz="2400" dirty="0"/>
          </a:p>
        </p:txBody>
      </p:sp>
      <p:sp>
        <p:nvSpPr>
          <p:cNvPr id="6" name="Text 4"/>
          <p:cNvSpPr/>
          <p:nvPr/>
        </p:nvSpPr>
        <p:spPr>
          <a:xfrm>
            <a:off x="1085823" y="2145223"/>
            <a:ext cx="10318492"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Sonlar va amallar</a:t>
            </a:r>
            <a:endParaRPr lang="en-US" sz="2800" dirty="0"/>
          </a:p>
        </p:txBody>
      </p:sp>
      <p:sp>
        <p:nvSpPr>
          <p:cNvPr id="7" name="Text 5"/>
          <p:cNvSpPr/>
          <p:nvPr/>
        </p:nvSpPr>
        <p:spPr>
          <a:xfrm>
            <a:off x="1085823" y="2752904"/>
            <a:ext cx="10318492"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Hisoblash, taqqoslash, miqdorlar.</a:t>
            </a:r>
            <a:endParaRPr lang="en-US" sz="1900" dirty="0"/>
          </a:p>
        </p:txBody>
      </p:sp>
      <p:sp>
        <p:nvSpPr>
          <p:cNvPr id="8" name="Text 6"/>
          <p:cNvSpPr/>
          <p:nvPr/>
        </p:nvSpPr>
        <p:spPr>
          <a:xfrm>
            <a:off x="787380" y="3711178"/>
            <a:ext cx="769621" cy="304800"/>
          </a:xfrm>
          <a:prstGeom prst="rect">
            <a:avLst/>
          </a:prstGeom>
          <a:noFill/>
          <a:ln/>
        </p:spPr>
        <p:txBody>
          <a:bodyPr wrap="none" lIns="0" tIns="0" rIns="0" bIns="0" rtlCol="0" anchor="t"/>
          <a:lstStyle/>
          <a:p>
            <a:pPr marL="0" indent="0" algn="l">
              <a:lnSpc>
                <a:spcPct val="83000"/>
              </a:lnSpc>
              <a:buNone/>
            </a:pPr>
            <a:r>
              <a:rPr lang="en-US" sz="2400" dirty="0">
                <a:solidFill>
                  <a:srgbClr val="5B1422"/>
                </a:solidFill>
                <a:latin typeface="Playfair Display SemiBold" pitchFamily="34" charset="0"/>
                <a:ea typeface="Playfair Display SemiBold" pitchFamily="34" charset="-122"/>
                <a:cs typeface="Playfair Display SemiBold" pitchFamily="34" charset="-120"/>
              </a:rPr>
              <a:t>2</a:t>
            </a:r>
            <a:endParaRPr lang="en-US" sz="2400" dirty="0"/>
          </a:p>
        </p:txBody>
      </p:sp>
      <p:sp>
        <p:nvSpPr>
          <p:cNvPr id="9" name="Text 7"/>
          <p:cNvSpPr/>
          <p:nvPr/>
        </p:nvSpPr>
        <p:spPr>
          <a:xfrm>
            <a:off x="1130272" y="3662873"/>
            <a:ext cx="10274043"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Geometriya va o‘lchash</a:t>
            </a:r>
            <a:endParaRPr lang="en-US" sz="2800" dirty="0"/>
          </a:p>
        </p:txBody>
      </p:sp>
      <p:sp>
        <p:nvSpPr>
          <p:cNvPr id="10" name="Text 8"/>
          <p:cNvSpPr/>
          <p:nvPr/>
        </p:nvSpPr>
        <p:spPr>
          <a:xfrm>
            <a:off x="1130272" y="4270554"/>
            <a:ext cx="10274043"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Shakl, fazo, uzunlik, yuza.</a:t>
            </a:r>
            <a:endParaRPr lang="en-US" sz="1900" dirty="0"/>
          </a:p>
        </p:txBody>
      </p:sp>
      <p:sp>
        <p:nvSpPr>
          <p:cNvPr id="11" name="Text 9"/>
          <p:cNvSpPr/>
          <p:nvPr/>
        </p:nvSpPr>
        <p:spPr>
          <a:xfrm>
            <a:off x="787380" y="5228927"/>
            <a:ext cx="777558" cy="304800"/>
          </a:xfrm>
          <a:prstGeom prst="rect">
            <a:avLst/>
          </a:prstGeom>
          <a:noFill/>
          <a:ln/>
        </p:spPr>
        <p:txBody>
          <a:bodyPr wrap="none" lIns="0" tIns="0" rIns="0" bIns="0" rtlCol="0" anchor="t"/>
          <a:lstStyle/>
          <a:p>
            <a:pPr marL="0" indent="0" algn="l">
              <a:lnSpc>
                <a:spcPct val="83000"/>
              </a:lnSpc>
              <a:buNone/>
            </a:pPr>
            <a:r>
              <a:rPr lang="en-US" sz="2400" dirty="0">
                <a:solidFill>
                  <a:srgbClr val="5B1422"/>
                </a:solidFill>
                <a:latin typeface="Playfair Display SemiBold" pitchFamily="34" charset="0"/>
                <a:ea typeface="Playfair Display SemiBold" pitchFamily="34" charset="-122"/>
                <a:cs typeface="Playfair Display SemiBold" pitchFamily="34" charset="-120"/>
              </a:rPr>
              <a:t>3</a:t>
            </a:r>
            <a:endParaRPr lang="en-US" sz="2400" dirty="0"/>
          </a:p>
        </p:txBody>
      </p:sp>
      <p:sp>
        <p:nvSpPr>
          <p:cNvPr id="12" name="Text 10"/>
          <p:cNvSpPr/>
          <p:nvPr/>
        </p:nvSpPr>
        <p:spPr>
          <a:xfrm>
            <a:off x="1138209" y="5180622"/>
            <a:ext cx="10266106"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Ma’lumotlar</a:t>
            </a:r>
            <a:endParaRPr lang="en-US" sz="2800" dirty="0"/>
          </a:p>
        </p:txBody>
      </p:sp>
      <p:sp>
        <p:nvSpPr>
          <p:cNvPr id="13" name="Text 11"/>
          <p:cNvSpPr/>
          <p:nvPr/>
        </p:nvSpPr>
        <p:spPr>
          <a:xfrm>
            <a:off x="1138209" y="5788303"/>
            <a:ext cx="10266106"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Jadval, diagramma va sodda xulosalar.</a:t>
            </a:r>
            <a:endParaRPr lang="en-US" sz="1900" dirty="0"/>
          </a:p>
        </p:txBody>
      </p:sp>
      <p:sp>
        <p:nvSpPr>
          <p:cNvPr id="14" name="Text 12"/>
          <p:cNvSpPr/>
          <p:nvPr/>
        </p:nvSpPr>
        <p:spPr>
          <a:xfrm>
            <a:off x="787380" y="6350000"/>
            <a:ext cx="11099522"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Darsga misol: “Qaysi shaklning yuzi kattaroq va buni qanday bilamiz?”</a:t>
            </a:r>
            <a:endParaRPr lang="en-US" sz="1600" dirty="0"/>
          </a:p>
        </p:txBody>
      </p:sp>
      <p:sp>
        <p:nvSpPr>
          <p:cNvPr id="15" name="Shape 13"/>
          <p:cNvSpPr/>
          <p:nvPr/>
        </p:nvSpPr>
        <p:spPr>
          <a:xfrm>
            <a:off x="787380" y="3359051"/>
            <a:ext cx="10616934" cy="12700"/>
          </a:xfrm>
          <a:prstGeom prst="rect">
            <a:avLst/>
          </a:prstGeom>
          <a:solidFill>
            <a:srgbClr val="D4927F"/>
          </a:solidFill>
          <a:ln/>
        </p:spPr>
      </p:sp>
      <p:sp>
        <p:nvSpPr>
          <p:cNvPr id="16" name="Shape 14"/>
          <p:cNvSpPr/>
          <p:nvPr/>
        </p:nvSpPr>
        <p:spPr>
          <a:xfrm>
            <a:off x="787380" y="4876701"/>
            <a:ext cx="10616934" cy="12700"/>
          </a:xfrm>
          <a:prstGeom prst="rect">
            <a:avLst/>
          </a:prstGeom>
          <a:solidFill>
            <a:srgbClr val="D4927F"/>
          </a:solidFill>
          <a:ln/>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463290"/>
            <a:ext cx="8246853" cy="3323987"/>
          </a:xfrm>
          <a:prstGeom prst="rect">
            <a:avLst/>
          </a:prstGeom>
        </p:spPr>
        <p:txBody>
          <a:bodyPr wrap="square">
            <a:spAutoFit/>
          </a:bodyPr>
          <a:lstStyle/>
          <a:p>
            <a:pPr algn="ctr"/>
            <a:r>
              <a:rPr lang="en-US" sz="2400" b="1" dirty="0" err="1"/>
              <a:t>Birinchi</a:t>
            </a:r>
            <a:r>
              <a:rPr lang="en-US" sz="2400" b="1" dirty="0"/>
              <a:t> TIMSS </a:t>
            </a:r>
            <a:r>
              <a:rPr lang="en-US" sz="2400" b="1" dirty="0" err="1"/>
              <a:t>tadqiqoti</a:t>
            </a:r>
            <a:r>
              <a:rPr lang="en-US" sz="2400" b="1" dirty="0"/>
              <a:t> </a:t>
            </a:r>
            <a:r>
              <a:rPr lang="en-US" sz="2400" b="1" dirty="0" err="1"/>
              <a:t>qayerda</a:t>
            </a:r>
            <a:r>
              <a:rPr lang="en-US" sz="2400" b="1" dirty="0"/>
              <a:t> </a:t>
            </a:r>
            <a:r>
              <a:rPr lang="en-US" sz="2400" b="1" dirty="0" err="1"/>
              <a:t>o'tkazilgan</a:t>
            </a:r>
            <a:r>
              <a:rPr lang="en-US" sz="2400" b="1" dirty="0" smtClean="0"/>
              <a:t>?</a:t>
            </a:r>
          </a:p>
          <a:p>
            <a:pPr algn="ctr"/>
            <a:endParaRPr lang="en-US" sz="2400" b="1" dirty="0"/>
          </a:p>
          <a:p>
            <a:r>
              <a:rPr lang="en-US" b="1" dirty="0" err="1"/>
              <a:t>Birinchi</a:t>
            </a:r>
            <a:r>
              <a:rPr lang="en-US" b="1" dirty="0"/>
              <a:t> TIMSS </a:t>
            </a:r>
            <a:r>
              <a:rPr lang="en-US" b="1" dirty="0" err="1"/>
              <a:t>tadqiqoti</a:t>
            </a:r>
            <a:r>
              <a:rPr lang="en-US" b="1" dirty="0"/>
              <a:t> 1995-yilda </a:t>
            </a:r>
            <a:r>
              <a:rPr lang="en-US" b="1" dirty="0" err="1" smtClean="0"/>
              <a:t>o'tkazilgan</a:t>
            </a:r>
            <a:endParaRPr lang="en-US" b="1" dirty="0" smtClean="0"/>
          </a:p>
          <a:p>
            <a:endParaRPr lang="en-US" dirty="0"/>
          </a:p>
          <a:p>
            <a:r>
              <a:rPr lang="en-US" b="1" dirty="0" err="1"/>
              <a:t>Tashkilotchi</a:t>
            </a:r>
            <a:r>
              <a:rPr lang="en-US" b="1" dirty="0"/>
              <a:t>:</a:t>
            </a:r>
            <a:r>
              <a:rPr lang="en-US" dirty="0"/>
              <a:t> </a:t>
            </a:r>
            <a:r>
              <a:rPr lang="en-US" dirty="0" err="1"/>
              <a:t>Xalqaro</a:t>
            </a:r>
            <a:r>
              <a:rPr lang="en-US" dirty="0"/>
              <a:t> </a:t>
            </a:r>
            <a:r>
              <a:rPr lang="en-US" dirty="0" err="1"/>
              <a:t>Ta'limni</a:t>
            </a:r>
            <a:r>
              <a:rPr lang="en-US" dirty="0"/>
              <a:t> </a:t>
            </a:r>
            <a:r>
              <a:rPr lang="en-US" dirty="0" err="1"/>
              <a:t>Baholash</a:t>
            </a:r>
            <a:r>
              <a:rPr lang="en-US" dirty="0"/>
              <a:t> </a:t>
            </a:r>
            <a:r>
              <a:rPr lang="en-US" dirty="0" err="1"/>
              <a:t>Assotsiatsiyasi</a:t>
            </a:r>
            <a:r>
              <a:rPr lang="en-US" dirty="0"/>
              <a:t> (IEA</a:t>
            </a:r>
            <a:r>
              <a:rPr lang="en-US" dirty="0" smtClean="0"/>
              <a:t>)</a:t>
            </a:r>
          </a:p>
          <a:p>
            <a:endParaRPr lang="en-US" dirty="0"/>
          </a:p>
          <a:p>
            <a:r>
              <a:rPr lang="en-US" b="1" dirty="0" err="1"/>
              <a:t>Qatnashgan</a:t>
            </a:r>
            <a:r>
              <a:rPr lang="en-US" b="1" dirty="0"/>
              <a:t> </a:t>
            </a:r>
            <a:r>
              <a:rPr lang="en-US" b="1" dirty="0" err="1"/>
              <a:t>mamlakatlar</a:t>
            </a:r>
            <a:r>
              <a:rPr lang="en-US" b="1" dirty="0"/>
              <a:t>:</a:t>
            </a:r>
            <a:r>
              <a:rPr lang="en-US" dirty="0"/>
              <a:t> </a:t>
            </a:r>
            <a:r>
              <a:rPr lang="en-US" dirty="0" err="1"/>
              <a:t>Dastlabki</a:t>
            </a:r>
            <a:r>
              <a:rPr lang="en-US" dirty="0"/>
              <a:t> </a:t>
            </a:r>
            <a:r>
              <a:rPr lang="en-US" dirty="0" err="1"/>
              <a:t>tadqiqotga</a:t>
            </a:r>
            <a:r>
              <a:rPr lang="en-US" dirty="0"/>
              <a:t> </a:t>
            </a:r>
            <a:r>
              <a:rPr lang="en-US" dirty="0" err="1"/>
              <a:t>asosan</a:t>
            </a:r>
            <a:r>
              <a:rPr lang="en-US" dirty="0"/>
              <a:t> </a:t>
            </a:r>
            <a:r>
              <a:rPr lang="en-US" dirty="0" err="1"/>
              <a:t>Yevropa</a:t>
            </a:r>
            <a:r>
              <a:rPr lang="en-US" dirty="0"/>
              <a:t> </a:t>
            </a:r>
            <a:r>
              <a:rPr lang="en-US" dirty="0" err="1"/>
              <a:t>va</a:t>
            </a:r>
            <a:r>
              <a:rPr lang="en-US" dirty="0"/>
              <a:t> </a:t>
            </a:r>
            <a:r>
              <a:rPr lang="en-US" dirty="0" err="1"/>
              <a:t>rivojlangan</a:t>
            </a:r>
            <a:r>
              <a:rPr lang="en-US" dirty="0"/>
              <a:t> </a:t>
            </a:r>
            <a:r>
              <a:rPr lang="en-US" dirty="0" err="1"/>
              <a:t>mamlakatlar</a:t>
            </a:r>
            <a:r>
              <a:rPr lang="en-US" dirty="0"/>
              <a:t> </a:t>
            </a:r>
            <a:r>
              <a:rPr lang="en-US" dirty="0" err="1" smtClean="0"/>
              <a:t>kirgan</a:t>
            </a:r>
            <a:endParaRPr lang="en-US" dirty="0" smtClean="0"/>
          </a:p>
          <a:p>
            <a:endParaRPr lang="en-US" dirty="0"/>
          </a:p>
          <a:p>
            <a:r>
              <a:rPr lang="en-US" b="1" dirty="0"/>
              <a:t>Joy:</a:t>
            </a:r>
            <a:r>
              <a:rPr lang="en-US" dirty="0"/>
              <a:t> </a:t>
            </a:r>
            <a:r>
              <a:rPr lang="en-US" dirty="0" err="1"/>
              <a:t>Tadqiqot</a:t>
            </a:r>
            <a:r>
              <a:rPr lang="en-US" dirty="0"/>
              <a:t> </a:t>
            </a:r>
            <a:r>
              <a:rPr lang="en-US" dirty="0" err="1"/>
              <a:t>markaziy</a:t>
            </a:r>
            <a:r>
              <a:rPr lang="en-US" dirty="0"/>
              <a:t> </a:t>
            </a:r>
            <a:r>
              <a:rPr lang="en-US" dirty="0" err="1"/>
              <a:t>joyda</a:t>
            </a:r>
            <a:r>
              <a:rPr lang="en-US" dirty="0"/>
              <a:t> </a:t>
            </a:r>
            <a:r>
              <a:rPr lang="en-US" dirty="0" err="1"/>
              <a:t>emas</a:t>
            </a:r>
            <a:r>
              <a:rPr lang="en-US" dirty="0"/>
              <a:t>, </a:t>
            </a:r>
            <a:r>
              <a:rPr lang="en-US" dirty="0" err="1"/>
              <a:t>balki</a:t>
            </a:r>
            <a:r>
              <a:rPr lang="en-US" dirty="0"/>
              <a:t> </a:t>
            </a:r>
            <a:r>
              <a:rPr lang="en-US" b="1" dirty="0" err="1"/>
              <a:t>qatnashgan</a:t>
            </a:r>
            <a:r>
              <a:rPr lang="en-US" b="1" dirty="0"/>
              <a:t> </a:t>
            </a:r>
            <a:r>
              <a:rPr lang="en-US" b="1" dirty="0" err="1"/>
              <a:t>mamlakatlarning</a:t>
            </a:r>
            <a:r>
              <a:rPr lang="en-US" b="1" dirty="0"/>
              <a:t> </a:t>
            </a:r>
            <a:r>
              <a:rPr lang="en-US" b="1" dirty="0" err="1"/>
              <a:t>o'z</a:t>
            </a:r>
            <a:r>
              <a:rPr lang="en-US" b="1" dirty="0"/>
              <a:t> </a:t>
            </a:r>
            <a:r>
              <a:rPr lang="en-US" b="1" dirty="0" err="1"/>
              <a:t>maktablarida</a:t>
            </a:r>
            <a:r>
              <a:rPr lang="en-US" dirty="0"/>
              <a:t> </a:t>
            </a:r>
            <a:r>
              <a:rPr lang="en-US" dirty="0" err="1"/>
              <a:t>bir</a:t>
            </a:r>
            <a:r>
              <a:rPr lang="en-US" dirty="0"/>
              <a:t> </a:t>
            </a:r>
            <a:r>
              <a:rPr lang="en-US" dirty="0" err="1"/>
              <a:t>vaqtning</a:t>
            </a:r>
            <a:r>
              <a:rPr lang="en-US" dirty="0"/>
              <a:t> </a:t>
            </a:r>
            <a:r>
              <a:rPr lang="en-US" dirty="0" err="1"/>
              <a:t>o'zida</a:t>
            </a:r>
            <a:r>
              <a:rPr lang="en-US" dirty="0"/>
              <a:t> </a:t>
            </a:r>
            <a:r>
              <a:rPr lang="en-US" dirty="0" err="1"/>
              <a:t>o'tkazilgan</a:t>
            </a:r>
            <a:endParaRPr lang="en-US" dirty="0"/>
          </a:p>
        </p:txBody>
      </p:sp>
    </p:spTree>
    <p:extLst>
      <p:ext uri="{BB962C8B-B14F-4D97-AF65-F5344CB8AC3E}">
        <p14:creationId xmlns:p14="http://schemas.microsoft.com/office/powerpoint/2010/main" val="1653416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87380" y="406400"/>
            <a:ext cx="11099522"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TIMSS · TABIIY FANLAR</a:t>
            </a:r>
            <a:endParaRPr lang="en-US" sz="1600" dirty="0"/>
          </a:p>
        </p:txBody>
      </p:sp>
      <p:sp>
        <p:nvSpPr>
          <p:cNvPr id="3" name="Text 1"/>
          <p:cNvSpPr/>
          <p:nvPr/>
        </p:nvSpPr>
        <p:spPr>
          <a:xfrm>
            <a:off x="787380" y="840914"/>
            <a:ext cx="10616934" cy="538460"/>
          </a:xfrm>
          <a:prstGeom prst="rect">
            <a:avLst/>
          </a:prstGeom>
          <a:noFill/>
          <a:ln/>
        </p:spPr>
        <p:txBody>
          <a:bodyPr wrap="none" lIns="0" tIns="0" rIns="0" bIns="0" rtlCol="0" anchor="t"/>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TIMSS tabiiy fanlar mazmuni</a:t>
            </a:r>
            <a:endParaRPr lang="en-US" sz="4000" dirty="0"/>
          </a:p>
        </p:txBody>
      </p:sp>
      <p:sp>
        <p:nvSpPr>
          <p:cNvPr id="4" name="Text 2"/>
          <p:cNvSpPr/>
          <p:nvPr/>
        </p:nvSpPr>
        <p:spPr>
          <a:xfrm>
            <a:off x="787380" y="1624310"/>
            <a:ext cx="11099522" cy="426641"/>
          </a:xfrm>
          <a:prstGeom prst="rect">
            <a:avLst/>
          </a:prstGeom>
          <a:noFill/>
          <a:ln/>
        </p:spPr>
        <p:txBody>
          <a:bodyPr wrap="none" lIns="0" tIns="0" rIns="0" bIns="0" rtlCol="0" anchor="t"/>
          <a:lstStyle/>
          <a:p>
            <a:pPr marL="0" indent="0" algn="l">
              <a:lnSpc>
                <a:spcPct val="117000"/>
              </a:lnSpc>
              <a:buNone/>
            </a:pPr>
            <a:r>
              <a:rPr lang="en-US" sz="2400" dirty="0">
                <a:solidFill>
                  <a:srgbClr val="5B1422"/>
                </a:solidFill>
                <a:latin typeface="Radio Canada" pitchFamily="34" charset="0"/>
                <a:ea typeface="Radio Canada" pitchFamily="34" charset="-122"/>
                <a:cs typeface="Radio Canada" pitchFamily="34" charset="-120"/>
              </a:rPr>
              <a:t>Tabiatni o‘rganish kuzatish, dalil va sababni izlashdan boshlanadi.</a:t>
            </a:r>
            <a:endParaRPr lang="en-US" sz="2400" dirty="0"/>
          </a:p>
        </p:txBody>
      </p:sp>
      <p:pic>
        <p:nvPicPr>
          <p:cNvPr id="5" name="Image 0" descr="preencoded.png"/>
          <p:cNvPicPr>
            <a:picLocks noChangeAspect="1"/>
          </p:cNvPicPr>
          <p:nvPr/>
        </p:nvPicPr>
        <p:blipFill>
          <a:blip r:embed="rId3"/>
          <a:stretch>
            <a:fillRect/>
          </a:stretch>
        </p:blipFill>
        <p:spPr>
          <a:xfrm>
            <a:off x="787380" y="2279598"/>
            <a:ext cx="518107" cy="518120"/>
          </a:xfrm>
          <a:prstGeom prst="rect">
            <a:avLst/>
          </a:prstGeom>
        </p:spPr>
      </p:pic>
      <p:sp>
        <p:nvSpPr>
          <p:cNvPr id="6" name="Text 3"/>
          <p:cNvSpPr/>
          <p:nvPr/>
        </p:nvSpPr>
        <p:spPr>
          <a:xfrm>
            <a:off x="1488343" y="2255356"/>
            <a:ext cx="9915971"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Hayot haqidagi fanlar</a:t>
            </a:r>
            <a:endParaRPr lang="en-US" sz="2800" dirty="0"/>
          </a:p>
        </p:txBody>
      </p:sp>
      <p:sp>
        <p:nvSpPr>
          <p:cNvPr id="7" name="Text 4"/>
          <p:cNvSpPr/>
          <p:nvPr/>
        </p:nvSpPr>
        <p:spPr>
          <a:xfrm>
            <a:off x="1488343" y="2863036"/>
            <a:ext cx="9915971"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Tirik organizmlar, salomatlik, muhit.</a:t>
            </a:r>
            <a:endParaRPr lang="en-US" sz="1900" dirty="0"/>
          </a:p>
        </p:txBody>
      </p:sp>
      <p:pic>
        <p:nvPicPr>
          <p:cNvPr id="8" name="Image 1" descr="preencoded.png"/>
          <p:cNvPicPr>
            <a:picLocks noChangeAspect="1"/>
          </p:cNvPicPr>
          <p:nvPr/>
        </p:nvPicPr>
        <p:blipFill>
          <a:blip r:embed="rId4"/>
          <a:stretch>
            <a:fillRect/>
          </a:stretch>
        </p:blipFill>
        <p:spPr>
          <a:xfrm>
            <a:off x="787380" y="3712615"/>
            <a:ext cx="518107" cy="518120"/>
          </a:xfrm>
          <a:prstGeom prst="rect">
            <a:avLst/>
          </a:prstGeom>
        </p:spPr>
      </p:pic>
      <p:sp>
        <p:nvSpPr>
          <p:cNvPr id="9" name="Text 5"/>
          <p:cNvSpPr/>
          <p:nvPr/>
        </p:nvSpPr>
        <p:spPr>
          <a:xfrm>
            <a:off x="1488343" y="3688372"/>
            <a:ext cx="9915971"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Fizik fanlar</a:t>
            </a:r>
            <a:endParaRPr lang="en-US" sz="2800" dirty="0"/>
          </a:p>
        </p:txBody>
      </p:sp>
      <p:sp>
        <p:nvSpPr>
          <p:cNvPr id="10" name="Text 6"/>
          <p:cNvSpPr/>
          <p:nvPr/>
        </p:nvSpPr>
        <p:spPr>
          <a:xfrm>
            <a:off x="1488343" y="4296053"/>
            <a:ext cx="9915971"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Modda, energiya va hodisalar.</a:t>
            </a:r>
            <a:endParaRPr lang="en-US" sz="1900" dirty="0"/>
          </a:p>
        </p:txBody>
      </p:sp>
      <p:pic>
        <p:nvPicPr>
          <p:cNvPr id="11" name="Image 2" descr="preencoded.png"/>
          <p:cNvPicPr>
            <a:picLocks noChangeAspect="1"/>
          </p:cNvPicPr>
          <p:nvPr/>
        </p:nvPicPr>
        <p:blipFill>
          <a:blip r:embed="rId5"/>
          <a:stretch>
            <a:fillRect/>
          </a:stretch>
        </p:blipFill>
        <p:spPr>
          <a:xfrm>
            <a:off x="787380" y="5145631"/>
            <a:ext cx="518107" cy="518120"/>
          </a:xfrm>
          <a:prstGeom prst="rect">
            <a:avLst/>
          </a:prstGeom>
        </p:spPr>
      </p:pic>
      <p:sp>
        <p:nvSpPr>
          <p:cNvPr id="12" name="Text 7"/>
          <p:cNvSpPr/>
          <p:nvPr/>
        </p:nvSpPr>
        <p:spPr>
          <a:xfrm>
            <a:off x="1488343" y="5121388"/>
            <a:ext cx="9915971"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Yer haqidagi fanlar</a:t>
            </a:r>
            <a:endParaRPr lang="en-US" sz="2800" dirty="0"/>
          </a:p>
        </p:txBody>
      </p:sp>
      <p:sp>
        <p:nvSpPr>
          <p:cNvPr id="13" name="Text 8"/>
          <p:cNvSpPr/>
          <p:nvPr/>
        </p:nvSpPr>
        <p:spPr>
          <a:xfrm>
            <a:off x="1488343" y="5729069"/>
            <a:ext cx="9915971" cy="337741"/>
          </a:xfrm>
          <a:prstGeom prst="rect">
            <a:avLst/>
          </a:prstGeom>
          <a:noFill/>
          <a:ln/>
        </p:spPr>
        <p:txBody>
          <a:bodyPr wrap="none" lIns="0" tIns="0" rIns="0" bIns="0" rtlCol="0" anchor="t"/>
          <a:lstStyle/>
          <a:p>
            <a:pPr marL="0" indent="0" algn="l">
              <a:lnSpc>
                <a:spcPct val="117000"/>
              </a:lnSpc>
              <a:buNone/>
            </a:pPr>
            <a:r>
              <a:rPr lang="en-US" sz="1900" dirty="0">
                <a:solidFill>
                  <a:srgbClr val="7A4A50"/>
                </a:solidFill>
                <a:latin typeface="Radio Canada" pitchFamily="34" charset="0"/>
                <a:ea typeface="Radio Canada" pitchFamily="34" charset="-122"/>
                <a:cs typeface="Radio Canada" pitchFamily="34" charset="-120"/>
              </a:rPr>
              <a:t>Sayyora, resurslar va tabiat jarayonlari.</a:t>
            </a:r>
            <a:endParaRPr lang="en-US" sz="1900" dirty="0"/>
          </a:p>
        </p:txBody>
      </p:sp>
      <p:sp>
        <p:nvSpPr>
          <p:cNvPr id="14" name="Text 9"/>
          <p:cNvSpPr/>
          <p:nvPr/>
        </p:nvSpPr>
        <p:spPr>
          <a:xfrm>
            <a:off x="787380" y="6248400"/>
            <a:ext cx="11099522"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Darsga misol: “Kuzatganimiz nimani ko‘rsatadi? Bunga qanday dalil bor?”</a:t>
            </a:r>
            <a:endParaRPr lang="en-US" sz="1600" dirty="0"/>
          </a:p>
        </p:txBody>
      </p:sp>
      <p:sp>
        <p:nvSpPr>
          <p:cNvPr id="15" name="Shape 10"/>
          <p:cNvSpPr/>
          <p:nvPr/>
        </p:nvSpPr>
        <p:spPr>
          <a:xfrm>
            <a:off x="787380" y="3426817"/>
            <a:ext cx="10616934" cy="12700"/>
          </a:xfrm>
          <a:prstGeom prst="rect">
            <a:avLst/>
          </a:prstGeom>
          <a:solidFill>
            <a:srgbClr val="D4927F"/>
          </a:solidFill>
          <a:ln/>
        </p:spPr>
      </p:sp>
      <p:sp>
        <p:nvSpPr>
          <p:cNvPr id="16" name="Shape 11"/>
          <p:cNvSpPr/>
          <p:nvPr/>
        </p:nvSpPr>
        <p:spPr>
          <a:xfrm>
            <a:off x="787380" y="4859834"/>
            <a:ext cx="10616934" cy="12700"/>
          </a:xfrm>
          <a:prstGeom prst="rect">
            <a:avLst/>
          </a:prstGeom>
          <a:solidFill>
            <a:srgbClr val="D4927F"/>
          </a:solidFill>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36582" y="584200"/>
            <a:ext cx="11150321"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TAQQOSLASH</a:t>
            </a:r>
            <a:endParaRPr lang="en-US" sz="1600" dirty="0"/>
          </a:p>
        </p:txBody>
      </p:sp>
      <p:sp>
        <p:nvSpPr>
          <p:cNvPr id="3" name="Text 1"/>
          <p:cNvSpPr/>
          <p:nvPr/>
        </p:nvSpPr>
        <p:spPr>
          <a:xfrm>
            <a:off x="736582" y="1018714"/>
            <a:ext cx="10718532" cy="538460"/>
          </a:xfrm>
          <a:prstGeom prst="rect">
            <a:avLst/>
          </a:prstGeom>
          <a:noFill/>
          <a:ln/>
        </p:spPr>
        <p:txBody>
          <a:bodyPr wrap="none" lIns="0" tIns="0" rIns="0" bIns="0" rtlCol="0" anchor="t"/>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PIRLS va TIMSS: asosiy farq</a:t>
            </a:r>
            <a:endParaRPr lang="en-US" sz="4000" dirty="0"/>
          </a:p>
        </p:txBody>
      </p:sp>
      <p:sp>
        <p:nvSpPr>
          <p:cNvPr id="4" name="Text 2"/>
          <p:cNvSpPr/>
          <p:nvPr/>
        </p:nvSpPr>
        <p:spPr>
          <a:xfrm>
            <a:off x="736582" y="1649030"/>
            <a:ext cx="5130672"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PIRLS</a:t>
            </a:r>
            <a:endParaRPr lang="en-US" sz="2800" dirty="0"/>
          </a:p>
        </p:txBody>
      </p:sp>
      <p:sp>
        <p:nvSpPr>
          <p:cNvPr id="5" name="Text 3"/>
          <p:cNvSpPr/>
          <p:nvPr/>
        </p:nvSpPr>
        <p:spPr>
          <a:xfrm>
            <a:off x="736582" y="2255441"/>
            <a:ext cx="5130672" cy="1432322"/>
          </a:xfrm>
          <a:prstGeom prst="rect">
            <a:avLst/>
          </a:prstGeom>
          <a:noFill/>
          <a:ln/>
        </p:spPr>
        <p:txBody>
          <a:bodyPr wrap="square" lIns="0" tIns="0" rIns="0" bIns="0" rtlCol="0" anchor="t">
            <a:normAutofit/>
          </a:bodyPr>
          <a:lstStyle/>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Matnni tushunish</a:t>
            </a:r>
            <a:endParaRPr lang="en-US" sz="2400" dirty="0"/>
          </a:p>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Dalil topish</a:t>
            </a:r>
            <a:endParaRPr lang="en-US" sz="2400" dirty="0"/>
          </a:p>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Xulosa va baho</a:t>
            </a:r>
            <a:endParaRPr lang="en-US" sz="2400" dirty="0"/>
          </a:p>
        </p:txBody>
      </p:sp>
      <p:sp>
        <p:nvSpPr>
          <p:cNvPr id="6" name="Text 4"/>
          <p:cNvSpPr/>
          <p:nvPr/>
        </p:nvSpPr>
        <p:spPr>
          <a:xfrm>
            <a:off x="6324442" y="1649030"/>
            <a:ext cx="5130672" cy="408880"/>
          </a:xfrm>
          <a:prstGeom prst="rect">
            <a:avLst/>
          </a:prstGeom>
          <a:noFill/>
          <a:ln/>
        </p:spPr>
        <p:txBody>
          <a:bodyPr wrap="none" lIns="0" tIns="0" rIns="0" bIns="0" rtlCol="0" anchor="t"/>
          <a:lstStyle/>
          <a:p>
            <a:pPr marL="0" indent="0" algn="l">
              <a:lnSpc>
                <a:spcPct val="96000"/>
              </a:lnSpc>
              <a:buNone/>
            </a:pPr>
            <a:r>
              <a:rPr lang="en-US" sz="2800" dirty="0">
                <a:solidFill>
                  <a:srgbClr val="5B1422"/>
                </a:solidFill>
                <a:latin typeface="Playfair Display SemiBold" pitchFamily="34" charset="0"/>
                <a:ea typeface="Playfair Display SemiBold" pitchFamily="34" charset="-122"/>
                <a:cs typeface="Playfair Display SemiBold" pitchFamily="34" charset="-120"/>
              </a:rPr>
              <a:t>TIMSS</a:t>
            </a:r>
            <a:endParaRPr lang="en-US" sz="2800" dirty="0"/>
          </a:p>
        </p:txBody>
      </p:sp>
      <p:sp>
        <p:nvSpPr>
          <p:cNvPr id="7" name="Text 5"/>
          <p:cNvSpPr/>
          <p:nvPr/>
        </p:nvSpPr>
        <p:spPr>
          <a:xfrm>
            <a:off x="6324442" y="2255441"/>
            <a:ext cx="5130672" cy="1432322"/>
          </a:xfrm>
          <a:prstGeom prst="rect">
            <a:avLst/>
          </a:prstGeom>
          <a:noFill/>
          <a:ln/>
        </p:spPr>
        <p:txBody>
          <a:bodyPr wrap="square" lIns="0" tIns="0" rIns="0" bIns="0" rtlCol="0" anchor="t">
            <a:normAutofit/>
          </a:bodyPr>
          <a:lstStyle/>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Matematik mazmun</a:t>
            </a:r>
            <a:endParaRPr lang="en-US" sz="2400" dirty="0"/>
          </a:p>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Tabiiy-ilmiy mazmun</a:t>
            </a:r>
            <a:endParaRPr lang="en-US" sz="2400" dirty="0"/>
          </a:p>
          <a:p>
            <a:pPr marL="487680" indent="-487680" algn="l">
              <a:lnSpc>
                <a:spcPct val="117000"/>
              </a:lnSpc>
              <a:buSzPct val="100000"/>
              <a:buChar char="•"/>
            </a:pPr>
            <a:r>
              <a:rPr lang="en-US" sz="2400" dirty="0">
                <a:solidFill>
                  <a:srgbClr val="5B1422"/>
                </a:solidFill>
                <a:latin typeface="Radio Canada" pitchFamily="34" charset="0"/>
                <a:ea typeface="Radio Canada" pitchFamily="34" charset="-122"/>
                <a:cs typeface="Radio Canada" pitchFamily="34" charset="-120"/>
              </a:rPr>
              <a:t>Qo‘llash va asoslash</a:t>
            </a:r>
            <a:endParaRPr lang="en-US" sz="2400" dirty="0"/>
          </a:p>
        </p:txBody>
      </p:sp>
      <p:sp>
        <p:nvSpPr>
          <p:cNvPr id="8" name="Shape 6"/>
          <p:cNvSpPr/>
          <p:nvPr/>
        </p:nvSpPr>
        <p:spPr>
          <a:xfrm>
            <a:off x="736582" y="5135959"/>
            <a:ext cx="10718532" cy="1188641"/>
          </a:xfrm>
          <a:prstGeom prst="roundRect">
            <a:avLst>
              <a:gd name="adj" fmla="val 3846"/>
            </a:avLst>
          </a:prstGeom>
          <a:solidFill>
            <a:srgbClr val="D4D8F7"/>
          </a:solidFill>
          <a:ln/>
        </p:spPr>
      </p:sp>
      <p:sp>
        <p:nvSpPr>
          <p:cNvPr id="9" name="Text 7"/>
          <p:cNvSpPr/>
          <p:nvPr/>
        </p:nvSpPr>
        <p:spPr>
          <a:xfrm>
            <a:off x="1041374" y="5516959"/>
            <a:ext cx="10718532" cy="426641"/>
          </a:xfrm>
          <a:prstGeom prst="rect">
            <a:avLst/>
          </a:prstGeom>
          <a:noFill/>
          <a:ln/>
        </p:spPr>
        <p:txBody>
          <a:bodyPr wrap="none" lIns="0" tIns="0" rIns="0" bIns="0" rtlCol="0" anchor="t"/>
          <a:lstStyle/>
          <a:p>
            <a:pPr marL="0" indent="0" algn="l">
              <a:lnSpc>
                <a:spcPct val="117000"/>
              </a:lnSpc>
              <a:buNone/>
            </a:pPr>
            <a:r>
              <a:rPr lang="en-US" sz="2400" b="1" dirty="0">
                <a:solidFill>
                  <a:srgbClr val="000000"/>
                </a:solidFill>
                <a:latin typeface="Radio Canada Bold" pitchFamily="34" charset="0"/>
                <a:ea typeface="Radio Canada Bold" pitchFamily="34" charset="-122"/>
                <a:cs typeface="Radio Canada Bold" pitchFamily="34" charset="-120"/>
              </a:rPr>
              <a:t>Umumiy jihat:</a:t>
            </a:r>
            <a:r>
              <a:rPr lang="en-US" sz="2400" dirty="0">
                <a:solidFill>
                  <a:srgbClr val="000000"/>
                </a:solidFill>
                <a:latin typeface="Radio Canada" pitchFamily="34" charset="0"/>
                <a:ea typeface="Radio Canada" pitchFamily="34" charset="-122"/>
                <a:cs typeface="Radio Canada" pitchFamily="34" charset="-120"/>
              </a:rPr>
              <a:t> yodlashdan ko‘ra fikrlash va bilimni vaziyatda ishlatish.</a:t>
            </a:r>
            <a:endParaRPr lang="en-US" sz="2400" dirty="0"/>
          </a:p>
        </p:txBody>
      </p:sp>
      <p:sp>
        <p:nvSpPr>
          <p:cNvPr id="10" name="Shape 8"/>
          <p:cNvSpPr/>
          <p:nvPr/>
        </p:nvSpPr>
        <p:spPr>
          <a:xfrm>
            <a:off x="6089498" y="1627485"/>
            <a:ext cx="12700" cy="2060277"/>
          </a:xfrm>
          <a:prstGeom prst="rect">
            <a:avLst/>
          </a:prstGeom>
          <a:solidFill>
            <a:srgbClr val="5B1422"/>
          </a:solidFill>
          <a:ln/>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380990" y="1199654"/>
            <a:ext cx="11810705" cy="254000"/>
          </a:xfrm>
          <a:prstGeom prst="rect">
            <a:avLst/>
          </a:prstGeom>
          <a:noFill/>
          <a:ln/>
        </p:spPr>
        <p:txBody>
          <a:bodyPr wrap="none" lIns="0" tIns="0" rIns="0" bIns="0" rtlCol="0" anchor="t"/>
          <a:lstStyle/>
          <a:p>
            <a:pPr marL="0" indent="0" algn="l">
              <a:lnSpc>
                <a:spcPct val="104000"/>
              </a:lnSpc>
              <a:buNone/>
            </a:pPr>
            <a:r>
              <a:rPr lang="en-US" sz="1600" kern="100" spc="96" dirty="0">
                <a:solidFill>
                  <a:srgbClr val="5B1422"/>
                </a:solidFill>
                <a:latin typeface="Alegreya Sans SC Medium" pitchFamily="34" charset="0"/>
                <a:ea typeface="Alegreya Sans SC Medium" pitchFamily="34" charset="-122"/>
                <a:cs typeface="Alegreya Sans SC Medium" pitchFamily="34" charset="-120"/>
              </a:rPr>
              <a:t>AMALIY QADAMLAR</a:t>
            </a:r>
            <a:endParaRPr lang="en-US" sz="1600" dirty="0"/>
          </a:p>
        </p:txBody>
      </p:sp>
      <p:sp>
        <p:nvSpPr>
          <p:cNvPr id="3" name="Text 1"/>
          <p:cNvSpPr/>
          <p:nvPr/>
        </p:nvSpPr>
        <p:spPr>
          <a:xfrm>
            <a:off x="380990" y="1634168"/>
            <a:ext cx="11429714" cy="538460"/>
          </a:xfrm>
          <a:prstGeom prst="rect">
            <a:avLst/>
          </a:prstGeom>
          <a:noFill/>
          <a:ln/>
        </p:spPr>
        <p:txBody>
          <a:bodyPr wrap="none" lIns="0" tIns="0" rIns="0" bIns="0" rtlCol="0" anchor="t"/>
          <a:lstStyle/>
          <a:p>
            <a:pPr marL="0" indent="0" algn="l">
              <a:lnSpc>
                <a:spcPct val="88000"/>
              </a:lnSpc>
              <a:buNone/>
            </a:pPr>
            <a:r>
              <a:rPr lang="en-US" sz="4000" kern="100" spc="-60" dirty="0">
                <a:solidFill>
                  <a:srgbClr val="5B1422"/>
                </a:solidFill>
                <a:latin typeface="Playfair Display SemiBold" pitchFamily="34" charset="0"/>
                <a:ea typeface="Playfair Display SemiBold" pitchFamily="34" charset="-122"/>
                <a:cs typeface="Playfair Display SemiBold" pitchFamily="34" charset="-120"/>
              </a:rPr>
              <a:t>Darsda qanday tayyorlanamiz?</a:t>
            </a:r>
            <a:endParaRPr lang="en-US" sz="4000" dirty="0"/>
          </a:p>
        </p:txBody>
      </p:sp>
      <p:pic>
        <p:nvPicPr>
          <p:cNvPr id="4" name="Image 0" descr="preencoded.png"/>
          <p:cNvPicPr>
            <a:picLocks noChangeAspect="1"/>
          </p:cNvPicPr>
          <p:nvPr/>
        </p:nvPicPr>
        <p:blipFill>
          <a:blip r:embed="rId3"/>
          <a:stretch>
            <a:fillRect/>
          </a:stretch>
        </p:blipFill>
        <p:spPr>
          <a:xfrm>
            <a:off x="380990" y="2417564"/>
            <a:ext cx="761981" cy="762000"/>
          </a:xfrm>
          <a:prstGeom prst="rect">
            <a:avLst/>
          </a:prstGeom>
        </p:spPr>
      </p:pic>
      <p:sp>
        <p:nvSpPr>
          <p:cNvPr id="5" name="Text 2"/>
          <p:cNvSpPr/>
          <p:nvPr/>
        </p:nvSpPr>
        <p:spPr>
          <a:xfrm>
            <a:off x="380990" y="3471200"/>
            <a:ext cx="2628834" cy="321270"/>
          </a:xfrm>
          <a:prstGeom prst="rect">
            <a:avLst/>
          </a:prstGeom>
          <a:noFill/>
          <a:ln/>
        </p:spPr>
        <p:txBody>
          <a:bodyPr wrap="none" lIns="0" tIns="0" rIns="0" bIns="0" rtlCol="0" anchor="t"/>
          <a:lstStyle/>
          <a:p>
            <a:pPr marL="0" indent="0" algn="l">
              <a:lnSpc>
                <a:spcPct val="96000"/>
              </a:lnSpc>
              <a:buNone/>
            </a:pPr>
            <a:r>
              <a:rPr lang="en-US" sz="2200" dirty="0">
                <a:solidFill>
                  <a:srgbClr val="5B1422"/>
                </a:solidFill>
                <a:latin typeface="Playfair Display SemiBold" pitchFamily="34" charset="0"/>
                <a:ea typeface="Playfair Display SemiBold" pitchFamily="34" charset="-122"/>
                <a:cs typeface="Playfair Display SemiBold" pitchFamily="34" charset="-120"/>
              </a:rPr>
              <a:t>Top</a:t>
            </a:r>
            <a:endParaRPr lang="en-US" sz="2200" dirty="0"/>
          </a:p>
        </p:txBody>
      </p:sp>
      <p:pic>
        <p:nvPicPr>
          <p:cNvPr id="6" name="Image 1" descr="preencoded.png"/>
          <p:cNvPicPr>
            <a:picLocks noChangeAspect="1"/>
          </p:cNvPicPr>
          <p:nvPr/>
        </p:nvPicPr>
        <p:blipFill>
          <a:blip r:embed="rId4"/>
          <a:stretch>
            <a:fillRect/>
          </a:stretch>
        </p:blipFill>
        <p:spPr>
          <a:xfrm>
            <a:off x="3314617" y="2417564"/>
            <a:ext cx="761981" cy="762000"/>
          </a:xfrm>
          <a:prstGeom prst="rect">
            <a:avLst/>
          </a:prstGeom>
        </p:spPr>
      </p:pic>
      <p:sp>
        <p:nvSpPr>
          <p:cNvPr id="7" name="Text 3"/>
          <p:cNvSpPr/>
          <p:nvPr/>
        </p:nvSpPr>
        <p:spPr>
          <a:xfrm>
            <a:off x="3314617" y="3471200"/>
            <a:ext cx="2628834" cy="321270"/>
          </a:xfrm>
          <a:prstGeom prst="rect">
            <a:avLst/>
          </a:prstGeom>
          <a:noFill/>
          <a:ln/>
        </p:spPr>
        <p:txBody>
          <a:bodyPr wrap="none" lIns="0" tIns="0" rIns="0" bIns="0" rtlCol="0" anchor="t"/>
          <a:lstStyle/>
          <a:p>
            <a:pPr marL="0" indent="0" algn="l">
              <a:lnSpc>
                <a:spcPct val="96000"/>
              </a:lnSpc>
              <a:buNone/>
            </a:pPr>
            <a:r>
              <a:rPr lang="en-US" sz="2200" dirty="0">
                <a:solidFill>
                  <a:srgbClr val="5B1422"/>
                </a:solidFill>
                <a:latin typeface="Playfair Display SemiBold" pitchFamily="34" charset="0"/>
                <a:ea typeface="Playfair Display SemiBold" pitchFamily="34" charset="-122"/>
                <a:cs typeface="Playfair Display SemiBold" pitchFamily="34" charset="-120"/>
              </a:rPr>
              <a:t>Xulosa qil</a:t>
            </a:r>
            <a:endParaRPr lang="en-US" sz="2200" dirty="0"/>
          </a:p>
        </p:txBody>
      </p:sp>
      <p:pic>
        <p:nvPicPr>
          <p:cNvPr id="8" name="Image 2" descr="preencoded.png"/>
          <p:cNvPicPr>
            <a:picLocks noChangeAspect="1"/>
          </p:cNvPicPr>
          <p:nvPr/>
        </p:nvPicPr>
        <p:blipFill>
          <a:blip r:embed="rId5"/>
          <a:stretch>
            <a:fillRect/>
          </a:stretch>
        </p:blipFill>
        <p:spPr>
          <a:xfrm>
            <a:off x="6248244" y="2417564"/>
            <a:ext cx="761981" cy="762000"/>
          </a:xfrm>
          <a:prstGeom prst="rect">
            <a:avLst/>
          </a:prstGeom>
        </p:spPr>
      </p:pic>
      <p:sp>
        <p:nvSpPr>
          <p:cNvPr id="9" name="Text 4"/>
          <p:cNvSpPr/>
          <p:nvPr/>
        </p:nvSpPr>
        <p:spPr>
          <a:xfrm>
            <a:off x="6248244" y="3471200"/>
            <a:ext cx="2628834" cy="321270"/>
          </a:xfrm>
          <a:prstGeom prst="rect">
            <a:avLst/>
          </a:prstGeom>
          <a:noFill/>
          <a:ln/>
        </p:spPr>
        <p:txBody>
          <a:bodyPr wrap="none" lIns="0" tIns="0" rIns="0" bIns="0" rtlCol="0" anchor="t"/>
          <a:lstStyle/>
          <a:p>
            <a:pPr marL="0" indent="0" algn="l">
              <a:lnSpc>
                <a:spcPct val="96000"/>
              </a:lnSpc>
              <a:buNone/>
            </a:pPr>
            <a:r>
              <a:rPr lang="en-US" sz="2200" dirty="0">
                <a:solidFill>
                  <a:srgbClr val="5B1422"/>
                </a:solidFill>
                <a:latin typeface="Playfair Display SemiBold" pitchFamily="34" charset="0"/>
                <a:ea typeface="Playfair Display SemiBold" pitchFamily="34" charset="-122"/>
                <a:cs typeface="Playfair Display SemiBold" pitchFamily="34" charset="-120"/>
              </a:rPr>
              <a:t>Izohla</a:t>
            </a:r>
            <a:endParaRPr lang="en-US" sz="2200" dirty="0"/>
          </a:p>
        </p:txBody>
      </p:sp>
      <p:pic>
        <p:nvPicPr>
          <p:cNvPr id="10" name="Image 3" descr="preencoded.png"/>
          <p:cNvPicPr>
            <a:picLocks noChangeAspect="1"/>
          </p:cNvPicPr>
          <p:nvPr/>
        </p:nvPicPr>
        <p:blipFill>
          <a:blip r:embed="rId6"/>
          <a:stretch>
            <a:fillRect/>
          </a:stretch>
        </p:blipFill>
        <p:spPr>
          <a:xfrm>
            <a:off x="9181870" y="2417564"/>
            <a:ext cx="761981" cy="762000"/>
          </a:xfrm>
          <a:prstGeom prst="rect">
            <a:avLst/>
          </a:prstGeom>
        </p:spPr>
      </p:pic>
      <p:sp>
        <p:nvSpPr>
          <p:cNvPr id="11" name="Text 5"/>
          <p:cNvSpPr/>
          <p:nvPr/>
        </p:nvSpPr>
        <p:spPr>
          <a:xfrm>
            <a:off x="9181870" y="3471200"/>
            <a:ext cx="2628834" cy="321270"/>
          </a:xfrm>
          <a:prstGeom prst="rect">
            <a:avLst/>
          </a:prstGeom>
          <a:noFill/>
          <a:ln/>
        </p:spPr>
        <p:txBody>
          <a:bodyPr wrap="none" lIns="0" tIns="0" rIns="0" bIns="0" rtlCol="0" anchor="t"/>
          <a:lstStyle/>
          <a:p>
            <a:pPr marL="0" indent="0" algn="l">
              <a:lnSpc>
                <a:spcPct val="96000"/>
              </a:lnSpc>
              <a:buNone/>
            </a:pPr>
            <a:r>
              <a:rPr lang="en-US" sz="2200" dirty="0">
                <a:solidFill>
                  <a:srgbClr val="5B1422"/>
                </a:solidFill>
                <a:latin typeface="Playfair Display SemiBold" pitchFamily="34" charset="0"/>
                <a:ea typeface="Playfair Display SemiBold" pitchFamily="34" charset="-122"/>
                <a:cs typeface="Playfair Display SemiBold" pitchFamily="34" charset="-120"/>
              </a:rPr>
              <a:t>Bahola</a:t>
            </a:r>
            <a:endParaRPr lang="en-US" sz="2200" dirty="0"/>
          </a:p>
        </p:txBody>
      </p:sp>
      <p:sp>
        <p:nvSpPr>
          <p:cNvPr id="12" name="Text 6"/>
          <p:cNvSpPr/>
          <p:nvPr/>
        </p:nvSpPr>
        <p:spPr>
          <a:xfrm>
            <a:off x="380990" y="3951684"/>
            <a:ext cx="11429714" cy="1706563"/>
          </a:xfrm>
          <a:prstGeom prst="rect">
            <a:avLst/>
          </a:prstGeom>
          <a:noFill/>
          <a:ln/>
        </p:spPr>
        <p:txBody>
          <a:bodyPr wrap="square" lIns="0" tIns="0" rIns="0" bIns="0" rtlCol="0" anchor="t">
            <a:normAutofit lnSpcReduction="10000"/>
          </a:bodyPr>
          <a:lstStyle/>
          <a:p>
            <a:pPr marL="0" indent="0" algn="l">
              <a:lnSpc>
                <a:spcPct val="117000"/>
              </a:lnSpc>
              <a:buNone/>
            </a:pPr>
            <a:r>
              <a:rPr lang="en-US" sz="2400" dirty="0">
                <a:solidFill>
                  <a:srgbClr val="5B1422"/>
                </a:solidFill>
                <a:latin typeface="Radio Canada" pitchFamily="34" charset="0"/>
                <a:ea typeface="Radio Canada" pitchFamily="34" charset="-122"/>
                <a:cs typeface="Radio Canada" pitchFamily="34" charset="-120"/>
              </a:rPr>
              <a:t>Matnlar bo‘yicha “top–xulosa qil–izohla–bahola” savollarini bering. Real hayotga yaqin matematik vaziyatlar va ma’lumotli diagrammalar bilan ishlang. Tajriba, kuzatish va “nima uchun?” savollarini ko‘paytiring. Javobdan tashqari, o‘quvchining fikrlash yo‘lini ham baholang.</a:t>
            </a:r>
            <a:endParaRPr lang="en-US" sz="2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74</TotalTime>
  <Words>979</Words>
  <Application>Microsoft Office PowerPoint</Application>
  <PresentationFormat>Custom</PresentationFormat>
  <Paragraphs>142</Paragraphs>
  <Slides>14</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Arial</vt:lpstr>
      <vt:lpstr>Times New Roman</vt:lpstr>
      <vt:lpstr>Wingdings 2</vt:lpstr>
      <vt:lpstr>Constantia</vt:lpstr>
      <vt:lpstr>Radio Canada Bold</vt:lpstr>
      <vt:lpstr>ABCSocialCyrillic</vt:lpstr>
      <vt:lpstr>Alegreya Sans SC Medium</vt:lpstr>
      <vt:lpstr>Calibri</vt:lpstr>
      <vt:lpstr>Playfair Display SemiBold</vt:lpstr>
      <vt:lpstr>Radio Canada</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TIMSS 2023</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Acer-i5</dc:creator>
  <cp:lastModifiedBy>Acer-i5</cp:lastModifiedBy>
  <cp:revision>9</cp:revision>
  <dcterms:created xsi:type="dcterms:W3CDTF">2026-10-13T05:28:19Z</dcterms:created>
  <dcterms:modified xsi:type="dcterms:W3CDTF">2026-10-17T16:59:49Z</dcterms:modified>
</cp:coreProperties>
</file>