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6" r:id="rId2"/>
    <p:sldId id="256" r:id="rId3"/>
    <p:sldId id="258" r:id="rId4"/>
    <p:sldId id="272" r:id="rId5"/>
    <p:sldId id="273" r:id="rId6"/>
    <p:sldId id="259" r:id="rId7"/>
    <p:sldId id="260" r:id="rId8"/>
    <p:sldId id="274" r:id="rId9"/>
    <p:sldId id="261" r:id="rId10"/>
    <p:sldId id="262" r:id="rId11"/>
    <p:sldId id="263" r:id="rId12"/>
    <p:sldId id="275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31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F778542-330D-4AA0-BF40-07DBB58E4A33}" type="datetimeFigureOut">
              <a:rPr lang="ru-RU" smtClean="0"/>
              <a:t>01.01.2013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7D4D7B7-F583-4B95-9088-DB087C6201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107504" y="620689"/>
            <a:ext cx="8712968" cy="4968552"/>
          </a:xfrm>
        </p:spPr>
        <p:txBody>
          <a:bodyPr anchor="ctr">
            <a:normAutofit/>
          </a:bodyPr>
          <a:lstStyle/>
          <a:p>
            <a:pPr lvl="0" algn="ctr"/>
            <a:r>
              <a:rPr lang="en-US" alt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metodikalari</a:t>
            </a:r>
            <a:r>
              <a:rPr lang="en-US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alt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 </a:t>
            </a:r>
            <a:r>
              <a:rPr lang="en-US" alt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o’qituvchisi</a:t>
            </a:r>
            <a:r>
              <a:rPr lang="en-US" alt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Latn-UZ" alt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z-Latn-UZ" alt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Latn-UZ" alt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alt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SMANOVA DILOROM</a:t>
            </a:r>
            <a:r>
              <a:rPr lang="uz-Latn-UZ" alt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XON</a:t>
            </a:r>
            <a:r>
              <a:rPr lang="en-US" alt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ZIYODINOVNA</a:t>
            </a:r>
            <a:r>
              <a:rPr lang="en-US" alt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784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908720"/>
            <a:ext cx="8219256" cy="223224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Mavzu: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uz-Latn-UZ" b="1" dirty="0">
                <a:latin typeface="Times New Roman"/>
                <a:ea typeface="Times New Roman"/>
              </a:rPr>
              <a:t>Darsning tarkibiy qismlari va uni taqdim etish metodikasi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66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3108920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tx1"/>
                </a:solidFill>
              </a:rPr>
              <a:t>1</a:t>
            </a:r>
            <a:r>
              <a:rPr lang="en-US" sz="3200" dirty="0">
                <a:solidFill>
                  <a:schemeClr val="tx1"/>
                </a:solidFill>
              </a:rPr>
              <a:t>. </a:t>
            </a:r>
            <a:r>
              <a:rPr lang="en-US" sz="3200" dirty="0" err="1">
                <a:solidFill>
                  <a:schemeClr val="tx1"/>
                </a:solidFill>
              </a:rPr>
              <a:t>Zamonaviy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darsning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o‘ziga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xos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jihatlari</a:t>
            </a:r>
            <a:endParaRPr lang="ru-RU" sz="3200" dirty="0">
              <a:solidFill>
                <a:schemeClr val="tx1"/>
              </a:solidFill>
            </a:endParaRPr>
          </a:p>
          <a:p>
            <a:r>
              <a:rPr lang="en-US" sz="3200" dirty="0">
                <a:solidFill>
                  <a:schemeClr val="tx1"/>
                </a:solidFill>
              </a:rPr>
              <a:t>2. </a:t>
            </a:r>
            <a:r>
              <a:rPr lang="en-US" sz="3200" dirty="0" err="1">
                <a:solidFill>
                  <a:schemeClr val="tx1"/>
                </a:solidFill>
              </a:rPr>
              <a:t>Darsni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samarali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tashkil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etishda</a:t>
            </a:r>
            <a:r>
              <a:rPr lang="en-US" sz="3200" dirty="0">
                <a:solidFill>
                  <a:schemeClr val="tx1"/>
                </a:solidFill>
              </a:rPr>
              <a:t> SMART </a:t>
            </a:r>
            <a:r>
              <a:rPr lang="en-US" sz="3200" dirty="0" err="1">
                <a:solidFill>
                  <a:schemeClr val="tx1"/>
                </a:solidFill>
              </a:rPr>
              <a:t>mezonlari</a:t>
            </a:r>
            <a:endParaRPr lang="ru-RU" sz="3200" dirty="0">
              <a:solidFill>
                <a:schemeClr val="tx1"/>
              </a:solidFill>
            </a:endParaRPr>
          </a:p>
          <a:p>
            <a:r>
              <a:rPr lang="en-US" sz="3200" dirty="0">
                <a:solidFill>
                  <a:schemeClr val="tx1"/>
                </a:solidFill>
              </a:rPr>
              <a:t>3. </a:t>
            </a:r>
            <a:r>
              <a:rPr lang="en-US" sz="3200" dirty="0" err="1">
                <a:solidFill>
                  <a:schemeClr val="tx1"/>
                </a:solidFill>
              </a:rPr>
              <a:t>Dars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turlari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va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xususiyatlari</a:t>
            </a:r>
            <a:endParaRPr lang="ru-RU" sz="3200" dirty="0">
              <a:solidFill>
                <a:schemeClr val="tx1"/>
              </a:solidFill>
            </a:endParaRPr>
          </a:p>
          <a:p>
            <a:r>
              <a:rPr lang="en-US" sz="3200" dirty="0">
                <a:solidFill>
                  <a:schemeClr val="tx1"/>
                </a:solidFill>
              </a:rPr>
              <a:t>4. </a:t>
            </a:r>
            <a:r>
              <a:rPr lang="en-US" sz="3200" dirty="0" err="1">
                <a:solidFill>
                  <a:schemeClr val="tx1"/>
                </a:solidFill>
              </a:rPr>
              <a:t>Darsning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texnologik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xaritasini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tayyorlash</a:t>
            </a:r>
            <a:endParaRPr lang="ru-RU" sz="3200" dirty="0">
              <a:solidFill>
                <a:schemeClr val="tx1"/>
              </a:solidFill>
            </a:endParaRPr>
          </a:p>
          <a:p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Reja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974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 anchor="t">
            <a:normAutofit fontScale="90000"/>
          </a:bodyPr>
          <a:lstStyle/>
          <a:p>
            <a:pPr algn="ctr"/>
            <a:r>
              <a:rPr lang="uz-Latn-UZ" sz="4400" dirty="0" smtClean="0"/>
              <a:t>Dars nima?</a:t>
            </a:r>
            <a:endParaRPr lang="ru-RU" sz="4400" dirty="0"/>
          </a:p>
        </p:txBody>
      </p:sp>
      <p:pic>
        <p:nvPicPr>
          <p:cNvPr id="4" name="Объект 3"/>
          <p:cNvPicPr>
            <a:picLocks noGrp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836712"/>
            <a:ext cx="8748464" cy="599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6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34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/>
              <a:t>Darslarni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etishning</a:t>
            </a:r>
            <a:r>
              <a:rPr lang="en-US" dirty="0"/>
              <a:t> </a:t>
            </a:r>
            <a:r>
              <a:rPr lang="en-US" dirty="0" err="1" smtClean="0"/>
              <a:t>ahamiyati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3061320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O‘qituvchi</a:t>
            </a:r>
            <a:r>
              <a:rPr lang="en-US" sz="3200" dirty="0" smtClean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rejalashtirilgan</a:t>
            </a:r>
            <a:r>
              <a:rPr lang="en-US" sz="3200" dirty="0"/>
              <a:t> </a:t>
            </a:r>
            <a:r>
              <a:rPr lang="en-US" sz="3200" dirty="0" err="1"/>
              <a:t>o‘quv</a:t>
            </a:r>
            <a:r>
              <a:rPr lang="en-US" sz="3200" dirty="0"/>
              <a:t> </a:t>
            </a:r>
            <a:r>
              <a:rPr lang="en-US" sz="3200" dirty="0" err="1"/>
              <a:t>muhitini</a:t>
            </a:r>
            <a:r>
              <a:rPr lang="en-US" sz="3200" dirty="0"/>
              <a:t> </a:t>
            </a:r>
            <a:r>
              <a:rPr lang="en-US" sz="3200" dirty="0" err="1"/>
              <a:t>yaratadi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Har</a:t>
            </a:r>
            <a:r>
              <a:rPr lang="en-US" sz="3200" dirty="0"/>
              <a:t> </a:t>
            </a:r>
            <a:r>
              <a:rPr lang="en-US" sz="3200" dirty="0" err="1"/>
              <a:t>bir</a:t>
            </a:r>
            <a:r>
              <a:rPr lang="en-US" sz="3200" dirty="0"/>
              <a:t> </a:t>
            </a:r>
            <a:r>
              <a:rPr lang="en-US" sz="3200" dirty="0" err="1"/>
              <a:t>mavzu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yetarli</a:t>
            </a:r>
            <a:r>
              <a:rPr lang="en-US" sz="3200" dirty="0"/>
              <a:t> </a:t>
            </a:r>
            <a:r>
              <a:rPr lang="en-US" sz="3200" dirty="0" err="1"/>
              <a:t>vaqt</a:t>
            </a:r>
            <a:r>
              <a:rPr lang="en-US" sz="3200" dirty="0"/>
              <a:t> </a:t>
            </a:r>
            <a:r>
              <a:rPr lang="en-US" sz="3200" dirty="0" err="1"/>
              <a:t>ajratiladi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Barcha</a:t>
            </a:r>
            <a:r>
              <a:rPr lang="en-US" sz="3200" dirty="0"/>
              <a:t> </a:t>
            </a:r>
            <a:r>
              <a:rPr lang="en-US" sz="3200" dirty="0" err="1"/>
              <a:t>o‘quvchilarga</a:t>
            </a:r>
            <a:r>
              <a:rPr lang="en-US" sz="3200" dirty="0"/>
              <a:t> </a:t>
            </a:r>
            <a:r>
              <a:rPr lang="en-US" sz="3200" dirty="0" err="1"/>
              <a:t>teng</a:t>
            </a:r>
            <a:r>
              <a:rPr lang="en-US" sz="3200" dirty="0"/>
              <a:t> </a:t>
            </a:r>
            <a:r>
              <a:rPr lang="en-US" sz="3200" dirty="0" err="1"/>
              <a:t>imkoniyat</a:t>
            </a:r>
            <a:r>
              <a:rPr lang="en-US" sz="3200" dirty="0"/>
              <a:t> </a:t>
            </a:r>
            <a:r>
              <a:rPr lang="en-US" sz="3200" dirty="0" err="1"/>
              <a:t>yaratiladi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Individual </a:t>
            </a:r>
            <a:r>
              <a:rPr lang="en-US" sz="3200" dirty="0" err="1"/>
              <a:t>yondashuv</a:t>
            </a:r>
            <a:r>
              <a:rPr lang="en-US" sz="3200" dirty="0"/>
              <a:t> </a:t>
            </a:r>
            <a:r>
              <a:rPr lang="en-US" sz="3200" dirty="0" err="1"/>
              <a:t>imkonini</a:t>
            </a:r>
            <a:r>
              <a:rPr lang="en-US" sz="3200" dirty="0"/>
              <a:t> </a:t>
            </a:r>
            <a:r>
              <a:rPr lang="en-US" sz="3200" dirty="0" err="1"/>
              <a:t>beradi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Intizom</a:t>
            </a:r>
            <a:r>
              <a:rPr lang="en-US" sz="3200" dirty="0"/>
              <a:t>, </a:t>
            </a:r>
            <a:r>
              <a:rPr lang="en-US" sz="3200" dirty="0" err="1"/>
              <a:t>mas’uliyat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o‘zini</a:t>
            </a:r>
            <a:r>
              <a:rPr lang="en-US" sz="3200" dirty="0"/>
              <a:t> </a:t>
            </a:r>
            <a:r>
              <a:rPr lang="en-US" sz="3200" dirty="0" err="1"/>
              <a:t>nazorat</a:t>
            </a:r>
            <a:r>
              <a:rPr lang="en-US" sz="3200" dirty="0"/>
              <a:t> </a:t>
            </a:r>
            <a:r>
              <a:rPr lang="en-US" sz="3200" dirty="0" err="1"/>
              <a:t>qilish</a:t>
            </a:r>
            <a:r>
              <a:rPr lang="en-US" sz="3200" dirty="0"/>
              <a:t> </a:t>
            </a:r>
            <a:r>
              <a:rPr lang="en-US" sz="3200" dirty="0" err="1"/>
              <a:t>ko‘nikmalarini</a:t>
            </a:r>
            <a:r>
              <a:rPr lang="en-US" sz="3200" dirty="0"/>
              <a:t> </a:t>
            </a:r>
            <a:r>
              <a:rPr lang="en-US" sz="3200" dirty="0" err="1"/>
              <a:t>shakllantiradi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6013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dars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069432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O‘quvchining</a:t>
            </a:r>
            <a:r>
              <a:rPr lang="en-US" sz="3200" dirty="0" smtClean="0"/>
              <a:t> </a:t>
            </a:r>
            <a:r>
              <a:rPr lang="en-US" sz="3200" dirty="0" err="1"/>
              <a:t>bilish</a:t>
            </a:r>
            <a:r>
              <a:rPr lang="en-US" sz="3200" dirty="0"/>
              <a:t> </a:t>
            </a:r>
            <a:r>
              <a:rPr lang="en-US" sz="3200" dirty="0" err="1"/>
              <a:t>darajasini</a:t>
            </a:r>
            <a:r>
              <a:rPr lang="en-US" sz="3200" dirty="0"/>
              <a:t> </a:t>
            </a:r>
            <a:r>
              <a:rPr lang="en-US" sz="3200" dirty="0" err="1"/>
              <a:t>rivojlantiradi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Fikr</a:t>
            </a:r>
            <a:r>
              <a:rPr lang="en-US" sz="3200" dirty="0"/>
              <a:t> </a:t>
            </a:r>
            <a:r>
              <a:rPr lang="en-US" sz="3200" dirty="0" err="1"/>
              <a:t>yuritish</a:t>
            </a:r>
            <a:r>
              <a:rPr lang="en-US" sz="3200" dirty="0"/>
              <a:t>, </a:t>
            </a:r>
            <a:r>
              <a:rPr lang="en-US" sz="3200" dirty="0" err="1"/>
              <a:t>muloqot</a:t>
            </a:r>
            <a:r>
              <a:rPr lang="en-US" sz="3200" dirty="0"/>
              <a:t>, </a:t>
            </a:r>
            <a:r>
              <a:rPr lang="en-US" sz="3200" dirty="0" err="1"/>
              <a:t>sabab</a:t>
            </a:r>
            <a:r>
              <a:rPr lang="en-US" sz="3200" dirty="0"/>
              <a:t>–</a:t>
            </a:r>
            <a:r>
              <a:rPr lang="en-US" sz="3200" dirty="0" err="1"/>
              <a:t>ta’sir</a:t>
            </a:r>
            <a:r>
              <a:rPr lang="en-US" sz="3200" dirty="0"/>
              <a:t> </a:t>
            </a:r>
            <a:r>
              <a:rPr lang="en-US" sz="3200" dirty="0" err="1"/>
              <a:t>bog‘lanishini</a:t>
            </a:r>
            <a:r>
              <a:rPr lang="en-US" sz="3200" dirty="0"/>
              <a:t> </a:t>
            </a:r>
            <a:r>
              <a:rPr lang="en-US" sz="3200" dirty="0" err="1"/>
              <a:t>tushunish</a:t>
            </a:r>
            <a:r>
              <a:rPr lang="en-US" sz="3200" dirty="0"/>
              <a:t> </a:t>
            </a:r>
            <a:r>
              <a:rPr lang="en-US" sz="3200" dirty="0" err="1"/>
              <a:t>qobiliyatini</a:t>
            </a:r>
            <a:r>
              <a:rPr lang="en-US" sz="3200" dirty="0"/>
              <a:t> </a:t>
            </a:r>
            <a:r>
              <a:rPr lang="en-US" sz="3200" dirty="0" err="1"/>
              <a:t>shakllantiradi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Dars</a:t>
            </a:r>
            <a:r>
              <a:rPr lang="en-US" sz="3200" dirty="0"/>
              <a:t> </a:t>
            </a:r>
            <a:r>
              <a:rPr lang="en-US" sz="3200" dirty="0" err="1"/>
              <a:t>jarayoni</a:t>
            </a:r>
            <a:r>
              <a:rPr lang="en-US" sz="3200" dirty="0"/>
              <a:t> </a:t>
            </a:r>
            <a:r>
              <a:rPr lang="en-US" sz="3200" dirty="0" err="1"/>
              <a:t>interfaol</a:t>
            </a:r>
            <a:r>
              <a:rPr lang="en-US" sz="3200" dirty="0"/>
              <a:t> </a:t>
            </a:r>
            <a:r>
              <a:rPr lang="en-US" sz="3200" dirty="0" err="1"/>
              <a:t>usullar</a:t>
            </a:r>
            <a:r>
              <a:rPr lang="en-US" sz="3200" dirty="0"/>
              <a:t> </a:t>
            </a:r>
            <a:r>
              <a:rPr lang="en-US" sz="3200" dirty="0" err="1"/>
              <a:t>asosida</a:t>
            </a:r>
            <a:r>
              <a:rPr lang="en-US" sz="3200" dirty="0"/>
              <a:t> </a:t>
            </a:r>
            <a:r>
              <a:rPr lang="en-US" sz="3200" dirty="0" err="1"/>
              <a:t>tashkil</a:t>
            </a:r>
            <a:r>
              <a:rPr lang="en-US" sz="3200" dirty="0"/>
              <a:t> </a:t>
            </a:r>
            <a:r>
              <a:rPr lang="en-US" sz="3200" dirty="0" err="1"/>
              <a:t>etiladi</a:t>
            </a:r>
            <a:r>
              <a:rPr lang="en-US" sz="3200" dirty="0"/>
              <a:t>:</a:t>
            </a:r>
            <a:endParaRPr lang="ru-RU" sz="3200" dirty="0"/>
          </a:p>
          <a:p>
            <a:pPr marL="0" indent="0" algn="ctr">
              <a:buNone/>
            </a:pPr>
            <a:r>
              <a:rPr lang="en-US" sz="3200" dirty="0"/>
              <a:t> </a:t>
            </a:r>
            <a:r>
              <a:rPr lang="en-US" sz="3200" dirty="0" smtClean="0"/>
              <a:t>   </a:t>
            </a:r>
            <a:r>
              <a:rPr lang="en-US" sz="3200" dirty="0" err="1"/>
              <a:t>suhbatlar</a:t>
            </a:r>
            <a:r>
              <a:rPr lang="en-US" sz="3200" dirty="0"/>
              <a:t>, </a:t>
            </a:r>
            <a:r>
              <a:rPr lang="en-US" sz="3200" dirty="0" err="1"/>
              <a:t>munozaralar</a:t>
            </a:r>
            <a:r>
              <a:rPr lang="en-US" sz="3200" dirty="0"/>
              <a:t>, </a:t>
            </a:r>
            <a:r>
              <a:rPr lang="en-US" sz="3200" dirty="0" err="1"/>
              <a:t>rol</a:t>
            </a:r>
            <a:r>
              <a:rPr lang="en-US" sz="3200" dirty="0"/>
              <a:t> </a:t>
            </a:r>
            <a:r>
              <a:rPr lang="en-US" sz="3200" dirty="0" err="1"/>
              <a:t>o‘yinlari</a:t>
            </a:r>
            <a:r>
              <a:rPr lang="en-US" sz="3200" dirty="0"/>
              <a:t>, </a:t>
            </a:r>
            <a:r>
              <a:rPr lang="en-US" sz="3200" dirty="0" err="1"/>
              <a:t>aqliy</a:t>
            </a:r>
            <a:r>
              <a:rPr lang="en-US" sz="3200" dirty="0"/>
              <a:t> </a:t>
            </a:r>
            <a:r>
              <a:rPr lang="en-US" sz="3200" dirty="0" err="1"/>
              <a:t>hujum</a:t>
            </a:r>
            <a:r>
              <a:rPr lang="en-US" sz="3200" dirty="0"/>
              <a:t>, video-</a:t>
            </a:r>
            <a:r>
              <a:rPr lang="en-US" sz="3200" dirty="0" err="1"/>
              <a:t>mashg‘ulotlar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boshqalar</a:t>
            </a:r>
            <a:r>
              <a:rPr lang="en-US" sz="3200" dirty="0"/>
              <a:t>.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2280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 anchor="t"/>
          <a:lstStyle/>
          <a:p>
            <a:pPr algn="ctr"/>
            <a:r>
              <a:rPr lang="ru-RU" dirty="0" err="1"/>
              <a:t>Zamonaviy</a:t>
            </a:r>
            <a:r>
              <a:rPr lang="ru-RU" dirty="0"/>
              <a:t> </a:t>
            </a:r>
            <a:r>
              <a:rPr lang="ru-RU" dirty="0" err="1" smtClean="0"/>
              <a:t>dars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1268760"/>
            <a:ext cx="9144000" cy="4751040"/>
          </a:xfrm>
        </p:spPr>
        <p:txBody>
          <a:bodyPr>
            <a:noAutofit/>
          </a:bodyPr>
          <a:lstStyle/>
          <a:p>
            <a:pPr algn="ctr"/>
            <a:r>
              <a:rPr lang="ru-RU" sz="4400" dirty="0" err="1" smtClean="0"/>
              <a:t>bu</a:t>
            </a:r>
            <a:r>
              <a:rPr lang="ru-RU" sz="4400" dirty="0" smtClean="0"/>
              <a:t> </a:t>
            </a:r>
            <a:r>
              <a:rPr lang="ru-RU" sz="4400" dirty="0" err="1"/>
              <a:t>aynan</a:t>
            </a:r>
            <a:r>
              <a:rPr lang="ru-RU" sz="4400" dirty="0"/>
              <a:t> </a:t>
            </a:r>
            <a:r>
              <a:rPr lang="ru-RU" sz="4400" dirty="0" err="1"/>
              <a:t>o‘quvchilarning</a:t>
            </a:r>
            <a:r>
              <a:rPr lang="ru-RU" sz="4400" dirty="0"/>
              <a:t> </a:t>
            </a:r>
            <a:r>
              <a:rPr lang="ru-RU" sz="4400" dirty="0" err="1"/>
              <a:t>bilish</a:t>
            </a:r>
            <a:r>
              <a:rPr lang="ru-RU" sz="4400" dirty="0"/>
              <a:t> </a:t>
            </a:r>
            <a:r>
              <a:rPr lang="ru-RU" sz="4400" dirty="0" err="1"/>
              <a:t>darajasi</a:t>
            </a:r>
            <a:r>
              <a:rPr lang="ru-RU" sz="4400" dirty="0"/>
              <a:t> </a:t>
            </a:r>
            <a:r>
              <a:rPr lang="ru-RU" sz="4400" dirty="0" err="1"/>
              <a:t>rivojlanib</a:t>
            </a:r>
            <a:r>
              <a:rPr lang="ru-RU" sz="4400" dirty="0"/>
              <a:t>, </a:t>
            </a:r>
            <a:r>
              <a:rPr lang="ru-RU" sz="4400" dirty="0" err="1"/>
              <a:t>ularni</a:t>
            </a:r>
            <a:r>
              <a:rPr lang="ru-RU" sz="4400" dirty="0"/>
              <a:t> </a:t>
            </a:r>
            <a:r>
              <a:rPr lang="ru-RU" sz="4400" dirty="0" err="1"/>
              <a:t>atrofdagi</a:t>
            </a:r>
            <a:r>
              <a:rPr lang="ru-RU" sz="4400" dirty="0"/>
              <a:t> </a:t>
            </a:r>
            <a:r>
              <a:rPr lang="ru-RU" sz="4400" dirty="0" err="1"/>
              <a:t>haqiqatni</a:t>
            </a:r>
            <a:r>
              <a:rPr lang="ru-RU" sz="4400" dirty="0"/>
              <a:t> </a:t>
            </a:r>
            <a:r>
              <a:rPr lang="ru-RU" sz="4400" dirty="0" err="1"/>
              <a:t>faol</a:t>
            </a:r>
            <a:r>
              <a:rPr lang="ru-RU" sz="4400" dirty="0"/>
              <a:t> </a:t>
            </a:r>
            <a:r>
              <a:rPr lang="ru-RU" sz="4400" dirty="0" err="1"/>
              <a:t>ravishda</a:t>
            </a:r>
            <a:r>
              <a:rPr lang="ru-RU" sz="4400" dirty="0"/>
              <a:t> </a:t>
            </a:r>
            <a:r>
              <a:rPr lang="ru-RU" sz="4400" dirty="0" err="1"/>
              <a:t>idrok</a:t>
            </a:r>
            <a:r>
              <a:rPr lang="ru-RU" sz="4400" dirty="0"/>
              <a:t> </a:t>
            </a:r>
            <a:r>
              <a:rPr lang="ru-RU" sz="4400" dirty="0" err="1"/>
              <a:t>etishga</a:t>
            </a:r>
            <a:r>
              <a:rPr lang="ru-RU" sz="4400" dirty="0"/>
              <a:t>, </a:t>
            </a:r>
            <a:r>
              <a:rPr lang="ru-RU" sz="4400" dirty="0" err="1"/>
              <a:t>sabab-ta'sir</a:t>
            </a:r>
            <a:r>
              <a:rPr lang="ru-RU" sz="4400" dirty="0"/>
              <a:t> </a:t>
            </a:r>
            <a:r>
              <a:rPr lang="ru-RU" sz="4400" dirty="0" err="1"/>
              <a:t>munosabatlarini</a:t>
            </a:r>
            <a:r>
              <a:rPr lang="ru-RU" sz="4400" dirty="0"/>
              <a:t> </a:t>
            </a:r>
            <a:r>
              <a:rPr lang="ru-RU" sz="4400" dirty="0" err="1"/>
              <a:t>tushunishga</a:t>
            </a:r>
            <a:r>
              <a:rPr lang="ru-RU" sz="4400" dirty="0"/>
              <a:t> </a:t>
            </a:r>
            <a:r>
              <a:rPr lang="ru-RU" sz="4400" dirty="0" err="1"/>
              <a:t>va</a:t>
            </a:r>
            <a:r>
              <a:rPr lang="ru-RU" sz="4400" dirty="0"/>
              <a:t> </a:t>
            </a:r>
            <a:r>
              <a:rPr lang="ru-RU" sz="4400" dirty="0" err="1"/>
              <a:t>topishga</a:t>
            </a:r>
            <a:r>
              <a:rPr lang="ru-RU" sz="4400" dirty="0"/>
              <a:t>, </a:t>
            </a:r>
            <a:r>
              <a:rPr lang="ru-RU" sz="4400" dirty="0" err="1"/>
              <a:t>mantiq</a:t>
            </a:r>
            <a:r>
              <a:rPr lang="ru-RU" sz="4400" dirty="0"/>
              <a:t>, </a:t>
            </a:r>
            <a:r>
              <a:rPr lang="ru-RU" sz="4400" dirty="0" err="1"/>
              <a:t>fikrlash</a:t>
            </a:r>
            <a:r>
              <a:rPr lang="ru-RU" sz="4400" dirty="0"/>
              <a:t> </a:t>
            </a:r>
            <a:r>
              <a:rPr lang="ru-RU" sz="4400" dirty="0" err="1"/>
              <a:t>va</a:t>
            </a:r>
            <a:r>
              <a:rPr lang="ru-RU" sz="4400" dirty="0"/>
              <a:t> </a:t>
            </a:r>
            <a:r>
              <a:rPr lang="ru-RU" sz="4400" dirty="0" err="1"/>
              <a:t>muloqot</a:t>
            </a:r>
            <a:r>
              <a:rPr lang="ru-RU" sz="4400" dirty="0"/>
              <a:t> </a:t>
            </a:r>
            <a:r>
              <a:rPr lang="ru-RU" sz="4400" dirty="0" err="1"/>
              <a:t>qobiliyatlarini</a:t>
            </a:r>
            <a:r>
              <a:rPr lang="ru-RU" sz="4400" dirty="0"/>
              <a:t> </a:t>
            </a:r>
            <a:r>
              <a:rPr lang="ru-RU" sz="4400" dirty="0" err="1"/>
              <a:t>rivojlantirishga</a:t>
            </a:r>
            <a:r>
              <a:rPr lang="ru-RU" sz="4400" dirty="0"/>
              <a:t> </a:t>
            </a:r>
            <a:r>
              <a:rPr lang="ru-RU" sz="4400" dirty="0" err="1"/>
              <a:t>undaydi</a:t>
            </a:r>
            <a:r>
              <a:rPr lang="ru-RU" sz="4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959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94122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darsga</a:t>
            </a:r>
            <a:r>
              <a:rPr lang="en-US" dirty="0"/>
              <a:t> </a:t>
            </a:r>
            <a:r>
              <a:rPr lang="en-US" dirty="0" err="1"/>
              <a:t>qo‘yiladigan</a:t>
            </a:r>
            <a:r>
              <a:rPr lang="en-US" dirty="0"/>
              <a:t> </a:t>
            </a:r>
            <a:r>
              <a:rPr lang="en-US" dirty="0" err="1" smtClean="0"/>
              <a:t>talablar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447800"/>
            <a:ext cx="8435280" cy="5077544"/>
          </a:xfrm>
        </p:spPr>
        <p:txBody>
          <a:bodyPr>
            <a:normAutofit/>
          </a:bodyPr>
          <a:lstStyle/>
          <a:p>
            <a:r>
              <a:rPr lang="en-US" dirty="0"/>
              <a:t> </a:t>
            </a:r>
            <a:r>
              <a:rPr lang="en-US" dirty="0" err="1" smtClean="0"/>
              <a:t>Tarbiyaviy</a:t>
            </a:r>
            <a:r>
              <a:rPr lang="en-US" dirty="0" smtClean="0"/>
              <a:t> </a:t>
            </a:r>
            <a:r>
              <a:rPr lang="en-US" dirty="0" err="1"/>
              <a:t>talablar</a:t>
            </a:r>
            <a:r>
              <a:rPr lang="en-US" dirty="0" smtClean="0"/>
              <a:t>: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fikrlash</a:t>
            </a:r>
            <a:r>
              <a:rPr lang="en-US" dirty="0"/>
              <a:t>,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umuminsoniy</a:t>
            </a:r>
            <a:r>
              <a:rPr lang="en-US" dirty="0"/>
              <a:t> </a:t>
            </a:r>
            <a:r>
              <a:rPr lang="en-US" dirty="0" err="1"/>
              <a:t>qadriyatlarni</a:t>
            </a:r>
            <a:r>
              <a:rPr lang="en-US" dirty="0"/>
              <a:t> </a:t>
            </a:r>
            <a:r>
              <a:rPr lang="en-US" dirty="0" err="1"/>
              <a:t>hurmat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 smtClean="0"/>
              <a:t>.</a:t>
            </a:r>
            <a:r>
              <a:rPr lang="en-US" dirty="0"/>
              <a:t> </a:t>
            </a:r>
            <a:endParaRPr lang="ru-RU" dirty="0"/>
          </a:p>
          <a:p>
            <a:r>
              <a:rPr lang="en-US" dirty="0" err="1"/>
              <a:t>Psixologik</a:t>
            </a:r>
            <a:r>
              <a:rPr lang="en-US" dirty="0"/>
              <a:t> </a:t>
            </a:r>
            <a:r>
              <a:rPr lang="en-US" dirty="0" err="1"/>
              <a:t>talablar</a:t>
            </a:r>
            <a:r>
              <a:rPr lang="en-US" dirty="0" smtClean="0"/>
              <a:t>:</a:t>
            </a:r>
            <a:r>
              <a:rPr lang="en-US" dirty="0"/>
              <a:t> 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yosh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psixologik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dirty="0" err="1"/>
              <a:t>Gigienik</a:t>
            </a:r>
            <a:r>
              <a:rPr lang="en-US" dirty="0"/>
              <a:t> </a:t>
            </a:r>
            <a:r>
              <a:rPr lang="en-US" dirty="0" err="1"/>
              <a:t>talablar</a:t>
            </a:r>
            <a:r>
              <a:rPr lang="en-US" dirty="0" smtClean="0"/>
              <a:t>: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Havo</a:t>
            </a:r>
            <a:r>
              <a:rPr lang="en-US" dirty="0"/>
              <a:t>, </a:t>
            </a:r>
            <a:r>
              <a:rPr lang="en-US" dirty="0" err="1"/>
              <a:t>yorug‘lik</a:t>
            </a:r>
            <a:r>
              <a:rPr lang="en-US" dirty="0"/>
              <a:t>, </a:t>
            </a:r>
            <a:r>
              <a:rPr lang="en-US" dirty="0" err="1"/>
              <a:t>mebel</a:t>
            </a:r>
            <a:r>
              <a:rPr lang="en-US" dirty="0"/>
              <a:t>, </a:t>
            </a:r>
            <a:r>
              <a:rPr lang="en-US" dirty="0" err="1"/>
              <a:t>estetika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tozalik</a:t>
            </a:r>
            <a:r>
              <a:rPr lang="en-US" dirty="0"/>
              <a:t> </a:t>
            </a:r>
            <a:r>
              <a:rPr lang="en-US" dirty="0" err="1"/>
              <a:t>me’yorlariga</a:t>
            </a:r>
            <a:r>
              <a:rPr lang="en-US" dirty="0"/>
              <a:t> </a:t>
            </a:r>
            <a:r>
              <a:rPr lang="en-US" dirty="0" err="1"/>
              <a:t>rioya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dirty="0" err="1"/>
              <a:t>Didaktik</a:t>
            </a:r>
            <a:r>
              <a:rPr lang="en-US" dirty="0"/>
              <a:t> </a:t>
            </a:r>
            <a:r>
              <a:rPr lang="en-US" dirty="0" err="1"/>
              <a:t>talablar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 </a:t>
            </a:r>
            <a:r>
              <a:rPr lang="en-US" dirty="0" smtClean="0"/>
              <a:t> </a:t>
            </a:r>
            <a:r>
              <a:rPr lang="en-US" dirty="0" err="1"/>
              <a:t>Dars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, </a:t>
            </a:r>
            <a:r>
              <a:rPr lang="en-US" dirty="0" err="1"/>
              <a:t>mazmuni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metodlarini</a:t>
            </a:r>
            <a:r>
              <a:rPr lang="en-US" dirty="0"/>
              <a:t> </a:t>
            </a:r>
            <a:r>
              <a:rPr lang="en-US" dirty="0" err="1"/>
              <a:t>puxta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ishtirokni</a:t>
            </a:r>
            <a:r>
              <a:rPr lang="en-US" dirty="0"/>
              <a:t> </a:t>
            </a:r>
            <a:r>
              <a:rPr lang="en-US" dirty="0" err="1"/>
              <a:t>ta’minlash</a:t>
            </a:r>
            <a:r>
              <a:rPr lang="en-US" dirty="0"/>
              <a:t>, </a:t>
            </a:r>
            <a:r>
              <a:rPr lang="en-US" dirty="0" err="1"/>
              <a:t>fanlararo</a:t>
            </a:r>
            <a:r>
              <a:rPr lang="en-US" dirty="0"/>
              <a:t> </a:t>
            </a:r>
            <a:r>
              <a:rPr lang="en-US" dirty="0" err="1"/>
              <a:t>bog‘liqlikni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286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US" dirty="0" err="1"/>
              <a:t>Darsning</a:t>
            </a:r>
            <a:r>
              <a:rPr lang="en-US" dirty="0"/>
              <a:t> </a:t>
            </a:r>
            <a:r>
              <a:rPr lang="en-US" dirty="0" err="1" smtClean="0"/>
              <a:t>afzalliklari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 </a:t>
            </a:r>
            <a:r>
              <a:rPr lang="en-US" sz="3200" dirty="0" smtClean="0"/>
              <a:t> </a:t>
            </a:r>
            <a:r>
              <a:rPr lang="en-US" sz="3200" dirty="0" err="1"/>
              <a:t>Ommaviy</a:t>
            </a:r>
            <a:r>
              <a:rPr lang="en-US" sz="3200" dirty="0"/>
              <a:t>, </a:t>
            </a:r>
            <a:r>
              <a:rPr lang="en-US" sz="3200" dirty="0" err="1"/>
              <a:t>guruhli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individual </a:t>
            </a:r>
            <a:r>
              <a:rPr lang="en-US" sz="3200" dirty="0" err="1"/>
              <a:t>ta’lim</a:t>
            </a:r>
            <a:r>
              <a:rPr lang="en-US" sz="3200" dirty="0"/>
              <a:t> </a:t>
            </a:r>
            <a:r>
              <a:rPr lang="en-US" sz="3200" dirty="0" err="1"/>
              <a:t>shakllarini</a:t>
            </a:r>
            <a:r>
              <a:rPr lang="en-US" sz="3200" dirty="0"/>
              <a:t> </a:t>
            </a:r>
            <a:r>
              <a:rPr lang="en-US" sz="3200" dirty="0" err="1"/>
              <a:t>uyg‘unlashtirish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Har</a:t>
            </a:r>
            <a:r>
              <a:rPr lang="en-US" sz="3200" dirty="0"/>
              <a:t> </a:t>
            </a:r>
            <a:r>
              <a:rPr lang="en-US" sz="3200" dirty="0" err="1"/>
              <a:t>bir</a:t>
            </a:r>
            <a:r>
              <a:rPr lang="en-US" sz="3200" dirty="0"/>
              <a:t> </a:t>
            </a:r>
            <a:r>
              <a:rPr lang="en-US" sz="3200" dirty="0" err="1"/>
              <a:t>o‘quvchining</a:t>
            </a:r>
            <a:r>
              <a:rPr lang="en-US" sz="3200" dirty="0"/>
              <a:t> individual </a:t>
            </a:r>
            <a:r>
              <a:rPr lang="en-US" sz="3200" dirty="0" err="1"/>
              <a:t>imkoniyatlarini</a:t>
            </a:r>
            <a:r>
              <a:rPr lang="en-US" sz="3200" dirty="0"/>
              <a:t> </a:t>
            </a:r>
            <a:r>
              <a:rPr lang="en-US" sz="3200" dirty="0" err="1"/>
              <a:t>hisobga</a:t>
            </a:r>
            <a:r>
              <a:rPr lang="en-US" sz="3200" dirty="0"/>
              <a:t> </a:t>
            </a:r>
            <a:r>
              <a:rPr lang="en-US" sz="3200" dirty="0" err="1"/>
              <a:t>olish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Darsda</a:t>
            </a:r>
            <a:r>
              <a:rPr lang="en-US" sz="3200" dirty="0"/>
              <a:t> </a:t>
            </a:r>
            <a:r>
              <a:rPr lang="en-US" sz="3200" dirty="0" err="1"/>
              <a:t>o‘quv</a:t>
            </a:r>
            <a:r>
              <a:rPr lang="en-US" sz="3200" dirty="0"/>
              <a:t> </a:t>
            </a:r>
            <a:r>
              <a:rPr lang="en-US" sz="3200" dirty="0" err="1"/>
              <a:t>jarayonining</a:t>
            </a:r>
            <a:r>
              <a:rPr lang="en-US" sz="3200" dirty="0"/>
              <a:t> </a:t>
            </a:r>
            <a:r>
              <a:rPr lang="en-US" sz="3200" dirty="0" err="1"/>
              <a:t>muntazamligi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izchilligi</a:t>
            </a:r>
            <a:r>
              <a:rPr lang="en-US" sz="3200" dirty="0"/>
              <a:t> </a:t>
            </a:r>
            <a:r>
              <a:rPr lang="en-US" sz="3200" dirty="0" err="1"/>
              <a:t>ta’minlanadi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Jamoaviy</a:t>
            </a:r>
            <a:r>
              <a:rPr lang="en-US" sz="3200" dirty="0"/>
              <a:t> </a:t>
            </a:r>
            <a:r>
              <a:rPr lang="en-US" sz="3200" dirty="0" err="1"/>
              <a:t>ishlash</a:t>
            </a:r>
            <a:r>
              <a:rPr lang="en-US" sz="3200" dirty="0"/>
              <a:t>, </a:t>
            </a:r>
            <a:r>
              <a:rPr lang="en-US" sz="3200" dirty="0" err="1"/>
              <a:t>mas’uliyat</a:t>
            </a:r>
            <a:r>
              <a:rPr lang="en-US" sz="3200" dirty="0"/>
              <a:t>, </a:t>
            </a:r>
            <a:r>
              <a:rPr lang="en-US" sz="3200" dirty="0" err="1"/>
              <a:t>fikr</a:t>
            </a:r>
            <a:r>
              <a:rPr lang="en-US" sz="3200" dirty="0"/>
              <a:t> </a:t>
            </a:r>
            <a:r>
              <a:rPr lang="en-US" sz="3200" dirty="0" err="1"/>
              <a:t>almashish</a:t>
            </a:r>
            <a:r>
              <a:rPr lang="en-US" sz="3200" dirty="0"/>
              <a:t> </a:t>
            </a:r>
            <a:r>
              <a:rPr lang="en-US" sz="3200" dirty="0" err="1"/>
              <a:t>rivojlanadi</a:t>
            </a:r>
            <a:r>
              <a:rPr lang="en-US" sz="3200" dirty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9404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darsni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etishda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talablar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 </a:t>
            </a:r>
            <a:r>
              <a:rPr lang="en-US" sz="3200" dirty="0" smtClean="0"/>
              <a:t> </a:t>
            </a:r>
            <a:r>
              <a:rPr lang="en-US" sz="3200" dirty="0" err="1"/>
              <a:t>Dars</a:t>
            </a:r>
            <a:r>
              <a:rPr lang="en-US" sz="3200" dirty="0"/>
              <a:t> </a:t>
            </a:r>
            <a:r>
              <a:rPr lang="en-US" sz="3200" dirty="0" err="1"/>
              <a:t>texnologik</a:t>
            </a:r>
            <a:r>
              <a:rPr lang="en-US" sz="3200" dirty="0"/>
              <a:t> </a:t>
            </a:r>
            <a:r>
              <a:rPr lang="en-US" sz="3200" dirty="0" err="1"/>
              <a:t>jihatdan</a:t>
            </a:r>
            <a:r>
              <a:rPr lang="en-US" sz="3200" dirty="0"/>
              <a:t> </a:t>
            </a:r>
            <a:r>
              <a:rPr lang="en-US" sz="3200" dirty="0" err="1"/>
              <a:t>puxta</a:t>
            </a:r>
            <a:r>
              <a:rPr lang="en-US" sz="3200" dirty="0"/>
              <a:t> </a:t>
            </a:r>
            <a:r>
              <a:rPr lang="en-US" sz="3200" dirty="0" err="1"/>
              <a:t>loyihalangan</a:t>
            </a:r>
            <a:r>
              <a:rPr lang="en-US" sz="3200" dirty="0"/>
              <a:t> </a:t>
            </a:r>
            <a:r>
              <a:rPr lang="en-US" sz="3200" dirty="0" err="1"/>
              <a:t>bo‘lishi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Dars</a:t>
            </a:r>
            <a:r>
              <a:rPr lang="en-US" sz="3200" dirty="0"/>
              <a:t> </a:t>
            </a:r>
            <a:r>
              <a:rPr lang="en-US" sz="3200" dirty="0" err="1"/>
              <a:t>maqsad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vazifalari</a:t>
            </a:r>
            <a:r>
              <a:rPr lang="en-US" sz="3200" dirty="0"/>
              <a:t> </a:t>
            </a:r>
            <a:r>
              <a:rPr lang="en-US" sz="3200" dirty="0" err="1"/>
              <a:t>aniq</a:t>
            </a:r>
            <a:r>
              <a:rPr lang="en-US" sz="3200" dirty="0"/>
              <a:t> </a:t>
            </a:r>
            <a:r>
              <a:rPr lang="en-US" sz="3200" dirty="0" err="1"/>
              <a:t>belgilanadi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O‘quvchilar</a:t>
            </a:r>
            <a:r>
              <a:rPr lang="en-US" sz="3200" dirty="0"/>
              <a:t> </a:t>
            </a:r>
            <a:r>
              <a:rPr lang="en-US" sz="3200" dirty="0" err="1"/>
              <a:t>faol</a:t>
            </a:r>
            <a:r>
              <a:rPr lang="en-US" sz="3200" dirty="0"/>
              <a:t> </a:t>
            </a:r>
            <a:r>
              <a:rPr lang="en-US" sz="3200" dirty="0" err="1"/>
              <a:t>ishtirok</a:t>
            </a:r>
            <a:r>
              <a:rPr lang="en-US" sz="3200" dirty="0"/>
              <a:t> </a:t>
            </a:r>
            <a:r>
              <a:rPr lang="en-US" sz="3200" dirty="0" err="1"/>
              <a:t>etadigan</a:t>
            </a:r>
            <a:r>
              <a:rPr lang="en-US" sz="3200" dirty="0"/>
              <a:t>, </a:t>
            </a:r>
            <a:r>
              <a:rPr lang="en-US" sz="3200" dirty="0" err="1"/>
              <a:t>interfaol</a:t>
            </a:r>
            <a:r>
              <a:rPr lang="en-US" sz="3200" dirty="0"/>
              <a:t> </a:t>
            </a:r>
            <a:r>
              <a:rPr lang="en-US" sz="3200" dirty="0" err="1"/>
              <a:t>usullar</a:t>
            </a:r>
            <a:r>
              <a:rPr lang="en-US" sz="3200" dirty="0"/>
              <a:t> </a:t>
            </a:r>
            <a:r>
              <a:rPr lang="en-US" sz="3200" dirty="0" err="1"/>
              <a:t>qo‘llanadi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Demokratik</a:t>
            </a:r>
            <a:r>
              <a:rPr lang="en-US" sz="3200" dirty="0"/>
              <a:t> </a:t>
            </a:r>
            <a:r>
              <a:rPr lang="en-US" sz="3200" dirty="0" err="1"/>
              <a:t>tamoyillar</a:t>
            </a:r>
            <a:r>
              <a:rPr lang="en-US" sz="3200" dirty="0"/>
              <a:t> </a:t>
            </a:r>
            <a:r>
              <a:rPr lang="en-US" sz="3200" dirty="0" err="1"/>
              <a:t>asosida</a:t>
            </a:r>
            <a:r>
              <a:rPr lang="en-US" sz="3200" dirty="0"/>
              <a:t> </a:t>
            </a:r>
            <a:r>
              <a:rPr lang="en-US" sz="3200" dirty="0" err="1"/>
              <a:t>tashkil</a:t>
            </a:r>
            <a:r>
              <a:rPr lang="en-US" sz="3200" dirty="0"/>
              <a:t> </a:t>
            </a:r>
            <a:r>
              <a:rPr lang="en-US" sz="3200" dirty="0" err="1"/>
              <a:t>etiladi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O‘quvchi</a:t>
            </a:r>
            <a:r>
              <a:rPr lang="en-US" sz="3200" dirty="0"/>
              <a:t> </a:t>
            </a:r>
            <a:r>
              <a:rPr lang="en-US" sz="3200" dirty="0" err="1"/>
              <a:t>erkinligi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mustaqil</a:t>
            </a:r>
            <a:r>
              <a:rPr lang="en-US" sz="3200" dirty="0"/>
              <a:t> </a:t>
            </a:r>
            <a:r>
              <a:rPr lang="en-US" sz="3200" dirty="0" err="1"/>
              <a:t>fikrlashiga</a:t>
            </a:r>
            <a:r>
              <a:rPr lang="en-US" sz="3200" dirty="0"/>
              <a:t> </a:t>
            </a:r>
            <a:r>
              <a:rPr lang="en-US" sz="3200" dirty="0" err="1"/>
              <a:t>imkon</a:t>
            </a:r>
            <a:r>
              <a:rPr lang="en-US" sz="3200" dirty="0"/>
              <a:t> </a:t>
            </a:r>
            <a:r>
              <a:rPr lang="en-US" sz="3200" dirty="0" err="1"/>
              <a:t>yaratiladi</a:t>
            </a:r>
            <a:r>
              <a:rPr lang="en-US" sz="3200" dirty="0"/>
              <a:t>.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5177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714202"/>
          </a:xfrm>
        </p:spPr>
        <p:txBody>
          <a:bodyPr anchor="ctr">
            <a:normAutofit/>
          </a:bodyPr>
          <a:lstStyle/>
          <a:p>
            <a:pPr algn="ctr"/>
            <a:r>
              <a:rPr lang="en-US" sz="3100" dirty="0" err="1"/>
              <a:t>Darsni</a:t>
            </a:r>
            <a:r>
              <a:rPr lang="en-US" sz="3100" dirty="0"/>
              <a:t> </a:t>
            </a:r>
            <a:r>
              <a:rPr lang="en-US" sz="3100" dirty="0" err="1"/>
              <a:t>samarali</a:t>
            </a:r>
            <a:r>
              <a:rPr lang="en-US" sz="3100" dirty="0"/>
              <a:t> </a:t>
            </a:r>
            <a:r>
              <a:rPr lang="en-US" sz="3100" dirty="0" err="1"/>
              <a:t>tashkil</a:t>
            </a:r>
            <a:r>
              <a:rPr lang="en-US" sz="3100" dirty="0"/>
              <a:t> </a:t>
            </a:r>
            <a:r>
              <a:rPr lang="en-US" sz="3100" dirty="0" err="1"/>
              <a:t>etish</a:t>
            </a:r>
            <a:r>
              <a:rPr lang="en-US" sz="3100" dirty="0"/>
              <a:t> </a:t>
            </a:r>
            <a:r>
              <a:rPr lang="en-US" sz="3100" dirty="0" err="1"/>
              <a:t>va</a:t>
            </a:r>
            <a:r>
              <a:rPr lang="en-US" sz="3100" dirty="0"/>
              <a:t> </a:t>
            </a:r>
            <a:r>
              <a:rPr lang="en-US" sz="3100" dirty="0" err="1"/>
              <a:t>o‘tkazish</a:t>
            </a:r>
            <a:r>
              <a:rPr lang="en-US" sz="3100" dirty="0"/>
              <a:t>, </a:t>
            </a:r>
            <a:r>
              <a:rPr lang="en-US" sz="3100" dirty="0" err="1"/>
              <a:t>dars</a:t>
            </a:r>
            <a:r>
              <a:rPr lang="en-US" sz="3100" dirty="0"/>
              <a:t> </a:t>
            </a:r>
            <a:r>
              <a:rPr lang="en-US" sz="3100" dirty="0" err="1"/>
              <a:t>ishlanma</a:t>
            </a:r>
            <a:r>
              <a:rPr lang="en-US" sz="3100" dirty="0"/>
              <a:t> </a:t>
            </a:r>
            <a:r>
              <a:rPr lang="en-US" sz="3100" dirty="0" err="1"/>
              <a:t>yaratish</a:t>
            </a:r>
            <a:r>
              <a:rPr lang="en-US" sz="3100" dirty="0"/>
              <a:t> </a:t>
            </a:r>
            <a:r>
              <a:rPr lang="en-US" sz="3100" dirty="0" err="1"/>
              <a:t>uchun</a:t>
            </a:r>
            <a:r>
              <a:rPr lang="en-US" sz="3100" dirty="0"/>
              <a:t> </a:t>
            </a:r>
            <a:r>
              <a:rPr lang="en-US" sz="3100" dirty="0" err="1"/>
              <a:t>quyidagi</a:t>
            </a:r>
            <a:r>
              <a:rPr lang="en-US" sz="3100" dirty="0"/>
              <a:t> </a:t>
            </a:r>
            <a:r>
              <a:rPr lang="en-US" sz="3100" dirty="0" err="1"/>
              <a:t>qoidalarga</a:t>
            </a:r>
            <a:r>
              <a:rPr lang="en-US" sz="3100" dirty="0"/>
              <a:t> </a:t>
            </a:r>
            <a:r>
              <a:rPr lang="en-US" sz="3100" dirty="0" err="1"/>
              <a:t>rioya</a:t>
            </a:r>
            <a:r>
              <a:rPr lang="en-US" sz="3100" dirty="0"/>
              <a:t> </a:t>
            </a:r>
            <a:r>
              <a:rPr lang="en-US" sz="3100" dirty="0" err="1"/>
              <a:t>qilish</a:t>
            </a:r>
            <a:r>
              <a:rPr lang="en-US" sz="3100" dirty="0"/>
              <a:t> </a:t>
            </a:r>
            <a:r>
              <a:rPr lang="en-US" sz="3100" dirty="0" err="1"/>
              <a:t>kerak</a:t>
            </a:r>
            <a:r>
              <a:rPr lang="en-US" sz="3100" dirty="0"/>
              <a:t>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988840"/>
            <a:ext cx="8363272" cy="4392488"/>
          </a:xfrm>
        </p:spPr>
        <p:txBody>
          <a:bodyPr anchor="ctr">
            <a:normAutofit/>
          </a:bodyPr>
          <a:lstStyle/>
          <a:p>
            <a:r>
              <a:rPr lang="en-US" sz="3200" dirty="0" smtClean="0"/>
              <a:t>1</a:t>
            </a:r>
            <a:r>
              <a:rPr lang="en-US" sz="3200" dirty="0"/>
              <a:t>. </a:t>
            </a:r>
            <a:r>
              <a:rPr lang="en-US" sz="3200" dirty="0" err="1"/>
              <a:t>Darsning</a:t>
            </a:r>
            <a:r>
              <a:rPr lang="en-US" sz="3200" dirty="0"/>
              <a:t> </a:t>
            </a:r>
            <a:r>
              <a:rPr lang="en-US" sz="3200" dirty="0" err="1"/>
              <a:t>maqsadlarini</a:t>
            </a:r>
            <a:r>
              <a:rPr lang="en-US" sz="3200" dirty="0"/>
              <a:t> </a:t>
            </a:r>
            <a:r>
              <a:rPr lang="en-US" sz="3200" dirty="0" err="1"/>
              <a:t>aniqlash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dirty="0"/>
              <a:t>2. </a:t>
            </a:r>
            <a:r>
              <a:rPr lang="en-US" sz="3200" dirty="0" err="1"/>
              <a:t>Dars</a:t>
            </a:r>
            <a:r>
              <a:rPr lang="en-US" sz="3200" dirty="0"/>
              <a:t> </a:t>
            </a:r>
            <a:r>
              <a:rPr lang="en-US" sz="3200" dirty="0" err="1"/>
              <a:t>turiga</a:t>
            </a:r>
            <a:r>
              <a:rPr lang="en-US" sz="3200" dirty="0"/>
              <a:t> </a:t>
            </a:r>
            <a:r>
              <a:rPr lang="en-US" sz="3200" dirty="0" err="1"/>
              <a:t>aniqlik</a:t>
            </a:r>
            <a:r>
              <a:rPr lang="en-US" sz="3200" dirty="0"/>
              <a:t> </a:t>
            </a:r>
            <a:r>
              <a:rPr lang="en-US" sz="3200" dirty="0" err="1"/>
              <a:t>kiritish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dirty="0"/>
              <a:t>3. </a:t>
            </a:r>
            <a:r>
              <a:rPr lang="en-US" sz="3200" dirty="0" err="1"/>
              <a:t>Maqsadlarga</a:t>
            </a:r>
            <a:r>
              <a:rPr lang="en-US" sz="3200" dirty="0"/>
              <a:t> </a:t>
            </a:r>
            <a:r>
              <a:rPr lang="en-US" sz="3200" dirty="0" err="1"/>
              <a:t>muvofiq</a:t>
            </a:r>
            <a:r>
              <a:rPr lang="en-US" sz="3200" dirty="0"/>
              <a:t> </a:t>
            </a:r>
            <a:r>
              <a:rPr lang="en-US" sz="3200" dirty="0" err="1"/>
              <a:t>mashg‘ulot</a:t>
            </a:r>
            <a:r>
              <a:rPr lang="en-US" sz="3200" dirty="0"/>
              <a:t> </a:t>
            </a:r>
            <a:r>
              <a:rPr lang="en-US" sz="3200" dirty="0" err="1"/>
              <a:t>usullarini</a:t>
            </a:r>
            <a:r>
              <a:rPr lang="en-US" sz="3200" dirty="0"/>
              <a:t> </a:t>
            </a:r>
            <a:r>
              <a:rPr lang="en-US" sz="3200" dirty="0" err="1"/>
              <a:t>tanlash</a:t>
            </a:r>
            <a:r>
              <a:rPr lang="en-US" sz="3200" dirty="0"/>
              <a:t>; </a:t>
            </a:r>
            <a:endParaRPr lang="ru-RU" sz="3200" dirty="0"/>
          </a:p>
          <a:p>
            <a:r>
              <a:rPr lang="en-US" sz="3200" dirty="0"/>
              <a:t>4. </a:t>
            </a:r>
            <a:r>
              <a:rPr lang="en-US" sz="3200" dirty="0" err="1"/>
              <a:t>Maqsad,vazifa</a:t>
            </a:r>
            <a:r>
              <a:rPr lang="en-US" sz="3200" dirty="0"/>
              <a:t>, </a:t>
            </a:r>
            <a:r>
              <a:rPr lang="en-US" sz="3200" dirty="0" err="1"/>
              <a:t>mazmuni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o‘qitish</a:t>
            </a:r>
            <a:r>
              <a:rPr lang="en-US" sz="3200" dirty="0"/>
              <a:t> </a:t>
            </a:r>
            <a:r>
              <a:rPr lang="en-US" sz="3200" dirty="0" err="1"/>
              <a:t>uslubiga</a:t>
            </a:r>
            <a:r>
              <a:rPr lang="en-US" sz="3200" dirty="0"/>
              <a:t> </a:t>
            </a:r>
            <a:r>
              <a:rPr lang="en-US" sz="3200" dirty="0" err="1"/>
              <a:t>mos</a:t>
            </a:r>
            <a:r>
              <a:rPr lang="en-US" sz="3200" dirty="0"/>
              <a:t> </a:t>
            </a:r>
            <a:r>
              <a:rPr lang="en-US" sz="3200" dirty="0" err="1"/>
              <a:t>keladigan</a:t>
            </a:r>
            <a:r>
              <a:rPr lang="en-US" sz="3200" dirty="0"/>
              <a:t> </a:t>
            </a:r>
            <a:r>
              <a:rPr lang="en-US" sz="3200" dirty="0" err="1"/>
              <a:t>dars</a:t>
            </a:r>
            <a:r>
              <a:rPr lang="en-US" sz="3200" dirty="0"/>
              <a:t> </a:t>
            </a:r>
            <a:r>
              <a:rPr lang="en-US" sz="3200" dirty="0" err="1"/>
              <a:t>tuzilishini</a:t>
            </a:r>
            <a:r>
              <a:rPr lang="en-US" sz="3200" dirty="0"/>
              <a:t> </a:t>
            </a:r>
            <a:r>
              <a:rPr lang="en-US" sz="3200" dirty="0" err="1"/>
              <a:t>aniqlash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6032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US" dirty="0" err="1"/>
              <a:t>O‘quv</a:t>
            </a:r>
            <a:r>
              <a:rPr lang="en-US" dirty="0"/>
              <a:t>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 smtClean="0"/>
              <a:t>o‘rni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 </a:t>
            </a:r>
            <a:r>
              <a:rPr lang="en-US" sz="3600" dirty="0" smtClean="0"/>
              <a:t> </a:t>
            </a:r>
            <a:r>
              <a:rPr lang="en-US" sz="3600" dirty="0" err="1"/>
              <a:t>Darslik</a:t>
            </a:r>
            <a:r>
              <a:rPr lang="en-US" sz="3600" dirty="0"/>
              <a:t>, </a:t>
            </a:r>
            <a:r>
              <a:rPr lang="en-US" sz="3600" dirty="0" err="1"/>
              <a:t>qo‘llanma</a:t>
            </a:r>
            <a:r>
              <a:rPr lang="en-US" sz="3600" dirty="0"/>
              <a:t>, </a:t>
            </a:r>
            <a:r>
              <a:rPr lang="en-US" sz="3600" dirty="0" err="1"/>
              <a:t>gazeta-jurnal</a:t>
            </a:r>
            <a:r>
              <a:rPr lang="en-US" sz="3600" dirty="0"/>
              <a:t>, </a:t>
            </a:r>
            <a:r>
              <a:rPr lang="en-US" sz="3600" dirty="0" err="1"/>
              <a:t>elektron</a:t>
            </a:r>
            <a:r>
              <a:rPr lang="en-US" sz="3600" dirty="0"/>
              <a:t> </a:t>
            </a:r>
            <a:r>
              <a:rPr lang="en-US" sz="3600" dirty="0" err="1"/>
              <a:t>darsliklar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dirty="0"/>
              <a:t> </a:t>
            </a:r>
            <a:r>
              <a:rPr lang="en-US" sz="3600" dirty="0" err="1"/>
              <a:t>Proyektor</a:t>
            </a:r>
            <a:r>
              <a:rPr lang="en-US" sz="3600" dirty="0"/>
              <a:t>, </a:t>
            </a:r>
            <a:r>
              <a:rPr lang="en-US" sz="3600" dirty="0" err="1"/>
              <a:t>kompyuter</a:t>
            </a:r>
            <a:r>
              <a:rPr lang="en-US" sz="3600" dirty="0"/>
              <a:t>, </a:t>
            </a:r>
            <a:r>
              <a:rPr lang="en-US" sz="3600" dirty="0" err="1"/>
              <a:t>slayd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videoroliklar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dirty="0"/>
              <a:t> </a:t>
            </a:r>
            <a:r>
              <a:rPr lang="en-US" sz="3600" dirty="0" err="1"/>
              <a:t>Fanlararo</a:t>
            </a:r>
            <a:r>
              <a:rPr lang="en-US" sz="3600" dirty="0"/>
              <a:t> </a:t>
            </a:r>
            <a:r>
              <a:rPr lang="en-US" sz="3600" dirty="0" err="1"/>
              <a:t>bog‘liqlikni</a:t>
            </a:r>
            <a:r>
              <a:rPr lang="en-US" sz="3600" dirty="0"/>
              <a:t> </a:t>
            </a:r>
            <a:r>
              <a:rPr lang="en-US" sz="3600" dirty="0" err="1"/>
              <a:t>kuchaytiruvchi</a:t>
            </a:r>
            <a:r>
              <a:rPr lang="en-US" sz="3600" dirty="0"/>
              <a:t> </a:t>
            </a:r>
            <a:r>
              <a:rPr lang="en-US" sz="3600" dirty="0" err="1"/>
              <a:t>materiallar</a:t>
            </a:r>
            <a:r>
              <a:rPr lang="en-US" sz="3600" dirty="0"/>
              <a:t>.</a:t>
            </a:r>
            <a:endParaRPr lang="ru-RU" sz="3600" dirty="0"/>
          </a:p>
          <a:p>
            <a:r>
              <a:rPr lang="en-US" sz="3600" dirty="0"/>
              <a:t> </a:t>
            </a:r>
            <a:r>
              <a:rPr lang="en-US" sz="3600" dirty="0" err="1"/>
              <a:t>Tajriba</a:t>
            </a:r>
            <a:r>
              <a:rPr lang="en-US" sz="3600" dirty="0"/>
              <a:t> </a:t>
            </a:r>
            <a:r>
              <a:rPr lang="en-US" sz="3600" dirty="0" err="1"/>
              <a:t>jihozlari</a:t>
            </a:r>
            <a:r>
              <a:rPr lang="en-US" sz="3600" dirty="0"/>
              <a:t>, </a:t>
            </a:r>
            <a:r>
              <a:rPr lang="en-US" sz="3600" dirty="0" err="1"/>
              <a:t>o‘lkashunoslik</a:t>
            </a:r>
            <a:r>
              <a:rPr lang="en-US" sz="3600" dirty="0"/>
              <a:t> </a:t>
            </a:r>
            <a:r>
              <a:rPr lang="en-US" sz="3600" dirty="0" err="1"/>
              <a:t>burchagi</a:t>
            </a:r>
            <a:r>
              <a:rPr lang="en-US" sz="3600" dirty="0"/>
              <a:t>.</a:t>
            </a:r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47626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US" dirty="0"/>
              <a:t>SMART </a:t>
            </a:r>
            <a:r>
              <a:rPr lang="en-US" dirty="0" err="1"/>
              <a:t>mezonlari</a:t>
            </a:r>
            <a:r>
              <a:rPr lang="en-US" dirty="0"/>
              <a:t> </a:t>
            </a:r>
            <a:r>
              <a:rPr lang="en-US" dirty="0" err="1" smtClean="0"/>
              <a:t>mohiyati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SMART </a:t>
            </a:r>
            <a:r>
              <a:rPr lang="en-US" sz="3200" dirty="0"/>
              <a:t>— </a:t>
            </a:r>
            <a:r>
              <a:rPr lang="en-US" sz="3200" dirty="0" err="1"/>
              <a:t>bu</a:t>
            </a:r>
            <a:r>
              <a:rPr lang="en-US" sz="3200" dirty="0"/>
              <a:t> </a:t>
            </a:r>
            <a:r>
              <a:rPr lang="en-US" sz="3200" dirty="0" err="1"/>
              <a:t>maqsadni</a:t>
            </a:r>
            <a:r>
              <a:rPr lang="en-US" sz="3200" dirty="0"/>
              <a:t> </a:t>
            </a:r>
            <a:r>
              <a:rPr lang="en-US" sz="3200" dirty="0" err="1"/>
              <a:t>to‘g‘ri</a:t>
            </a:r>
            <a:r>
              <a:rPr lang="en-US" sz="3200" dirty="0"/>
              <a:t> </a:t>
            </a:r>
            <a:r>
              <a:rPr lang="en-US" sz="3200" dirty="0" err="1"/>
              <a:t>qo‘yish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o‘lchash</a:t>
            </a:r>
            <a:r>
              <a:rPr lang="en-US" sz="3200" dirty="0"/>
              <a:t> </a:t>
            </a:r>
            <a:r>
              <a:rPr lang="en-US" sz="3200" dirty="0" err="1"/>
              <a:t>metodikasi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 err="1"/>
              <a:t>Harfi</a:t>
            </a:r>
            <a:r>
              <a:rPr lang="en-US" sz="3200" dirty="0"/>
              <a:t> </a:t>
            </a:r>
            <a:r>
              <a:rPr lang="en-US" sz="3200" dirty="0" err="1"/>
              <a:t>quyidagilarni</a:t>
            </a:r>
            <a:r>
              <a:rPr lang="en-US" sz="3200" dirty="0"/>
              <a:t> </a:t>
            </a:r>
            <a:r>
              <a:rPr lang="en-US" sz="3200" dirty="0" err="1"/>
              <a:t>anglatadi</a:t>
            </a:r>
            <a:r>
              <a:rPr lang="en-US" sz="3200" dirty="0"/>
              <a:t>:</a:t>
            </a:r>
            <a:endParaRPr lang="ru-RU" sz="3200" dirty="0"/>
          </a:p>
          <a:p>
            <a:r>
              <a:rPr lang="en-US" sz="3200" dirty="0"/>
              <a:t> </a:t>
            </a:r>
            <a:r>
              <a:rPr lang="en-US" sz="3200" dirty="0" smtClean="0"/>
              <a:t> </a:t>
            </a:r>
            <a:r>
              <a:rPr lang="en-US" sz="3200" dirty="0"/>
              <a:t>S (Specific) — </a:t>
            </a:r>
            <a:r>
              <a:rPr lang="en-US" sz="3200" dirty="0" err="1"/>
              <a:t>aniq</a:t>
            </a:r>
            <a:r>
              <a:rPr lang="en-US" sz="3200" dirty="0"/>
              <a:t>, </a:t>
            </a:r>
            <a:r>
              <a:rPr lang="en-US" sz="3200" dirty="0" err="1"/>
              <a:t>oydin</a:t>
            </a:r>
            <a:r>
              <a:rPr lang="en-US" sz="3200" dirty="0"/>
              <a:t> </a:t>
            </a:r>
            <a:r>
              <a:rPr lang="en-US" sz="3200" dirty="0" err="1"/>
              <a:t>maqsad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dirty="0"/>
              <a:t> M (Measurable) — </a:t>
            </a:r>
            <a:r>
              <a:rPr lang="en-US" sz="3200" dirty="0" err="1"/>
              <a:t>o‘lchanadigan</a:t>
            </a:r>
            <a:r>
              <a:rPr lang="en-US" sz="3200" dirty="0"/>
              <a:t> </a:t>
            </a:r>
            <a:r>
              <a:rPr lang="en-US" sz="3200" dirty="0" err="1"/>
              <a:t>natija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dirty="0"/>
              <a:t> A (Achievable) — </a:t>
            </a:r>
            <a:r>
              <a:rPr lang="en-US" sz="3200" dirty="0" err="1"/>
              <a:t>erishish</a:t>
            </a:r>
            <a:r>
              <a:rPr lang="en-US" sz="3200" dirty="0"/>
              <a:t> </a:t>
            </a:r>
            <a:r>
              <a:rPr lang="en-US" sz="3200" dirty="0" err="1"/>
              <a:t>mumkin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dirty="0"/>
              <a:t> R (Relevant) — </a:t>
            </a:r>
            <a:r>
              <a:rPr lang="en-US" sz="3200" dirty="0" err="1"/>
              <a:t>dolzarb</a:t>
            </a:r>
            <a:r>
              <a:rPr lang="en-US" sz="3200" dirty="0"/>
              <a:t>, </a:t>
            </a:r>
            <a:r>
              <a:rPr lang="en-US" sz="3200" dirty="0" err="1"/>
              <a:t>mazmunli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dirty="0"/>
              <a:t> T (Time-bound) — </a:t>
            </a:r>
            <a:r>
              <a:rPr lang="en-US" sz="3200" dirty="0" err="1"/>
              <a:t>vaqt</a:t>
            </a:r>
            <a:r>
              <a:rPr lang="en-US" sz="3200" dirty="0"/>
              <a:t> </a:t>
            </a:r>
            <a:r>
              <a:rPr lang="en-US" sz="3200" dirty="0" err="1"/>
              <a:t>bilan</a:t>
            </a:r>
            <a:r>
              <a:rPr lang="en-US" sz="3200" dirty="0"/>
              <a:t> </a:t>
            </a:r>
            <a:r>
              <a:rPr lang="en-US" sz="3200" dirty="0" err="1"/>
              <a:t>chegaralangan</a:t>
            </a:r>
            <a:r>
              <a:rPr lang="en-US" sz="3200" dirty="0"/>
              <a:t>.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6934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SMART </a:t>
            </a:r>
            <a:r>
              <a:rPr lang="en-US" dirty="0" err="1"/>
              <a:t>mezonlariga</a:t>
            </a:r>
            <a:r>
              <a:rPr lang="en-US" dirty="0"/>
              <a:t> </a:t>
            </a:r>
            <a:r>
              <a:rPr lang="en-US" dirty="0" err="1"/>
              <a:t>ko‘ra</a:t>
            </a:r>
            <a:r>
              <a:rPr lang="en-US" dirty="0"/>
              <a:t> </a:t>
            </a:r>
            <a:r>
              <a:rPr lang="en-US" dirty="0" err="1"/>
              <a:t>dars</a:t>
            </a:r>
            <a:r>
              <a:rPr lang="en-US" dirty="0"/>
              <a:t> </a:t>
            </a:r>
            <a:r>
              <a:rPr lang="en-US" dirty="0" err="1"/>
              <a:t>maqsadini</a:t>
            </a:r>
            <a:r>
              <a:rPr lang="en-US" dirty="0"/>
              <a:t> </a:t>
            </a:r>
            <a:r>
              <a:rPr lang="en-US" dirty="0" err="1" smtClean="0"/>
              <a:t>belgilash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447800"/>
            <a:ext cx="8928992" cy="4572000"/>
          </a:xfrm>
        </p:spPr>
        <p:txBody>
          <a:bodyPr>
            <a:normAutofit/>
          </a:bodyPr>
          <a:lstStyle/>
          <a:p>
            <a:r>
              <a:rPr lang="en-US" sz="3200" dirty="0"/>
              <a:t> </a:t>
            </a:r>
            <a:r>
              <a:rPr lang="en-US" sz="3200" dirty="0" smtClean="0"/>
              <a:t>Ona </a:t>
            </a:r>
            <a:r>
              <a:rPr lang="en-US" sz="3200" dirty="0" err="1"/>
              <a:t>tili</a:t>
            </a:r>
            <a:r>
              <a:rPr lang="en-US" sz="3200" dirty="0"/>
              <a:t> </a:t>
            </a:r>
            <a:r>
              <a:rPr lang="en-US" sz="3200" dirty="0" err="1"/>
              <a:t>misolida</a:t>
            </a:r>
            <a:r>
              <a:rPr lang="en-US" sz="3200" dirty="0"/>
              <a:t>:</a:t>
            </a:r>
            <a:endParaRPr lang="ru-RU" sz="3200" dirty="0"/>
          </a:p>
          <a:p>
            <a:r>
              <a:rPr lang="en-US" sz="3200" dirty="0"/>
              <a:t> </a:t>
            </a:r>
            <a:r>
              <a:rPr lang="en-US" sz="3200" dirty="0" smtClean="0"/>
              <a:t> </a:t>
            </a:r>
            <a:r>
              <a:rPr lang="en-US" sz="3200" dirty="0" err="1"/>
              <a:t>Maqsad</a:t>
            </a:r>
            <a:r>
              <a:rPr lang="en-US" sz="3200" dirty="0"/>
              <a:t>: “</a:t>
            </a:r>
            <a:r>
              <a:rPr lang="en-US" sz="3200" dirty="0" err="1"/>
              <a:t>O‘quvchilar</a:t>
            </a:r>
            <a:r>
              <a:rPr lang="en-US" sz="3200" dirty="0"/>
              <a:t> </a:t>
            </a:r>
            <a:r>
              <a:rPr lang="en-US" sz="3200" dirty="0" err="1"/>
              <a:t>ot</a:t>
            </a:r>
            <a:r>
              <a:rPr lang="en-US" sz="3200" dirty="0"/>
              <a:t> </a:t>
            </a:r>
            <a:r>
              <a:rPr lang="en-US" sz="3200" dirty="0" err="1"/>
              <a:t>so‘z</a:t>
            </a:r>
            <a:r>
              <a:rPr lang="en-US" sz="3200" dirty="0"/>
              <a:t> </a:t>
            </a:r>
            <a:r>
              <a:rPr lang="en-US" sz="3200" dirty="0" err="1"/>
              <a:t>turkumining</a:t>
            </a:r>
            <a:r>
              <a:rPr lang="en-US" sz="3200" dirty="0"/>
              <a:t> </a:t>
            </a:r>
            <a:r>
              <a:rPr lang="en-US" sz="3200" dirty="0" err="1"/>
              <a:t>grammatik</a:t>
            </a:r>
            <a:r>
              <a:rPr lang="en-US" sz="3200" dirty="0"/>
              <a:t> </a:t>
            </a:r>
            <a:r>
              <a:rPr lang="en-US" sz="3200" dirty="0" err="1"/>
              <a:t>xususiyatlarini</a:t>
            </a:r>
            <a:r>
              <a:rPr lang="en-US" sz="3200" dirty="0"/>
              <a:t> </a:t>
            </a:r>
            <a:r>
              <a:rPr lang="en-US" sz="3200" dirty="0" err="1"/>
              <a:t>tushuntira</a:t>
            </a:r>
            <a:r>
              <a:rPr lang="en-US" sz="3200" dirty="0"/>
              <a:t> </a:t>
            </a:r>
            <a:r>
              <a:rPr lang="en-US" sz="3200" dirty="0" err="1"/>
              <a:t>oladilar</a:t>
            </a:r>
            <a:r>
              <a:rPr lang="en-US" sz="3200" dirty="0"/>
              <a:t>.”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O‘lchov</a:t>
            </a:r>
            <a:r>
              <a:rPr lang="en-US" sz="3200" dirty="0"/>
              <a:t>: test, </a:t>
            </a:r>
            <a:r>
              <a:rPr lang="en-US" sz="3200" dirty="0" err="1"/>
              <a:t>mashq</a:t>
            </a:r>
            <a:r>
              <a:rPr lang="en-US" sz="3200" dirty="0"/>
              <a:t> </a:t>
            </a:r>
            <a:r>
              <a:rPr lang="en-US" sz="3200" dirty="0" err="1"/>
              <a:t>yoki</a:t>
            </a:r>
            <a:r>
              <a:rPr lang="en-US" sz="3200" dirty="0"/>
              <a:t> </a:t>
            </a:r>
            <a:r>
              <a:rPr lang="en-US" sz="3200" dirty="0" err="1"/>
              <a:t>jadval</a:t>
            </a:r>
            <a:r>
              <a:rPr lang="en-US" sz="3200" dirty="0"/>
              <a:t> </a:t>
            </a:r>
            <a:r>
              <a:rPr lang="en-US" sz="3200" dirty="0" err="1"/>
              <a:t>orqali</a:t>
            </a:r>
            <a:r>
              <a:rPr lang="en-US" sz="3200" dirty="0"/>
              <a:t> </a:t>
            </a:r>
            <a:r>
              <a:rPr lang="en-US" sz="3200" dirty="0" err="1"/>
              <a:t>baholash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Erishish</a:t>
            </a:r>
            <a:r>
              <a:rPr lang="en-US" sz="3200" dirty="0"/>
              <a:t>: </a:t>
            </a:r>
            <a:r>
              <a:rPr lang="en-US" sz="3200" dirty="0" err="1"/>
              <a:t>diagramma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interfaol</a:t>
            </a:r>
            <a:r>
              <a:rPr lang="en-US" sz="3200" dirty="0"/>
              <a:t> </a:t>
            </a:r>
            <a:r>
              <a:rPr lang="en-US" sz="3200" dirty="0" err="1"/>
              <a:t>metodlar</a:t>
            </a:r>
            <a:r>
              <a:rPr lang="en-US" sz="3200" dirty="0"/>
              <a:t> </a:t>
            </a:r>
            <a:r>
              <a:rPr lang="en-US" sz="3200" dirty="0" err="1"/>
              <a:t>yordamida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Dolzarb</a:t>
            </a:r>
            <a:r>
              <a:rPr lang="en-US" sz="3200" dirty="0"/>
              <a:t>: DTS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o‘quv</a:t>
            </a:r>
            <a:r>
              <a:rPr lang="en-US" sz="3200" dirty="0"/>
              <a:t> </a:t>
            </a:r>
            <a:r>
              <a:rPr lang="en-US" sz="3200" dirty="0" err="1"/>
              <a:t>dasturiga</a:t>
            </a:r>
            <a:r>
              <a:rPr lang="en-US" sz="3200" dirty="0"/>
              <a:t> </a:t>
            </a:r>
            <a:r>
              <a:rPr lang="en-US" sz="3200" dirty="0" err="1"/>
              <a:t>muvofiq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Vaqt</a:t>
            </a:r>
            <a:r>
              <a:rPr lang="en-US" sz="3200" dirty="0"/>
              <a:t>: 4 </a:t>
            </a:r>
            <a:r>
              <a:rPr lang="en-US" sz="3200" dirty="0" err="1"/>
              <a:t>soat</a:t>
            </a:r>
            <a:r>
              <a:rPr lang="en-US" sz="3200" dirty="0"/>
              <a:t> </a:t>
            </a:r>
            <a:r>
              <a:rPr lang="en-US" sz="3200" dirty="0" err="1"/>
              <a:t>davomida</a:t>
            </a:r>
            <a:r>
              <a:rPr lang="en-US" sz="3200" dirty="0"/>
              <a:t> </a:t>
            </a:r>
            <a:r>
              <a:rPr lang="en-US" sz="3200" dirty="0" err="1"/>
              <a:t>o‘zlashtirish</a:t>
            </a:r>
            <a:r>
              <a:rPr lang="en-US" sz="3200" dirty="0"/>
              <a:t>.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2650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US" dirty="0"/>
              <a:t>SMART </a:t>
            </a:r>
            <a:r>
              <a:rPr lang="en-US" dirty="0" err="1"/>
              <a:t>metodining</a:t>
            </a:r>
            <a:r>
              <a:rPr lang="en-US" dirty="0"/>
              <a:t> </a:t>
            </a:r>
            <a:r>
              <a:rPr lang="en-US" dirty="0" err="1" smtClean="0"/>
              <a:t>afzalliklari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4400" dirty="0" err="1" smtClean="0"/>
              <a:t>Maqsadlar</a:t>
            </a:r>
            <a:r>
              <a:rPr lang="en-US" sz="4400" dirty="0" smtClean="0"/>
              <a:t> </a:t>
            </a:r>
            <a:r>
              <a:rPr lang="en-US" sz="4400" dirty="0" err="1"/>
              <a:t>aniq</a:t>
            </a:r>
            <a:r>
              <a:rPr lang="en-US" sz="4400" dirty="0"/>
              <a:t> </a:t>
            </a:r>
            <a:r>
              <a:rPr lang="en-US" sz="4400" dirty="0" err="1"/>
              <a:t>va</a:t>
            </a:r>
            <a:r>
              <a:rPr lang="en-US" sz="4400" dirty="0"/>
              <a:t> </a:t>
            </a:r>
            <a:r>
              <a:rPr lang="en-US" sz="4400" dirty="0" err="1"/>
              <a:t>o‘lchovli</a:t>
            </a:r>
            <a:r>
              <a:rPr lang="en-US" sz="4400" dirty="0"/>
              <a:t> </a:t>
            </a:r>
            <a:r>
              <a:rPr lang="en-US" sz="4400" dirty="0" err="1"/>
              <a:t>bo‘ladi</a:t>
            </a:r>
            <a:r>
              <a:rPr lang="en-US" sz="4400" dirty="0"/>
              <a:t>.</a:t>
            </a:r>
            <a:endParaRPr lang="ru-RU" sz="4400" dirty="0"/>
          </a:p>
          <a:p>
            <a:r>
              <a:rPr lang="en-US" sz="4400" dirty="0"/>
              <a:t> </a:t>
            </a:r>
            <a:r>
              <a:rPr lang="en-US" sz="4400" dirty="0" err="1"/>
              <a:t>Rejalashtirish</a:t>
            </a:r>
            <a:r>
              <a:rPr lang="en-US" sz="4400" dirty="0"/>
              <a:t> </a:t>
            </a:r>
            <a:r>
              <a:rPr lang="en-US" sz="4400" dirty="0" err="1"/>
              <a:t>jarayoni</a:t>
            </a:r>
            <a:r>
              <a:rPr lang="en-US" sz="4400" dirty="0"/>
              <a:t> </a:t>
            </a:r>
            <a:r>
              <a:rPr lang="en-US" sz="4400" dirty="0" err="1"/>
              <a:t>yengillashadi</a:t>
            </a:r>
            <a:r>
              <a:rPr lang="en-US" sz="4400" dirty="0"/>
              <a:t>.</a:t>
            </a:r>
            <a:endParaRPr lang="ru-RU" sz="4400" dirty="0"/>
          </a:p>
          <a:p>
            <a:r>
              <a:rPr lang="en-US" sz="4400" dirty="0"/>
              <a:t> </a:t>
            </a:r>
            <a:r>
              <a:rPr lang="en-US" sz="4400" dirty="0" err="1"/>
              <a:t>Natijalar</a:t>
            </a:r>
            <a:r>
              <a:rPr lang="en-US" sz="4400" dirty="0"/>
              <a:t> </a:t>
            </a:r>
            <a:r>
              <a:rPr lang="en-US" sz="4400" dirty="0" err="1"/>
              <a:t>kuzatib</a:t>
            </a:r>
            <a:r>
              <a:rPr lang="en-US" sz="4400" dirty="0"/>
              <a:t> </a:t>
            </a:r>
            <a:r>
              <a:rPr lang="en-US" sz="4400" dirty="0" err="1"/>
              <a:t>boriladi</a:t>
            </a:r>
            <a:r>
              <a:rPr lang="en-US" sz="4400" dirty="0"/>
              <a:t>.</a:t>
            </a:r>
            <a:endParaRPr lang="ru-RU" sz="4400" dirty="0"/>
          </a:p>
          <a:p>
            <a:r>
              <a:rPr lang="en-US" sz="4400" dirty="0"/>
              <a:t> </a:t>
            </a:r>
            <a:r>
              <a:rPr lang="en-US" sz="4400" dirty="0" err="1"/>
              <a:t>Resurslar</a:t>
            </a:r>
            <a:r>
              <a:rPr lang="en-US" sz="4400" dirty="0"/>
              <a:t> </a:t>
            </a:r>
            <a:r>
              <a:rPr lang="en-US" sz="4400" dirty="0" err="1"/>
              <a:t>samarali</a:t>
            </a:r>
            <a:r>
              <a:rPr lang="en-US" sz="4400" dirty="0"/>
              <a:t> </a:t>
            </a:r>
            <a:r>
              <a:rPr lang="en-US" sz="4400" dirty="0" err="1"/>
              <a:t>taqsimlanadi</a:t>
            </a:r>
            <a:r>
              <a:rPr lang="en-US" sz="4400" dirty="0"/>
              <a:t>.</a:t>
            </a:r>
            <a:endParaRPr lang="ru-RU" sz="4400" dirty="0"/>
          </a:p>
          <a:p>
            <a:r>
              <a:rPr lang="en-US" sz="4400" dirty="0"/>
              <a:t> </a:t>
            </a:r>
            <a:r>
              <a:rPr lang="en-US" sz="4400" dirty="0" err="1"/>
              <a:t>O‘quvchi</a:t>
            </a:r>
            <a:r>
              <a:rPr lang="en-US" sz="4400" dirty="0"/>
              <a:t> </a:t>
            </a:r>
            <a:r>
              <a:rPr lang="en-US" sz="4400" dirty="0" err="1"/>
              <a:t>yutuqlari</a:t>
            </a:r>
            <a:r>
              <a:rPr lang="en-US" sz="4400" dirty="0"/>
              <a:t> real </a:t>
            </a:r>
            <a:r>
              <a:rPr lang="en-US" sz="4400" dirty="0" err="1"/>
              <a:t>baholanadi</a:t>
            </a:r>
            <a:r>
              <a:rPr lang="en-US" sz="4400" dirty="0" smtClean="0"/>
              <a:t>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59934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US" dirty="0" err="1"/>
              <a:t>Darsning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 smtClean="0"/>
              <a:t>xaritasi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447800"/>
            <a:ext cx="9036496" cy="4572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 err="1" smtClean="0"/>
              <a:t>Texnologik</a:t>
            </a:r>
            <a:r>
              <a:rPr lang="en-US" sz="3200" dirty="0" smtClean="0"/>
              <a:t> </a:t>
            </a:r>
            <a:r>
              <a:rPr lang="en-US" sz="3200" dirty="0" err="1"/>
              <a:t>xarita</a:t>
            </a:r>
            <a:r>
              <a:rPr lang="en-US" sz="3200" dirty="0"/>
              <a:t> — </a:t>
            </a:r>
            <a:r>
              <a:rPr lang="en-US" sz="3200" dirty="0" err="1"/>
              <a:t>dars</a:t>
            </a:r>
            <a:r>
              <a:rPr lang="en-US" sz="3200" dirty="0"/>
              <a:t> </a:t>
            </a:r>
            <a:r>
              <a:rPr lang="en-US" sz="3200" dirty="0" err="1"/>
              <a:t>jarayonining</a:t>
            </a:r>
            <a:r>
              <a:rPr lang="en-US" sz="3200" dirty="0"/>
              <a:t> </a:t>
            </a:r>
            <a:r>
              <a:rPr lang="en-US" sz="3200" dirty="0" err="1"/>
              <a:t>puxta</a:t>
            </a:r>
            <a:r>
              <a:rPr lang="en-US" sz="3200" dirty="0"/>
              <a:t> </a:t>
            </a:r>
            <a:r>
              <a:rPr lang="en-US" sz="3200" dirty="0" err="1"/>
              <a:t>rejasidir</a:t>
            </a:r>
            <a:r>
              <a:rPr lang="en-US" sz="3200" dirty="0"/>
              <a:t>.</a:t>
            </a:r>
            <a:endParaRPr lang="ru-RU" sz="3200" dirty="0"/>
          </a:p>
          <a:p>
            <a:pPr marL="0" indent="0">
              <a:buNone/>
            </a:pPr>
            <a:r>
              <a:rPr lang="en-US" sz="3200" dirty="0" err="1"/>
              <a:t>Unda</a:t>
            </a:r>
            <a:r>
              <a:rPr lang="en-US" sz="3200" dirty="0"/>
              <a:t> </a:t>
            </a:r>
            <a:r>
              <a:rPr lang="en-US" sz="3200" dirty="0" err="1"/>
              <a:t>quyidagilar</a:t>
            </a:r>
            <a:r>
              <a:rPr lang="en-US" sz="3200" dirty="0"/>
              <a:t> </a:t>
            </a:r>
            <a:r>
              <a:rPr lang="en-US" sz="3200" dirty="0" err="1"/>
              <a:t>belgilanadi</a:t>
            </a:r>
            <a:r>
              <a:rPr lang="en-US" sz="3200" dirty="0"/>
              <a:t>:</a:t>
            </a:r>
            <a:endParaRPr lang="ru-RU" sz="3200" dirty="0"/>
          </a:p>
          <a:p>
            <a:r>
              <a:rPr lang="en-US" sz="3200" dirty="0"/>
              <a:t> </a:t>
            </a:r>
            <a:r>
              <a:rPr lang="en-US" sz="3200" dirty="0" smtClean="0"/>
              <a:t>1</a:t>
            </a:r>
            <a:r>
              <a:rPr lang="en-US" sz="3200" dirty="0"/>
              <a:t>. </a:t>
            </a:r>
            <a:r>
              <a:rPr lang="en-US" sz="3200" dirty="0" err="1"/>
              <a:t>Dars</a:t>
            </a:r>
            <a:r>
              <a:rPr lang="en-US" sz="3200" dirty="0"/>
              <a:t> </a:t>
            </a:r>
            <a:r>
              <a:rPr lang="en-US" sz="3200" dirty="0" err="1"/>
              <a:t>mavzusi</a:t>
            </a:r>
            <a:endParaRPr lang="ru-RU" sz="3200" dirty="0"/>
          </a:p>
          <a:p>
            <a:r>
              <a:rPr lang="en-US" sz="3200" dirty="0"/>
              <a:t>2. </a:t>
            </a:r>
            <a:r>
              <a:rPr lang="en-US" sz="3200" dirty="0" err="1"/>
              <a:t>Maqsad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vazifalar</a:t>
            </a:r>
            <a:endParaRPr lang="ru-RU" sz="3200" dirty="0"/>
          </a:p>
          <a:p>
            <a:r>
              <a:rPr lang="en-US" sz="3200" dirty="0"/>
              <a:t>3. </a:t>
            </a:r>
            <a:r>
              <a:rPr lang="en-US" sz="3200" dirty="0" err="1"/>
              <a:t>Dars</a:t>
            </a:r>
            <a:r>
              <a:rPr lang="en-US" sz="3200" dirty="0"/>
              <a:t> </a:t>
            </a:r>
            <a:r>
              <a:rPr lang="en-US" sz="3200" dirty="0" err="1"/>
              <a:t>bosqichlari</a:t>
            </a:r>
            <a:endParaRPr lang="ru-RU" sz="3200" dirty="0"/>
          </a:p>
          <a:p>
            <a:r>
              <a:rPr lang="en-US" sz="3200" dirty="0"/>
              <a:t>4. </a:t>
            </a:r>
            <a:r>
              <a:rPr lang="en-US" sz="3200" dirty="0" err="1"/>
              <a:t>O‘qitish</a:t>
            </a:r>
            <a:r>
              <a:rPr lang="en-US" sz="3200" dirty="0"/>
              <a:t> </a:t>
            </a:r>
            <a:r>
              <a:rPr lang="en-US" sz="3200" dirty="0" err="1"/>
              <a:t>texnologiyasi</a:t>
            </a:r>
            <a:endParaRPr lang="ru-RU" sz="3200" dirty="0"/>
          </a:p>
          <a:p>
            <a:r>
              <a:rPr lang="en-US" sz="3200" dirty="0"/>
              <a:t>5. </a:t>
            </a:r>
            <a:r>
              <a:rPr lang="en-US" sz="3200" dirty="0" err="1"/>
              <a:t>O‘quvchi</a:t>
            </a:r>
            <a:r>
              <a:rPr lang="en-US" sz="3200" dirty="0"/>
              <a:t> </a:t>
            </a:r>
            <a:r>
              <a:rPr lang="en-US" sz="3200" dirty="0" err="1"/>
              <a:t>faoliyati</a:t>
            </a:r>
            <a:endParaRPr lang="ru-RU" sz="3200" dirty="0"/>
          </a:p>
          <a:p>
            <a:r>
              <a:rPr lang="en-US" sz="3200" dirty="0"/>
              <a:t>6. </a:t>
            </a:r>
            <a:r>
              <a:rPr lang="en-US" sz="3200" dirty="0" err="1"/>
              <a:t>Kutilayotgan</a:t>
            </a:r>
            <a:r>
              <a:rPr lang="en-US" sz="3200" dirty="0"/>
              <a:t> </a:t>
            </a:r>
            <a:r>
              <a:rPr lang="en-US" sz="3200" dirty="0" err="1"/>
              <a:t>natijalar</a:t>
            </a:r>
            <a:endParaRPr lang="ru-RU" sz="3200" dirty="0"/>
          </a:p>
          <a:p>
            <a:r>
              <a:rPr lang="en-US" sz="3200" dirty="0"/>
              <a:t>7. </a:t>
            </a:r>
            <a:r>
              <a:rPr lang="en-US" sz="3200" dirty="0" err="1"/>
              <a:t>Baholash</a:t>
            </a:r>
            <a:r>
              <a:rPr lang="en-US" sz="3200" dirty="0"/>
              <a:t> </a:t>
            </a:r>
            <a:r>
              <a:rPr lang="en-US" sz="3200" dirty="0" err="1"/>
              <a:t>mezonlari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6126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US" dirty="0" err="1" smtClean="0"/>
              <a:t>Xulosa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447800"/>
            <a:ext cx="9036496" cy="4572000"/>
          </a:xfrm>
        </p:spPr>
        <p:txBody>
          <a:bodyPr>
            <a:normAutofit/>
          </a:bodyPr>
          <a:lstStyle/>
          <a:p>
            <a:r>
              <a:rPr lang="en-US" sz="3200" dirty="0"/>
              <a:t> </a:t>
            </a:r>
            <a:r>
              <a:rPr lang="en-US" sz="3200" dirty="0" smtClean="0"/>
              <a:t> </a:t>
            </a:r>
            <a:r>
              <a:rPr lang="en-US" sz="3200" dirty="0" err="1"/>
              <a:t>Zamonaviy</a:t>
            </a:r>
            <a:r>
              <a:rPr lang="en-US" sz="3200" dirty="0"/>
              <a:t> </a:t>
            </a:r>
            <a:r>
              <a:rPr lang="en-US" sz="3200" dirty="0" err="1"/>
              <a:t>dars</a:t>
            </a:r>
            <a:r>
              <a:rPr lang="en-US" sz="3200" dirty="0"/>
              <a:t> – </a:t>
            </a:r>
            <a:r>
              <a:rPr lang="en-US" sz="3200" dirty="0" err="1"/>
              <a:t>o‘quvchi</a:t>
            </a:r>
            <a:r>
              <a:rPr lang="en-US" sz="3200" dirty="0"/>
              <a:t> </a:t>
            </a:r>
            <a:r>
              <a:rPr lang="en-US" sz="3200" dirty="0" err="1"/>
              <a:t>faoliyatiga</a:t>
            </a:r>
            <a:r>
              <a:rPr lang="en-US" sz="3200" dirty="0"/>
              <a:t> </a:t>
            </a:r>
            <a:r>
              <a:rPr lang="en-US" sz="3200" dirty="0" err="1"/>
              <a:t>yo‘naltirilgan</a:t>
            </a:r>
            <a:r>
              <a:rPr lang="en-US" sz="3200" dirty="0"/>
              <a:t> </a:t>
            </a:r>
            <a:r>
              <a:rPr lang="en-US" sz="3200" dirty="0" err="1"/>
              <a:t>ta’limdir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SMART </a:t>
            </a:r>
            <a:r>
              <a:rPr lang="en-US" sz="3200" dirty="0" err="1"/>
              <a:t>mezonlari</a:t>
            </a:r>
            <a:r>
              <a:rPr lang="en-US" sz="3200" dirty="0"/>
              <a:t> </a:t>
            </a:r>
            <a:r>
              <a:rPr lang="en-US" sz="3200" dirty="0" err="1"/>
              <a:t>darsni</a:t>
            </a:r>
            <a:r>
              <a:rPr lang="en-US" sz="3200" dirty="0"/>
              <a:t> </a:t>
            </a:r>
            <a:r>
              <a:rPr lang="en-US" sz="3200" dirty="0" err="1"/>
              <a:t>natijador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tahliliy</a:t>
            </a:r>
            <a:r>
              <a:rPr lang="en-US" sz="3200" dirty="0"/>
              <a:t> </a:t>
            </a:r>
            <a:r>
              <a:rPr lang="en-US" sz="3200" dirty="0" err="1"/>
              <a:t>qiladi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Darsning</a:t>
            </a:r>
            <a:r>
              <a:rPr lang="en-US" sz="3200" dirty="0"/>
              <a:t> </a:t>
            </a:r>
            <a:r>
              <a:rPr lang="en-US" sz="3200" dirty="0" err="1"/>
              <a:t>texnologik</a:t>
            </a:r>
            <a:r>
              <a:rPr lang="en-US" sz="3200" dirty="0"/>
              <a:t> </a:t>
            </a:r>
            <a:r>
              <a:rPr lang="en-US" sz="3200" dirty="0" err="1"/>
              <a:t>xaritasi</a:t>
            </a:r>
            <a:r>
              <a:rPr lang="en-US" sz="3200" dirty="0"/>
              <a:t> </a:t>
            </a:r>
            <a:r>
              <a:rPr lang="en-US" sz="3200" dirty="0" err="1"/>
              <a:t>o‘qituvchining</a:t>
            </a:r>
            <a:r>
              <a:rPr lang="en-US" sz="3200" dirty="0"/>
              <a:t> </a:t>
            </a:r>
            <a:r>
              <a:rPr lang="en-US" sz="3200" dirty="0" err="1"/>
              <a:t>ijodiy</a:t>
            </a:r>
            <a:r>
              <a:rPr lang="en-US" sz="3200" dirty="0"/>
              <a:t> </a:t>
            </a:r>
            <a:r>
              <a:rPr lang="en-US" sz="3200" dirty="0" err="1"/>
              <a:t>rejasidir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 </a:t>
            </a:r>
            <a:r>
              <a:rPr lang="en-US" sz="3200" dirty="0" err="1"/>
              <a:t>O‘qituvchi</a:t>
            </a:r>
            <a:r>
              <a:rPr lang="en-US" sz="3200" dirty="0"/>
              <a:t> – </a:t>
            </a:r>
            <a:r>
              <a:rPr lang="en-US" sz="3200" dirty="0" err="1"/>
              <a:t>darsning</a:t>
            </a:r>
            <a:r>
              <a:rPr lang="en-US" sz="3200" dirty="0"/>
              <a:t> </a:t>
            </a:r>
            <a:r>
              <a:rPr lang="en-US" sz="3200" dirty="0" err="1"/>
              <a:t>rahbari</a:t>
            </a:r>
            <a:r>
              <a:rPr lang="en-US" sz="3200" dirty="0"/>
              <a:t>, </a:t>
            </a:r>
            <a:r>
              <a:rPr lang="en-US" sz="3200" dirty="0" err="1"/>
              <a:t>o‘quvchi</a:t>
            </a:r>
            <a:r>
              <a:rPr lang="en-US" sz="3200" dirty="0"/>
              <a:t> </a:t>
            </a:r>
            <a:r>
              <a:rPr lang="en-US" sz="3200" dirty="0" err="1"/>
              <a:t>esa</a:t>
            </a:r>
            <a:r>
              <a:rPr lang="en-US" sz="3200" dirty="0"/>
              <a:t> </a:t>
            </a:r>
            <a:r>
              <a:rPr lang="en-US" sz="3200" dirty="0" err="1"/>
              <a:t>uning</a:t>
            </a:r>
            <a:r>
              <a:rPr lang="en-US" sz="3200" dirty="0"/>
              <a:t> </a:t>
            </a:r>
            <a:r>
              <a:rPr lang="en-US" sz="3200" dirty="0" err="1"/>
              <a:t>faol</a:t>
            </a:r>
            <a:r>
              <a:rPr lang="en-US" sz="3200" dirty="0"/>
              <a:t> </a:t>
            </a:r>
            <a:r>
              <a:rPr lang="en-US" sz="3200" dirty="0" err="1"/>
              <a:t>sub’yekti</a:t>
            </a:r>
            <a:r>
              <a:rPr lang="en-US" sz="3200" dirty="0"/>
              <a:t>.</a:t>
            </a:r>
            <a:endParaRPr lang="ru-RU" sz="3200" dirty="0"/>
          </a:p>
          <a:p>
            <a:pPr marL="0" indent="0">
              <a:buNone/>
            </a:pP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0072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 anchor="t">
            <a:normAutofit/>
          </a:bodyPr>
          <a:lstStyle/>
          <a:p>
            <a:r>
              <a:rPr lang="en-US" dirty="0" err="1" smtClean="0"/>
              <a:t>Iqtibos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1447800"/>
            <a:ext cx="9144000" cy="457200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“</a:t>
            </a:r>
            <a:r>
              <a:rPr lang="en-US" sz="4000" dirty="0" err="1"/>
              <a:t>Zamonaviy</a:t>
            </a:r>
            <a:r>
              <a:rPr lang="en-US" sz="4000" dirty="0"/>
              <a:t> </a:t>
            </a:r>
            <a:r>
              <a:rPr lang="en-US" sz="4000" dirty="0" err="1"/>
              <a:t>dars</a:t>
            </a:r>
            <a:r>
              <a:rPr lang="en-US" sz="4000" dirty="0"/>
              <a:t> </a:t>
            </a:r>
            <a:r>
              <a:rPr lang="en-US" sz="4000" dirty="0" err="1"/>
              <a:t>shunday</a:t>
            </a:r>
            <a:r>
              <a:rPr lang="en-US" sz="4000" dirty="0"/>
              <a:t> </a:t>
            </a:r>
            <a:r>
              <a:rPr lang="en-US" sz="4000" dirty="0" err="1"/>
              <a:t>darski</a:t>
            </a:r>
            <a:r>
              <a:rPr lang="en-US" sz="4000" dirty="0"/>
              <a:t>, </a:t>
            </a:r>
            <a:r>
              <a:rPr lang="en-US" sz="4000" dirty="0" err="1"/>
              <a:t>unda</a:t>
            </a:r>
            <a:r>
              <a:rPr lang="en-US" sz="4000" dirty="0"/>
              <a:t> </a:t>
            </a:r>
            <a:r>
              <a:rPr lang="en-US" sz="4000" dirty="0" err="1"/>
              <a:t>o‘qituvchi</a:t>
            </a:r>
            <a:r>
              <a:rPr lang="en-US" sz="4000" dirty="0"/>
              <a:t> </a:t>
            </a:r>
            <a:r>
              <a:rPr lang="en-US" sz="4000" dirty="0" err="1"/>
              <a:t>o‘quvchining</a:t>
            </a:r>
            <a:r>
              <a:rPr lang="en-US" sz="4000" dirty="0"/>
              <a:t> </a:t>
            </a:r>
            <a:r>
              <a:rPr lang="en-US" sz="4000" dirty="0" err="1"/>
              <a:t>imkoniyatlaridan</a:t>
            </a:r>
            <a:r>
              <a:rPr lang="en-US" sz="4000" dirty="0"/>
              <a:t> </a:t>
            </a:r>
            <a:r>
              <a:rPr lang="en-US" sz="4000" dirty="0" err="1"/>
              <a:t>ustalik</a:t>
            </a:r>
            <a:r>
              <a:rPr lang="en-US" sz="4000" dirty="0"/>
              <a:t> </a:t>
            </a:r>
            <a:r>
              <a:rPr lang="en-US" sz="4000" dirty="0" err="1"/>
              <a:t>bilan</a:t>
            </a:r>
            <a:r>
              <a:rPr lang="en-US" sz="4000" dirty="0"/>
              <a:t> </a:t>
            </a:r>
            <a:r>
              <a:rPr lang="en-US" sz="4000" dirty="0" err="1"/>
              <a:t>foydalanadi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uning</a:t>
            </a:r>
            <a:r>
              <a:rPr lang="en-US" sz="4000" dirty="0"/>
              <a:t> </a:t>
            </a:r>
            <a:r>
              <a:rPr lang="en-US" sz="4000" dirty="0" err="1"/>
              <a:t>aqliy</a:t>
            </a:r>
            <a:r>
              <a:rPr lang="en-US" sz="4000" dirty="0"/>
              <a:t> </a:t>
            </a:r>
            <a:r>
              <a:rPr lang="en-US" sz="4000" dirty="0" err="1"/>
              <a:t>potensialini</a:t>
            </a:r>
            <a:r>
              <a:rPr lang="en-US" sz="4000" dirty="0"/>
              <a:t> </a:t>
            </a:r>
            <a:r>
              <a:rPr lang="en-US" sz="4000" dirty="0" err="1"/>
              <a:t>ishga</a:t>
            </a:r>
            <a:r>
              <a:rPr lang="en-US" sz="4000" dirty="0"/>
              <a:t> </a:t>
            </a:r>
            <a:r>
              <a:rPr lang="en-US" sz="4000" dirty="0" err="1"/>
              <a:t>soladi</a:t>
            </a:r>
            <a:r>
              <a:rPr lang="en-US" sz="4000" dirty="0"/>
              <a:t>.”</a:t>
            </a:r>
            <a:endParaRPr lang="ru-RU" sz="4000" dirty="0"/>
          </a:p>
          <a:p>
            <a:pPr marL="0" indent="0" algn="r">
              <a:buNone/>
            </a:pPr>
            <a:r>
              <a:rPr lang="en-US" sz="4000" dirty="0" smtClean="0"/>
              <a:t> </a:t>
            </a:r>
            <a:r>
              <a:rPr lang="en-US" sz="4000" dirty="0"/>
              <a:t>– Prof. J.F. </a:t>
            </a:r>
            <a:r>
              <a:rPr lang="en-US" sz="4000" dirty="0" err="1"/>
              <a:t>Yo‘ldoshev</a:t>
            </a:r>
            <a:endParaRPr lang="ru-RU" sz="4000" dirty="0"/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22979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167</TotalTime>
  <Words>314</Words>
  <Application>Microsoft Office PowerPoint</Application>
  <PresentationFormat>Экран (4:3)</PresentationFormat>
  <Paragraphs>91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Справедливость</vt:lpstr>
      <vt:lpstr>Maktabgacha, boshlang’ich va maxsus ta’lim metodikalari kafedrasi katta o’qituvchisi   O’SMANOVA DILOROMXON ZIYODINOVNA  </vt:lpstr>
      <vt:lpstr>Mavzu: Darsning tarkibiy qismlari va uni taqdim etish metodikasi </vt:lpstr>
      <vt:lpstr>Reja: </vt:lpstr>
      <vt:lpstr>Dars nima?</vt:lpstr>
      <vt:lpstr>Презентация PowerPoint</vt:lpstr>
      <vt:lpstr>Darslarni samarali tashkil etishning ahamiyati</vt:lpstr>
      <vt:lpstr>Zamonaviy dars tushunchasi </vt:lpstr>
      <vt:lpstr>Zamonaviy dars</vt:lpstr>
      <vt:lpstr>Zamonaviy darsga qo‘yiladigan talablar</vt:lpstr>
      <vt:lpstr>Darsning afzalliklari</vt:lpstr>
      <vt:lpstr>Zamonaviy darsni tashkil etishda asosiy talablar </vt:lpstr>
      <vt:lpstr>Darsni samarali tashkil etish va o‘tkazish, dars ishlanma yaratish uchun quyidagi qoidalarga rioya qilish kerak: </vt:lpstr>
      <vt:lpstr>O‘quv vositalarining o‘rni</vt:lpstr>
      <vt:lpstr>SMART mezonlari mohiyati</vt:lpstr>
      <vt:lpstr>SMART mezonlariga ko‘ra dars maqsadini belgilash</vt:lpstr>
      <vt:lpstr>SMART metodining afzalliklari</vt:lpstr>
      <vt:lpstr>Darsning texnologik xaritasi</vt:lpstr>
      <vt:lpstr>Xulosa</vt:lpstr>
      <vt:lpstr>Iqtibos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Zamonaviy darsni samarali tashkil etishning ilmiy-metodik asoslari</dc:title>
  <dc:creator>murodil</dc:creator>
  <cp:lastModifiedBy>murodil</cp:lastModifiedBy>
  <cp:revision>13</cp:revision>
  <dcterms:created xsi:type="dcterms:W3CDTF">2025-10-09T00:42:16Z</dcterms:created>
  <dcterms:modified xsi:type="dcterms:W3CDTF">2013-01-01T06:53:00Z</dcterms:modified>
</cp:coreProperties>
</file>