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9"/>
  </p:handoutMasterIdLst>
  <p:sldIdLst>
    <p:sldId id="256" r:id="rId2"/>
    <p:sldId id="259" r:id="rId3"/>
    <p:sldId id="257" r:id="rId4"/>
    <p:sldId id="261" r:id="rId5"/>
    <p:sldId id="273" r:id="rId6"/>
    <p:sldId id="276" r:id="rId7"/>
    <p:sldId id="274" r:id="rId8"/>
    <p:sldId id="275" r:id="rId9"/>
    <p:sldId id="263" r:id="rId10"/>
    <p:sldId id="265" r:id="rId11"/>
    <p:sldId id="264" r:id="rId12"/>
    <p:sldId id="262" r:id="rId13"/>
    <p:sldId id="266" r:id="rId14"/>
    <p:sldId id="267" r:id="rId15"/>
    <p:sldId id="269" r:id="rId16"/>
    <p:sldId id="268" r:id="rId17"/>
    <p:sldId id="270" r:id="rId18"/>
    <p:sldId id="271" r:id="rId19"/>
    <p:sldId id="289" r:id="rId20"/>
    <p:sldId id="272"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90" r:id="rId34"/>
    <p:sldId id="291" r:id="rId35"/>
    <p:sldId id="292" r:id="rId36"/>
    <p:sldId id="293" r:id="rId37"/>
    <p:sldId id="258"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301"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A99689-6F14-41E9-AFB0-4F48CC756161}"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endParaRPr lang="ru-RU"/>
        </a:p>
      </dgm:t>
    </dgm:pt>
    <dgm:pt modelId="{B154539C-E0EB-416B-8C58-1F42B6C48C76}">
      <dgm:prSet phldrT="[Текст]" custT="1"/>
      <dgm:spPr/>
      <dgm:t>
        <a:bodyPr anchor="t"/>
        <a:lstStyle/>
        <a:p>
          <a:r>
            <a:rPr lang="uz-Latn-UZ" sz="4400" dirty="0" smtClean="0">
              <a:solidFill>
                <a:schemeClr val="tx1"/>
              </a:solidFill>
            </a:rPr>
            <a:t>Individual kompetensiyalar</a:t>
          </a:r>
          <a:endParaRPr lang="ru-RU" sz="4400" dirty="0" smtClean="0">
            <a:solidFill>
              <a:schemeClr val="tx1"/>
            </a:solidFill>
          </a:endParaRPr>
        </a:p>
      </dgm:t>
    </dgm:pt>
    <dgm:pt modelId="{65921756-568C-4B1C-AB72-088B0A5CD963}" type="parTrans" cxnId="{45142579-A2B5-4A6C-8401-CC082F173A76}">
      <dgm:prSet/>
      <dgm:spPr/>
      <dgm:t>
        <a:bodyPr/>
        <a:lstStyle/>
        <a:p>
          <a:endParaRPr lang="ru-RU"/>
        </a:p>
      </dgm:t>
    </dgm:pt>
    <dgm:pt modelId="{73EF97EE-A9E5-44AC-B32F-B09DAC635D9E}" type="sibTrans" cxnId="{45142579-A2B5-4A6C-8401-CC082F173A76}">
      <dgm:prSet/>
      <dgm:spPr/>
      <dgm:t>
        <a:bodyPr/>
        <a:lstStyle/>
        <a:p>
          <a:endParaRPr lang="ru-RU"/>
        </a:p>
      </dgm:t>
    </dgm:pt>
    <dgm:pt modelId="{BDEBC318-723C-4A1A-B154-72EBFCA28AB9}">
      <dgm:prSet phldrT="[Текст]"/>
      <dgm:spPr/>
      <dgm:t>
        <a:bodyPr anchor="t"/>
        <a:lstStyle/>
        <a:p>
          <a:r>
            <a:rPr lang="uz-Latn-UZ" dirty="0" smtClean="0">
              <a:solidFill>
                <a:schemeClr val="tx1"/>
              </a:solidFill>
            </a:rPr>
            <a:t>Hamkorlik kompetensiyalari</a:t>
          </a:r>
          <a:endParaRPr lang="ru-RU" dirty="0" smtClean="0">
            <a:solidFill>
              <a:schemeClr val="tx1"/>
            </a:solidFill>
          </a:endParaRPr>
        </a:p>
      </dgm:t>
    </dgm:pt>
    <dgm:pt modelId="{564B179C-DBD5-434A-9C3C-2ACE18B6C3ED}" type="parTrans" cxnId="{6CC4B255-074A-4008-BA2F-5EC5BBDC0306}">
      <dgm:prSet/>
      <dgm:spPr/>
      <dgm:t>
        <a:bodyPr/>
        <a:lstStyle/>
        <a:p>
          <a:endParaRPr lang="ru-RU"/>
        </a:p>
      </dgm:t>
    </dgm:pt>
    <dgm:pt modelId="{9A1CA1DB-0F09-46D3-A47C-E7E730415FB4}" type="sibTrans" cxnId="{6CC4B255-074A-4008-BA2F-5EC5BBDC0306}">
      <dgm:prSet/>
      <dgm:spPr/>
      <dgm:t>
        <a:bodyPr/>
        <a:lstStyle/>
        <a:p>
          <a:endParaRPr lang="ru-RU"/>
        </a:p>
      </dgm:t>
    </dgm:pt>
    <dgm:pt modelId="{9B02CDF6-CBE8-4C10-BEA4-40DC4A73C5AC}" type="pres">
      <dgm:prSet presAssocID="{0EA99689-6F14-41E9-AFB0-4F48CC756161}" presName="compositeShape" presStyleCnt="0">
        <dgm:presLayoutVars>
          <dgm:chMax val="2"/>
          <dgm:dir/>
          <dgm:resizeHandles val="exact"/>
        </dgm:presLayoutVars>
      </dgm:prSet>
      <dgm:spPr/>
      <dgm:t>
        <a:bodyPr/>
        <a:lstStyle/>
        <a:p>
          <a:endParaRPr lang="ru-RU"/>
        </a:p>
      </dgm:t>
    </dgm:pt>
    <dgm:pt modelId="{EA306787-18E5-419C-8A7A-CECB37EF4BE7}" type="pres">
      <dgm:prSet presAssocID="{0EA99689-6F14-41E9-AFB0-4F48CC756161}" presName="ribbon" presStyleLbl="node1" presStyleIdx="0" presStyleCnt="1" custLinFactNeighborY="-11030"/>
      <dgm:spPr/>
    </dgm:pt>
    <dgm:pt modelId="{5F5C4875-CE21-42D4-AB1B-C507F4E90A48}" type="pres">
      <dgm:prSet presAssocID="{0EA99689-6F14-41E9-AFB0-4F48CC756161}" presName="leftArrowText" presStyleLbl="node1" presStyleIdx="0" presStyleCnt="1" custScaleX="132193">
        <dgm:presLayoutVars>
          <dgm:chMax val="0"/>
          <dgm:bulletEnabled val="1"/>
        </dgm:presLayoutVars>
      </dgm:prSet>
      <dgm:spPr/>
      <dgm:t>
        <a:bodyPr/>
        <a:lstStyle/>
        <a:p>
          <a:endParaRPr lang="ru-RU"/>
        </a:p>
      </dgm:t>
    </dgm:pt>
    <dgm:pt modelId="{D5E197F7-FA22-43E5-A003-49D83152C8CF}" type="pres">
      <dgm:prSet presAssocID="{0EA99689-6F14-41E9-AFB0-4F48CC756161}" presName="rightArrowText" presStyleLbl="node1" presStyleIdx="0" presStyleCnt="1" custScaleX="105959">
        <dgm:presLayoutVars>
          <dgm:chMax val="0"/>
          <dgm:bulletEnabled val="1"/>
        </dgm:presLayoutVars>
      </dgm:prSet>
      <dgm:spPr/>
      <dgm:t>
        <a:bodyPr/>
        <a:lstStyle/>
        <a:p>
          <a:endParaRPr lang="ru-RU"/>
        </a:p>
      </dgm:t>
    </dgm:pt>
  </dgm:ptLst>
  <dgm:cxnLst>
    <dgm:cxn modelId="{45142579-A2B5-4A6C-8401-CC082F173A76}" srcId="{0EA99689-6F14-41E9-AFB0-4F48CC756161}" destId="{B154539C-E0EB-416B-8C58-1F42B6C48C76}" srcOrd="0" destOrd="0" parTransId="{65921756-568C-4B1C-AB72-088B0A5CD963}" sibTransId="{73EF97EE-A9E5-44AC-B32F-B09DAC635D9E}"/>
    <dgm:cxn modelId="{8E779AED-7CF1-4FC5-8BC9-EE1603619BDA}" type="presOf" srcId="{B154539C-E0EB-416B-8C58-1F42B6C48C76}" destId="{5F5C4875-CE21-42D4-AB1B-C507F4E90A48}" srcOrd="0" destOrd="0" presId="urn:microsoft.com/office/officeart/2005/8/layout/arrow6"/>
    <dgm:cxn modelId="{D2ED1668-4D7C-45AC-9251-0D550614802F}" type="presOf" srcId="{0EA99689-6F14-41E9-AFB0-4F48CC756161}" destId="{9B02CDF6-CBE8-4C10-BEA4-40DC4A73C5AC}" srcOrd="0" destOrd="0" presId="urn:microsoft.com/office/officeart/2005/8/layout/arrow6"/>
    <dgm:cxn modelId="{6CC4B255-074A-4008-BA2F-5EC5BBDC0306}" srcId="{0EA99689-6F14-41E9-AFB0-4F48CC756161}" destId="{BDEBC318-723C-4A1A-B154-72EBFCA28AB9}" srcOrd="1" destOrd="0" parTransId="{564B179C-DBD5-434A-9C3C-2ACE18B6C3ED}" sibTransId="{9A1CA1DB-0F09-46D3-A47C-E7E730415FB4}"/>
    <dgm:cxn modelId="{A2EBB93E-C7D8-4176-879F-F1351DEA1849}" type="presOf" srcId="{BDEBC318-723C-4A1A-B154-72EBFCA28AB9}" destId="{D5E197F7-FA22-43E5-A003-49D83152C8CF}" srcOrd="0" destOrd="0" presId="urn:microsoft.com/office/officeart/2005/8/layout/arrow6"/>
    <dgm:cxn modelId="{CDEF0EBB-C875-4A6B-A5AD-DA9CD68A8D00}" type="presParOf" srcId="{9B02CDF6-CBE8-4C10-BEA4-40DC4A73C5AC}" destId="{EA306787-18E5-419C-8A7A-CECB37EF4BE7}" srcOrd="0" destOrd="0" presId="urn:microsoft.com/office/officeart/2005/8/layout/arrow6"/>
    <dgm:cxn modelId="{D6A4424B-793D-4B8E-AB63-560D6AFAC434}" type="presParOf" srcId="{9B02CDF6-CBE8-4C10-BEA4-40DC4A73C5AC}" destId="{5F5C4875-CE21-42D4-AB1B-C507F4E90A48}" srcOrd="1" destOrd="0" presId="urn:microsoft.com/office/officeart/2005/8/layout/arrow6"/>
    <dgm:cxn modelId="{23F6511F-F421-4221-951D-A0A80040C81B}" type="presParOf" srcId="{9B02CDF6-CBE8-4C10-BEA4-40DC4A73C5AC}" destId="{D5E197F7-FA22-43E5-A003-49D83152C8CF}"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DB6A78-1E06-4B9A-AFB9-B8DDA6D86DFA}"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ru-RU"/>
        </a:p>
      </dgm:t>
    </dgm:pt>
    <dgm:pt modelId="{278A0846-D4CF-4B0E-9CB3-07950E97D71A}">
      <dgm:prSet custT="1"/>
      <dgm:spPr/>
      <dgm:t>
        <a:bodyPr/>
        <a:lstStyle/>
        <a:p>
          <a:pPr rtl="0"/>
          <a:r>
            <a:rPr lang="uz-Latn-UZ" sz="2800" dirty="0" smtClean="0">
              <a:solidFill>
                <a:schemeClr val="tx1"/>
              </a:solidFill>
            </a:rPr>
            <a:t>Qaysi kasbiy kompetensiyani rivojlantirmoqchisiz?</a:t>
          </a:r>
          <a:r>
            <a:rPr lang="ru-RU" sz="2800" dirty="0" smtClean="0">
              <a:solidFill>
                <a:schemeClr val="tx1"/>
              </a:solidFill>
            </a:rPr>
            <a:t/>
          </a:r>
          <a:br>
            <a:rPr lang="ru-RU" sz="2800" dirty="0" smtClean="0">
              <a:solidFill>
                <a:schemeClr val="tx1"/>
              </a:solidFill>
            </a:rPr>
          </a:br>
          <a:r>
            <a:rPr lang="uz-Latn-UZ" sz="2800" dirty="0" smtClean="0">
              <a:solidFill>
                <a:schemeClr val="tx1"/>
              </a:solidFill>
            </a:rPr>
            <a:t> </a:t>
          </a:r>
          <a:endParaRPr lang="ru-RU" sz="2800" dirty="0">
            <a:solidFill>
              <a:schemeClr val="tx1"/>
            </a:solidFill>
          </a:endParaRPr>
        </a:p>
      </dgm:t>
    </dgm:pt>
    <dgm:pt modelId="{ECE18480-1D86-46B8-AE2E-30D95BCCB9EC}" type="parTrans" cxnId="{0B3AD11A-BDEE-4100-9B14-2DD087A0BABE}">
      <dgm:prSet/>
      <dgm:spPr/>
      <dgm:t>
        <a:bodyPr/>
        <a:lstStyle/>
        <a:p>
          <a:endParaRPr lang="ru-RU" sz="2800">
            <a:solidFill>
              <a:schemeClr val="tx1"/>
            </a:solidFill>
          </a:endParaRPr>
        </a:p>
      </dgm:t>
    </dgm:pt>
    <dgm:pt modelId="{7F57FB41-2F8A-4BF6-BC19-2D44FD13B5F4}" type="sibTrans" cxnId="{0B3AD11A-BDEE-4100-9B14-2DD087A0BABE}">
      <dgm:prSet/>
      <dgm:spPr/>
      <dgm:t>
        <a:bodyPr/>
        <a:lstStyle/>
        <a:p>
          <a:endParaRPr lang="ru-RU" sz="2800">
            <a:solidFill>
              <a:schemeClr val="tx1"/>
            </a:solidFill>
          </a:endParaRPr>
        </a:p>
      </dgm:t>
    </dgm:pt>
    <dgm:pt modelId="{C6253F5B-FBD2-46DB-A6A3-ED25C867DC5C}">
      <dgm:prSet custT="1"/>
      <dgm:spPr/>
      <dgm:t>
        <a:bodyPr/>
        <a:lstStyle/>
        <a:p>
          <a:pPr rtl="0"/>
          <a:r>
            <a:rPr lang="uz-Latn-UZ" sz="2800" dirty="0" smtClean="0">
              <a:solidFill>
                <a:schemeClr val="tx1"/>
              </a:solidFill>
            </a:rPr>
            <a:t>Qanday individual faoliyat turi mos keladi?</a:t>
          </a:r>
          <a:r>
            <a:rPr lang="ru-RU" sz="2800" dirty="0" smtClean="0">
              <a:solidFill>
                <a:schemeClr val="tx1"/>
              </a:solidFill>
            </a:rPr>
            <a:t/>
          </a:r>
          <a:br>
            <a:rPr lang="ru-RU" sz="2800" dirty="0" smtClean="0">
              <a:solidFill>
                <a:schemeClr val="tx1"/>
              </a:solidFill>
            </a:rPr>
          </a:br>
          <a:endParaRPr lang="ru-RU" sz="2800" dirty="0">
            <a:solidFill>
              <a:schemeClr val="tx1"/>
            </a:solidFill>
          </a:endParaRPr>
        </a:p>
      </dgm:t>
    </dgm:pt>
    <dgm:pt modelId="{11225BFB-F03A-4244-9F30-481F45B062A6}" type="parTrans" cxnId="{2FE7AC70-2A37-4E8E-982D-BEC57982241A}">
      <dgm:prSet/>
      <dgm:spPr/>
      <dgm:t>
        <a:bodyPr/>
        <a:lstStyle/>
        <a:p>
          <a:endParaRPr lang="ru-RU" sz="2800">
            <a:solidFill>
              <a:schemeClr val="tx1"/>
            </a:solidFill>
          </a:endParaRPr>
        </a:p>
      </dgm:t>
    </dgm:pt>
    <dgm:pt modelId="{3256EA90-6511-41FC-B6CF-C0811AAB0216}" type="sibTrans" cxnId="{2FE7AC70-2A37-4E8E-982D-BEC57982241A}">
      <dgm:prSet/>
      <dgm:spPr/>
      <dgm:t>
        <a:bodyPr/>
        <a:lstStyle/>
        <a:p>
          <a:endParaRPr lang="ru-RU" sz="2800">
            <a:solidFill>
              <a:schemeClr val="tx1"/>
            </a:solidFill>
          </a:endParaRPr>
        </a:p>
      </dgm:t>
    </dgm:pt>
    <dgm:pt modelId="{8338C9F3-F410-4071-90D2-59498A22A29F}">
      <dgm:prSet custT="1"/>
      <dgm:spPr/>
      <dgm:t>
        <a:bodyPr/>
        <a:lstStyle/>
        <a:p>
          <a:pPr rtl="0"/>
          <a:r>
            <a:rPr lang="uz-Latn-UZ" sz="2800" dirty="0" smtClean="0">
              <a:solidFill>
                <a:schemeClr val="tx1"/>
              </a:solidFill>
            </a:rPr>
            <a:t>Qanday natijaga erishmoqchisiz?</a:t>
          </a:r>
          <a:endParaRPr lang="ru-RU" sz="2800" dirty="0">
            <a:solidFill>
              <a:schemeClr val="tx1"/>
            </a:solidFill>
          </a:endParaRPr>
        </a:p>
      </dgm:t>
    </dgm:pt>
    <dgm:pt modelId="{15C69CB3-991C-4476-B454-78E72BD2A08C}" type="parTrans" cxnId="{89B0C39C-00CE-4AA4-A551-27F00239CF15}">
      <dgm:prSet/>
      <dgm:spPr/>
      <dgm:t>
        <a:bodyPr/>
        <a:lstStyle/>
        <a:p>
          <a:endParaRPr lang="ru-RU" sz="2800">
            <a:solidFill>
              <a:schemeClr val="tx1"/>
            </a:solidFill>
          </a:endParaRPr>
        </a:p>
      </dgm:t>
    </dgm:pt>
    <dgm:pt modelId="{18936F44-3E7C-4DE8-AA22-F2B492206D9F}" type="sibTrans" cxnId="{89B0C39C-00CE-4AA4-A551-27F00239CF15}">
      <dgm:prSet/>
      <dgm:spPr/>
      <dgm:t>
        <a:bodyPr/>
        <a:lstStyle/>
        <a:p>
          <a:endParaRPr lang="ru-RU" sz="2800">
            <a:solidFill>
              <a:schemeClr val="tx1"/>
            </a:solidFill>
          </a:endParaRPr>
        </a:p>
      </dgm:t>
    </dgm:pt>
    <dgm:pt modelId="{95C45B00-DBC8-4116-9855-CF35033C666C}" type="pres">
      <dgm:prSet presAssocID="{17DB6A78-1E06-4B9A-AFB9-B8DDA6D86DFA}" presName="CompostProcess" presStyleCnt="0">
        <dgm:presLayoutVars>
          <dgm:dir/>
          <dgm:resizeHandles val="exact"/>
        </dgm:presLayoutVars>
      </dgm:prSet>
      <dgm:spPr/>
      <dgm:t>
        <a:bodyPr/>
        <a:lstStyle/>
        <a:p>
          <a:endParaRPr lang="ru-RU"/>
        </a:p>
      </dgm:t>
    </dgm:pt>
    <dgm:pt modelId="{1DB5D193-65CA-4A74-963B-62B379DCDB92}" type="pres">
      <dgm:prSet presAssocID="{17DB6A78-1E06-4B9A-AFB9-B8DDA6D86DFA}" presName="arrow" presStyleLbl="bgShp" presStyleIdx="0" presStyleCnt="1"/>
      <dgm:spPr/>
    </dgm:pt>
    <dgm:pt modelId="{F40201D2-FB23-4DF3-9490-AD2D73A5FC7A}" type="pres">
      <dgm:prSet presAssocID="{17DB6A78-1E06-4B9A-AFB9-B8DDA6D86DFA}" presName="linearProcess" presStyleCnt="0"/>
      <dgm:spPr/>
    </dgm:pt>
    <dgm:pt modelId="{CA6B6E1A-8095-49B0-8FE7-DE98ABCA8FA4}" type="pres">
      <dgm:prSet presAssocID="{278A0846-D4CF-4B0E-9CB3-07950E97D71A}" presName="textNode" presStyleLbl="node1" presStyleIdx="0" presStyleCnt="3" custScaleX="172741">
        <dgm:presLayoutVars>
          <dgm:bulletEnabled val="1"/>
        </dgm:presLayoutVars>
      </dgm:prSet>
      <dgm:spPr/>
      <dgm:t>
        <a:bodyPr/>
        <a:lstStyle/>
        <a:p>
          <a:endParaRPr lang="ru-RU"/>
        </a:p>
      </dgm:t>
    </dgm:pt>
    <dgm:pt modelId="{D03B496B-82DF-459F-9342-638FC290B70F}" type="pres">
      <dgm:prSet presAssocID="{7F57FB41-2F8A-4BF6-BC19-2D44FD13B5F4}" presName="sibTrans" presStyleCnt="0"/>
      <dgm:spPr/>
    </dgm:pt>
    <dgm:pt modelId="{709CDD4B-3A1D-479F-B6F3-CCA2EF4ACAD7}" type="pres">
      <dgm:prSet presAssocID="{C6253F5B-FBD2-46DB-A6A3-ED25C867DC5C}" presName="textNode" presStyleLbl="node1" presStyleIdx="1" presStyleCnt="3" custScaleX="82328" custScaleY="128286">
        <dgm:presLayoutVars>
          <dgm:bulletEnabled val="1"/>
        </dgm:presLayoutVars>
      </dgm:prSet>
      <dgm:spPr/>
      <dgm:t>
        <a:bodyPr/>
        <a:lstStyle/>
        <a:p>
          <a:endParaRPr lang="ru-RU"/>
        </a:p>
      </dgm:t>
    </dgm:pt>
    <dgm:pt modelId="{76E451E1-09E6-411D-8AD0-5C41D7E472BB}" type="pres">
      <dgm:prSet presAssocID="{3256EA90-6511-41FC-B6CF-C0811AAB0216}" presName="sibTrans" presStyleCnt="0"/>
      <dgm:spPr/>
    </dgm:pt>
    <dgm:pt modelId="{F63085BC-E874-446D-8975-D13DF6BCBF1F}" type="pres">
      <dgm:prSet presAssocID="{8338C9F3-F410-4071-90D2-59498A22A29F}" presName="textNode" presStyleLbl="node1" presStyleIdx="2" presStyleCnt="3" custScaleX="122586">
        <dgm:presLayoutVars>
          <dgm:bulletEnabled val="1"/>
        </dgm:presLayoutVars>
      </dgm:prSet>
      <dgm:spPr/>
      <dgm:t>
        <a:bodyPr/>
        <a:lstStyle/>
        <a:p>
          <a:endParaRPr lang="ru-RU"/>
        </a:p>
      </dgm:t>
    </dgm:pt>
  </dgm:ptLst>
  <dgm:cxnLst>
    <dgm:cxn modelId="{3573488B-5B89-44A7-B965-2050A947E469}" type="presOf" srcId="{8338C9F3-F410-4071-90D2-59498A22A29F}" destId="{F63085BC-E874-446D-8975-D13DF6BCBF1F}" srcOrd="0" destOrd="0" presId="urn:microsoft.com/office/officeart/2005/8/layout/hProcess9"/>
    <dgm:cxn modelId="{0B3AD11A-BDEE-4100-9B14-2DD087A0BABE}" srcId="{17DB6A78-1E06-4B9A-AFB9-B8DDA6D86DFA}" destId="{278A0846-D4CF-4B0E-9CB3-07950E97D71A}" srcOrd="0" destOrd="0" parTransId="{ECE18480-1D86-46B8-AE2E-30D95BCCB9EC}" sibTransId="{7F57FB41-2F8A-4BF6-BC19-2D44FD13B5F4}"/>
    <dgm:cxn modelId="{4D941802-1619-4819-8706-C8A39767A697}" type="presOf" srcId="{C6253F5B-FBD2-46DB-A6A3-ED25C867DC5C}" destId="{709CDD4B-3A1D-479F-B6F3-CCA2EF4ACAD7}" srcOrd="0" destOrd="0" presId="urn:microsoft.com/office/officeart/2005/8/layout/hProcess9"/>
    <dgm:cxn modelId="{2FE7AC70-2A37-4E8E-982D-BEC57982241A}" srcId="{17DB6A78-1E06-4B9A-AFB9-B8DDA6D86DFA}" destId="{C6253F5B-FBD2-46DB-A6A3-ED25C867DC5C}" srcOrd="1" destOrd="0" parTransId="{11225BFB-F03A-4244-9F30-481F45B062A6}" sibTransId="{3256EA90-6511-41FC-B6CF-C0811AAB0216}"/>
    <dgm:cxn modelId="{9EC3A1DB-527E-433F-AB82-9294840627F3}" type="presOf" srcId="{278A0846-D4CF-4B0E-9CB3-07950E97D71A}" destId="{CA6B6E1A-8095-49B0-8FE7-DE98ABCA8FA4}" srcOrd="0" destOrd="0" presId="urn:microsoft.com/office/officeart/2005/8/layout/hProcess9"/>
    <dgm:cxn modelId="{82664F57-A2F6-4D7B-84AC-E79773187CA0}" type="presOf" srcId="{17DB6A78-1E06-4B9A-AFB9-B8DDA6D86DFA}" destId="{95C45B00-DBC8-4116-9855-CF35033C666C}" srcOrd="0" destOrd="0" presId="urn:microsoft.com/office/officeart/2005/8/layout/hProcess9"/>
    <dgm:cxn modelId="{89B0C39C-00CE-4AA4-A551-27F00239CF15}" srcId="{17DB6A78-1E06-4B9A-AFB9-B8DDA6D86DFA}" destId="{8338C9F3-F410-4071-90D2-59498A22A29F}" srcOrd="2" destOrd="0" parTransId="{15C69CB3-991C-4476-B454-78E72BD2A08C}" sibTransId="{18936F44-3E7C-4DE8-AA22-F2B492206D9F}"/>
    <dgm:cxn modelId="{8B5495F2-4883-45C5-963C-E393668064C4}" type="presParOf" srcId="{95C45B00-DBC8-4116-9855-CF35033C666C}" destId="{1DB5D193-65CA-4A74-963B-62B379DCDB92}" srcOrd="0" destOrd="0" presId="urn:microsoft.com/office/officeart/2005/8/layout/hProcess9"/>
    <dgm:cxn modelId="{DC68309C-480C-4CE9-9071-DCACB0C94DA0}" type="presParOf" srcId="{95C45B00-DBC8-4116-9855-CF35033C666C}" destId="{F40201D2-FB23-4DF3-9490-AD2D73A5FC7A}" srcOrd="1" destOrd="0" presId="urn:microsoft.com/office/officeart/2005/8/layout/hProcess9"/>
    <dgm:cxn modelId="{9C0844AB-1F75-498B-892E-D03C161EEC79}" type="presParOf" srcId="{F40201D2-FB23-4DF3-9490-AD2D73A5FC7A}" destId="{CA6B6E1A-8095-49B0-8FE7-DE98ABCA8FA4}" srcOrd="0" destOrd="0" presId="urn:microsoft.com/office/officeart/2005/8/layout/hProcess9"/>
    <dgm:cxn modelId="{C3A46C94-F0BF-42E5-B4D8-16BDE1D9D950}" type="presParOf" srcId="{F40201D2-FB23-4DF3-9490-AD2D73A5FC7A}" destId="{D03B496B-82DF-459F-9342-638FC290B70F}" srcOrd="1" destOrd="0" presId="urn:microsoft.com/office/officeart/2005/8/layout/hProcess9"/>
    <dgm:cxn modelId="{FAB91847-5C9C-4578-84D7-59EE3D9D3A3B}" type="presParOf" srcId="{F40201D2-FB23-4DF3-9490-AD2D73A5FC7A}" destId="{709CDD4B-3A1D-479F-B6F3-CCA2EF4ACAD7}" srcOrd="2" destOrd="0" presId="urn:microsoft.com/office/officeart/2005/8/layout/hProcess9"/>
    <dgm:cxn modelId="{B20B87D1-ED63-4181-9F73-73D3F416265E}" type="presParOf" srcId="{F40201D2-FB23-4DF3-9490-AD2D73A5FC7A}" destId="{76E451E1-09E6-411D-8AD0-5C41D7E472BB}" srcOrd="3" destOrd="0" presId="urn:microsoft.com/office/officeart/2005/8/layout/hProcess9"/>
    <dgm:cxn modelId="{9B1B3B30-1462-465E-AF64-1221D2A5BC51}" type="presParOf" srcId="{F40201D2-FB23-4DF3-9490-AD2D73A5FC7A}" destId="{F63085BC-E874-446D-8975-D13DF6BCBF1F}"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06787-18E5-419C-8A7A-CECB37EF4BE7}">
      <dsp:nvSpPr>
        <dsp:cNvPr id="0" name=""/>
        <dsp:cNvSpPr/>
      </dsp:nvSpPr>
      <dsp:spPr>
        <a:xfrm>
          <a:off x="0" y="72022"/>
          <a:ext cx="9144000" cy="3657600"/>
        </a:xfrm>
        <a:prstGeom prst="leftRightRibb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5C4875-CE21-42D4-AB1B-C507F4E90A48}">
      <dsp:nvSpPr>
        <dsp:cNvPr id="0" name=""/>
        <dsp:cNvSpPr/>
      </dsp:nvSpPr>
      <dsp:spPr>
        <a:xfrm>
          <a:off x="611564" y="1115536"/>
          <a:ext cx="3988950" cy="179222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56464" rIns="0" bIns="167640" numCol="1" spcCol="1270" anchor="t" anchorCtr="0">
          <a:noAutofit/>
        </a:bodyPr>
        <a:lstStyle/>
        <a:p>
          <a:pPr lvl="0" algn="ctr" defTabSz="1955800">
            <a:lnSpc>
              <a:spcPct val="90000"/>
            </a:lnSpc>
            <a:spcBef>
              <a:spcPct val="0"/>
            </a:spcBef>
            <a:spcAft>
              <a:spcPct val="35000"/>
            </a:spcAft>
          </a:pPr>
          <a:r>
            <a:rPr lang="uz-Latn-UZ" sz="4400" kern="1200" dirty="0" smtClean="0">
              <a:solidFill>
                <a:schemeClr val="tx1"/>
              </a:solidFill>
            </a:rPr>
            <a:t>Individual kompetensiyalar</a:t>
          </a:r>
          <a:endParaRPr lang="ru-RU" sz="4400" kern="1200" dirty="0" smtClean="0">
            <a:solidFill>
              <a:schemeClr val="tx1"/>
            </a:solidFill>
          </a:endParaRPr>
        </a:p>
      </dsp:txBody>
      <dsp:txXfrm>
        <a:off x="611564" y="1115536"/>
        <a:ext cx="3988950" cy="1792224"/>
      </dsp:txXfrm>
    </dsp:sp>
    <dsp:sp modelId="{D5E197F7-FA22-43E5-A003-49D83152C8CF}">
      <dsp:nvSpPr>
        <dsp:cNvPr id="0" name=""/>
        <dsp:cNvSpPr/>
      </dsp:nvSpPr>
      <dsp:spPr>
        <a:xfrm>
          <a:off x="4465746" y="1700752"/>
          <a:ext cx="3778667" cy="1792224"/>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56464" rIns="0" bIns="167640" numCol="1" spcCol="1270" anchor="t" anchorCtr="0">
          <a:noAutofit/>
        </a:bodyPr>
        <a:lstStyle/>
        <a:p>
          <a:pPr lvl="0" algn="ctr" defTabSz="1955800">
            <a:lnSpc>
              <a:spcPct val="90000"/>
            </a:lnSpc>
            <a:spcBef>
              <a:spcPct val="0"/>
            </a:spcBef>
            <a:spcAft>
              <a:spcPct val="35000"/>
            </a:spcAft>
          </a:pPr>
          <a:r>
            <a:rPr lang="uz-Latn-UZ" sz="4400" kern="1200" dirty="0" smtClean="0">
              <a:solidFill>
                <a:schemeClr val="tx1"/>
              </a:solidFill>
            </a:rPr>
            <a:t>Hamkorlik kompetensiyalari</a:t>
          </a:r>
          <a:endParaRPr lang="ru-RU" sz="4400" kern="1200" dirty="0" smtClean="0">
            <a:solidFill>
              <a:schemeClr val="tx1"/>
            </a:solidFill>
          </a:endParaRPr>
        </a:p>
      </dsp:txBody>
      <dsp:txXfrm>
        <a:off x="4465746" y="1700752"/>
        <a:ext cx="3778667" cy="17922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FE85955-A689-4BEF-9CEC-B0E6A7310A3B}" type="datetimeFigureOut">
              <a:rPr lang="ru-RU" smtClean="0"/>
              <a:t>04.09.2026</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0F503A-65DD-4174-8FD3-DDF931083BC8}" type="slidenum">
              <a:rPr lang="ru-RU" smtClean="0"/>
              <a:t>‹#›</a:t>
            </a:fld>
            <a:endParaRPr lang="ru-RU"/>
          </a:p>
        </p:txBody>
      </p:sp>
    </p:spTree>
    <p:extLst>
      <p:ext uri="{BB962C8B-B14F-4D97-AF65-F5344CB8AC3E}">
        <p14:creationId xmlns:p14="http://schemas.microsoft.com/office/powerpoint/2010/main" val="39653423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B4C71EC6-210F-42DE-9C53-41977AD35B3D}" type="datetimeFigureOut">
              <a:rPr lang="ru-RU" smtClean="0"/>
              <a:t>04.09.2026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95" name="Title 94"/>
          <p:cNvSpPr>
            <a:spLocks noGrp="1"/>
          </p:cNvSpPr>
          <p:nvPr>
            <p:ph type="title"/>
          </p:nvPr>
        </p:nvSpPr>
        <p:spPr>
          <a:xfrm>
            <a:off x="457200" y="4463568"/>
            <a:ext cx="8305800" cy="1143000"/>
          </a:xfrm>
        </p:spPr>
        <p:txBody>
          <a:bodyPr/>
          <a:lstStyle/>
          <a:p>
            <a:r>
              <a:rPr lang="ru-RU" smtClean="0"/>
              <a:t>Образец заголовка</a:t>
            </a:r>
            <a:endParaRPr lang="en-US"/>
          </a:p>
        </p:txBody>
      </p:sp>
      <p:sp>
        <p:nvSpPr>
          <p:cNvPr id="2" name="Date Placeholder 1"/>
          <p:cNvSpPr>
            <a:spLocks noGrp="1"/>
          </p:cNvSpPr>
          <p:nvPr>
            <p:ph type="dt" sz="half" idx="10"/>
          </p:nvPr>
        </p:nvSpPr>
        <p:spPr/>
        <p:txBody>
          <a:bodyPr/>
          <a:lstStyle/>
          <a:p>
            <a:fld id="{B4C71EC6-210F-42DE-9C53-41977AD35B3D}" type="datetimeFigureOut">
              <a:rPr lang="ru-RU" smtClean="0"/>
              <a:t>04.09.2026</a:t>
            </a:fld>
            <a:endParaRPr lang="ru-RU"/>
          </a:p>
        </p:txBody>
      </p:sp>
      <p:sp>
        <p:nvSpPr>
          <p:cNvPr id="91" name="Footer Placeholder 90"/>
          <p:cNvSpPr>
            <a:spLocks noGrp="1"/>
          </p:cNvSpPr>
          <p:nvPr>
            <p:ph type="ftr" sz="quarter" idx="11"/>
          </p:nvPr>
        </p:nvSpPr>
        <p:spPr/>
        <p:txBody>
          <a:bodyPr/>
          <a:lstStyle/>
          <a:p>
            <a:endParaRPr lang="ru-RU"/>
          </a:p>
        </p:txBody>
      </p:sp>
      <p:sp>
        <p:nvSpPr>
          <p:cNvPr id="92" name="Slide Number Placeholder 91"/>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04.09.2026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4C71EC6-210F-42DE-9C53-41977AD35B3D}" type="datetimeFigureOut">
              <a:rPr lang="ru-RU" smtClean="0"/>
              <a:t>04.09.2026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04.09.2026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04.09.2026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04.09.2026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04.09.2026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t>04.09.2026</a:t>
            </a:fld>
            <a:endParaRPr lang="ru-RU"/>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2.xml"/><Relationship Id="rId5" Type="http://schemas.openxmlformats.org/officeDocument/2006/relationships/image" Target="../media/image4.gif"/><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07504" y="980729"/>
            <a:ext cx="8712968" cy="4176464"/>
          </a:xfrm>
          <a:solidFill>
            <a:schemeClr val="accent2">
              <a:lumMod val="20000"/>
              <a:lumOff val="80000"/>
            </a:schemeClr>
          </a:solidFill>
        </p:spPr>
        <p:txBody>
          <a:bodyPr anchor="ctr">
            <a:normAutofit/>
          </a:bodyPr>
          <a:lstStyle/>
          <a:p>
            <a:pPr lvl="0" algn="ctr"/>
            <a:r>
              <a:rPr lang="en-US" altLang="ru-RU" dirty="0" err="1">
                <a:solidFill>
                  <a:srgbClr val="002060"/>
                </a:solidFill>
                <a:latin typeface="Times New Roman" panose="02020603050405020304" pitchFamily="18" charset="0"/>
                <a:cs typeface="Times New Roman" panose="02020603050405020304" pitchFamily="18" charset="0"/>
              </a:rPr>
              <a:t>Maktabgacha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boshlang’ich</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va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maxsus</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ta’lim</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metodikalari</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kafedrasi</a:t>
            </a:r>
            <a:r>
              <a:rPr lang="en-US" altLang="ru-RU" dirty="0">
                <a:solidFill>
                  <a:srgbClr val="002060"/>
                </a:solidFill>
                <a:latin typeface="Times New Roman" panose="02020603050405020304" pitchFamily="18" charset="0"/>
                <a:cs typeface="Times New Roman" panose="02020603050405020304" pitchFamily="18" charset="0"/>
              </a:rPr>
              <a:t> </a:t>
            </a:r>
            <a:r>
              <a:rPr lang="uz-Latn-UZ" altLang="ru-RU" dirty="0" smtClean="0">
                <a:solidFill>
                  <a:srgbClr val="002060"/>
                </a:solidFill>
                <a:latin typeface="Times New Roman" panose="02020603050405020304" pitchFamily="18" charset="0"/>
                <a:cs typeface="Times New Roman" panose="02020603050405020304" pitchFamily="18" charset="0"/>
              </a:rPr>
              <a:t>katta </a:t>
            </a:r>
            <a:r>
              <a:rPr lang="en-US" altLang="ru-RU" dirty="0" err="1" smtClean="0">
                <a:solidFill>
                  <a:srgbClr val="002060"/>
                </a:solidFill>
                <a:latin typeface="Times New Roman" panose="02020603050405020304" pitchFamily="18" charset="0"/>
                <a:cs typeface="Times New Roman" panose="02020603050405020304" pitchFamily="18" charset="0"/>
              </a:rPr>
              <a:t>o’qituvchisi</a:t>
            </a:r>
            <a:r>
              <a:rPr lang="en-US" altLang="ru-RU" dirty="0" smtClean="0">
                <a:solidFill>
                  <a:srgbClr val="002060"/>
                </a:solidFill>
                <a:latin typeface="Times New Roman" panose="02020603050405020304" pitchFamily="18" charset="0"/>
                <a:cs typeface="Times New Roman" panose="02020603050405020304" pitchFamily="18" charset="0"/>
              </a:rPr>
              <a:t> </a:t>
            </a:r>
            <a:r>
              <a:rPr lang="en-US" altLang="ru-RU" dirty="0">
                <a:solidFill>
                  <a:srgbClr val="002060"/>
                </a:solidFill>
                <a:latin typeface="Times New Roman" panose="02020603050405020304" pitchFamily="18" charset="0"/>
                <a:cs typeface="Times New Roman" panose="02020603050405020304" pitchFamily="18" charset="0"/>
              </a:rPr>
              <a:t/>
            </a:r>
            <a:br>
              <a:rPr lang="en-US" altLang="ru-RU" dirty="0">
                <a:solidFill>
                  <a:srgbClr val="002060"/>
                </a:solidFill>
                <a:latin typeface="Times New Roman" panose="02020603050405020304" pitchFamily="18" charset="0"/>
                <a:cs typeface="Times New Roman" panose="02020603050405020304" pitchFamily="18" charset="0"/>
              </a:rPr>
            </a:br>
            <a:r>
              <a:rPr lang="uz-Latn-UZ" altLang="ru-RU" dirty="0">
                <a:solidFill>
                  <a:srgbClr val="002060"/>
                </a:solidFill>
                <a:latin typeface="Times New Roman" panose="02020603050405020304" pitchFamily="18" charset="0"/>
                <a:cs typeface="Times New Roman" panose="02020603050405020304" pitchFamily="18" charset="0"/>
              </a:rPr>
              <a:t>O’</a:t>
            </a:r>
            <a:r>
              <a:rPr lang="en-US" altLang="ru-RU" dirty="0" err="1">
                <a:solidFill>
                  <a:srgbClr val="002060"/>
                </a:solidFill>
                <a:latin typeface="Times New Roman" panose="02020603050405020304" pitchFamily="18" charset="0"/>
                <a:cs typeface="Times New Roman" panose="02020603050405020304" pitchFamily="18" charset="0"/>
              </a:rPr>
              <a:t>smanova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smtClean="0">
                <a:solidFill>
                  <a:srgbClr val="002060"/>
                </a:solidFill>
                <a:latin typeface="Times New Roman" panose="02020603050405020304" pitchFamily="18" charset="0"/>
                <a:cs typeface="Times New Roman" panose="02020603050405020304" pitchFamily="18" charset="0"/>
              </a:rPr>
              <a:t>Dilorom</a:t>
            </a:r>
            <a:r>
              <a:rPr lang="uz-Latn-UZ" altLang="ru-RU" dirty="0" smtClean="0">
                <a:solidFill>
                  <a:srgbClr val="002060"/>
                </a:solidFill>
                <a:latin typeface="Times New Roman" panose="02020603050405020304" pitchFamily="18" charset="0"/>
                <a:cs typeface="Times New Roman" panose="02020603050405020304" pitchFamily="18" charset="0"/>
              </a:rPr>
              <a:t>xon</a:t>
            </a:r>
            <a:r>
              <a:rPr lang="en-US" altLang="ru-RU" dirty="0" smtClean="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Ziyodinovna</a:t>
            </a:r>
            <a:r>
              <a:rPr lang="en-US" altLang="ru-RU" dirty="0">
                <a:latin typeface="Times New Roman" pitchFamily="18" charset="0"/>
                <a:cs typeface="Times New Roman" pitchFamily="18" charset="0"/>
              </a:rPr>
              <a:t> </a:t>
            </a:r>
            <a:r>
              <a:rPr lang="ru-RU" altLang="ru-RU" dirty="0">
                <a:latin typeface="Times New Roman" pitchFamily="18" charset="0"/>
                <a:cs typeface="Times New Roman" pitchFamily="18" charset="0"/>
              </a:rPr>
              <a:t/>
            </a:r>
            <a:br>
              <a:rPr lang="ru-RU" altLang="ru-RU" dirty="0">
                <a:latin typeface="Times New Roman" pitchFamily="18" charset="0"/>
                <a:cs typeface="Times New Roman" pitchFamily="18" charset="0"/>
              </a:rPr>
            </a:br>
            <a:endParaRPr lang="ru-RU" dirty="0"/>
          </a:p>
        </p:txBody>
      </p:sp>
    </p:spTree>
    <p:extLst>
      <p:ext uri="{BB962C8B-B14F-4D97-AF65-F5344CB8AC3E}">
        <p14:creationId xmlns:p14="http://schemas.microsoft.com/office/powerpoint/2010/main" val="293945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50706"/>
          </a:xfrm>
        </p:spPr>
        <p:txBody>
          <a:bodyPr anchor="ctr">
            <a:normAutofit/>
          </a:bodyPr>
          <a:lstStyle/>
          <a:p>
            <a:pPr algn="ctr"/>
            <a:r>
              <a:rPr lang="uz-Latn-UZ" sz="6000" b="1" dirty="0"/>
              <a:t>II</a:t>
            </a:r>
            <a:r>
              <a:rPr lang="uz-Latn-UZ" sz="6000" b="1" dirty="0" smtClean="0"/>
              <a:t>. </a:t>
            </a:r>
            <a:r>
              <a:rPr lang="uz-Cyrl-UZ" sz="6000" b="1" dirty="0" smtClean="0"/>
              <a:t>UMUMKASBIY </a:t>
            </a:r>
            <a:r>
              <a:rPr lang="uz-Cyrl-UZ" sz="6000" b="1" dirty="0"/>
              <a:t>KOʻNIKMALARNI RIVOJLANTIRISH</a:t>
            </a:r>
            <a:r>
              <a:rPr lang="ru-RU" sz="6000" dirty="0"/>
              <a:t/>
            </a:r>
            <a:br>
              <a:rPr lang="ru-RU" sz="6000" dirty="0"/>
            </a:br>
            <a:endParaRPr lang="ru-RU" sz="6000" dirty="0"/>
          </a:p>
        </p:txBody>
      </p:sp>
    </p:spTree>
    <p:extLst>
      <p:ext uri="{BB962C8B-B14F-4D97-AF65-F5344CB8AC3E}">
        <p14:creationId xmlns:p14="http://schemas.microsoft.com/office/powerpoint/2010/main" val="19480744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810546"/>
          </a:xfrm>
        </p:spPr>
        <p:style>
          <a:lnRef idx="0">
            <a:schemeClr val="accent3"/>
          </a:lnRef>
          <a:fillRef idx="1002">
            <a:schemeClr val="dk2"/>
          </a:fillRef>
          <a:effectRef idx="3">
            <a:schemeClr val="accent3"/>
          </a:effectRef>
          <a:fontRef idx="minor">
            <a:schemeClr val="lt1"/>
          </a:fontRef>
        </p:style>
        <p:txBody>
          <a:bodyPr>
            <a:normAutofit/>
          </a:bodyPr>
          <a:lstStyle/>
          <a:p>
            <a:pPr algn="ctr"/>
            <a:r>
              <a:rPr lang="uz-Latn-UZ" sz="6000" dirty="0" smtClean="0"/>
              <a:t>I.</a:t>
            </a:r>
            <a:br>
              <a:rPr lang="uz-Latn-UZ" sz="6000" dirty="0" smtClean="0"/>
            </a:br>
            <a:r>
              <a:rPr lang="uz-Latn-UZ" sz="6000" dirty="0" smtClean="0"/>
              <a:t>Pedagogning </a:t>
            </a:r>
            <a:r>
              <a:rPr lang="uz-Latn-UZ" sz="6000" dirty="0"/>
              <a:t>kasbiy rivojlanishi va o‘zaro hamkorlik</a:t>
            </a:r>
            <a:r>
              <a:rPr lang="ru-RU" sz="6000" dirty="0"/>
              <a:t/>
            </a:r>
            <a:br>
              <a:rPr lang="ru-RU" sz="6000" dirty="0"/>
            </a:br>
            <a:endParaRPr lang="ru-RU" sz="6000" dirty="0"/>
          </a:p>
        </p:txBody>
      </p:sp>
    </p:spTree>
    <p:extLst>
      <p:ext uri="{BB962C8B-B14F-4D97-AF65-F5344CB8AC3E}">
        <p14:creationId xmlns:p14="http://schemas.microsoft.com/office/powerpoint/2010/main" val="12687241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692696"/>
            <a:ext cx="8964488" cy="5602634"/>
          </a:xfrm>
        </p:spPr>
        <p:txBody>
          <a:bodyPr anchor="t">
            <a:normAutofit/>
          </a:bodyPr>
          <a:lstStyle/>
          <a:p>
            <a:pPr algn="ctr"/>
            <a:r>
              <a:rPr lang="uz-Cyrl-UZ" sz="5400" b="1" dirty="0"/>
              <a:t>1</a:t>
            </a:r>
            <a:r>
              <a:rPr lang="uz-Latn-UZ" sz="5400" b="1" dirty="0"/>
              <a:t>-mavzu.</a:t>
            </a:r>
            <a:r>
              <a:rPr lang="uz-Latn-UZ" sz="5400" dirty="0"/>
              <a:t> </a:t>
            </a:r>
            <a:r>
              <a:rPr lang="uz-Latn-UZ" sz="5400" dirty="0" smtClean="0"/>
              <a:t/>
            </a:r>
            <a:br>
              <a:rPr lang="uz-Latn-UZ" sz="5400" dirty="0" smtClean="0"/>
            </a:br>
            <a:r>
              <a:rPr lang="uz-Cyrl-UZ" sz="5400" b="1" dirty="0" smtClean="0"/>
              <a:t>Kasbiy </a:t>
            </a:r>
            <a:r>
              <a:rPr lang="uz-Cyrl-UZ" sz="5400" b="1" dirty="0"/>
              <a:t>faoliyatni rivojlantirishda individual va hamkorlik faoliyatini tashkil etish metodikasi</a:t>
            </a:r>
            <a:r>
              <a:rPr lang="ru-RU" sz="5400" dirty="0"/>
              <a:t/>
            </a:r>
            <a:br>
              <a:rPr lang="ru-RU" sz="5400" dirty="0"/>
            </a:br>
            <a:r>
              <a:rPr lang="uz-Cyrl-UZ" sz="5400" b="1" dirty="0"/>
              <a:t>(2 soat nazariy mashgʻulot)</a:t>
            </a:r>
            <a:endParaRPr lang="ru-RU" sz="5400" dirty="0"/>
          </a:p>
        </p:txBody>
      </p:sp>
    </p:spTree>
    <p:extLst>
      <p:ext uri="{BB962C8B-B14F-4D97-AF65-F5344CB8AC3E}">
        <p14:creationId xmlns:p14="http://schemas.microsoft.com/office/powerpoint/2010/main" val="10531037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chor="t"/>
          <a:lstStyle/>
          <a:p>
            <a:pPr algn="ctr"/>
            <a:r>
              <a:rPr lang="uz-Latn-UZ" dirty="0"/>
              <a:t>Kasbiy faoliyatni rivojlantirish –</a:t>
            </a:r>
            <a:endParaRPr lang="ru-RU" dirty="0"/>
          </a:p>
        </p:txBody>
      </p:sp>
      <p:sp>
        <p:nvSpPr>
          <p:cNvPr id="3" name="Объект 2"/>
          <p:cNvSpPr>
            <a:spLocks noGrp="1"/>
          </p:cNvSpPr>
          <p:nvPr>
            <p:ph idx="1"/>
          </p:nvPr>
        </p:nvSpPr>
        <p:spPr>
          <a:xfrm>
            <a:off x="0" y="908720"/>
            <a:ext cx="9144000" cy="5949280"/>
          </a:xfrm>
        </p:spPr>
        <p:txBody>
          <a:bodyPr>
            <a:normAutofit fontScale="92500"/>
          </a:bodyPr>
          <a:lstStyle/>
          <a:p>
            <a:pPr algn="ctr"/>
            <a:r>
              <a:rPr lang="uz-Latn-UZ" sz="3600" dirty="0" smtClean="0"/>
              <a:t>bu </a:t>
            </a:r>
            <a:r>
              <a:rPr lang="uz-Latn-UZ" sz="3600" dirty="0"/>
              <a:t>har bir professionalning o‘z malakasini oshirish, tajriba orttirish va yangi bilimlarni o‘zlashtirish jarayonidir. </a:t>
            </a:r>
            <a:endParaRPr lang="uz-Latn-UZ" sz="3600" dirty="0" smtClean="0"/>
          </a:p>
          <a:p>
            <a:pPr algn="ctr"/>
            <a:r>
              <a:rPr lang="uz-Latn-UZ" sz="3600" dirty="0" smtClean="0"/>
              <a:t>Bu </a:t>
            </a:r>
            <a:r>
              <a:rPr lang="uz-Latn-UZ" sz="3600" dirty="0"/>
              <a:t>jarayon, ayniqsa, zamonaviy ish sharoitlarida nafaqat individual, balki jamoaviy hamkorlikda ham amalga oshirilishi muhim ahamiyatga ega. </a:t>
            </a:r>
            <a:endParaRPr lang="uz-Latn-UZ" sz="3600" dirty="0" smtClean="0"/>
          </a:p>
          <a:p>
            <a:pPr algn="ctr"/>
            <a:r>
              <a:rPr lang="uz-Latn-UZ" sz="3600" dirty="0" smtClean="0"/>
              <a:t>Kasbiy </a:t>
            </a:r>
            <a:r>
              <a:rPr lang="uz-Latn-UZ" sz="3600" dirty="0"/>
              <a:t>faoliyatning samarali rivojlanishi uchun har bir mutaxassisning o‘z bilim va ko‘nikmalarini oshirish, shuningdek, jamoaviy ish va hamkorlikda faoliyat yuritish qobiliyati zarur.</a:t>
            </a:r>
            <a:endParaRPr lang="ru-RU" sz="3600" dirty="0"/>
          </a:p>
        </p:txBody>
      </p:sp>
    </p:spTree>
    <p:extLst>
      <p:ext uri="{BB962C8B-B14F-4D97-AF65-F5344CB8AC3E}">
        <p14:creationId xmlns:p14="http://schemas.microsoft.com/office/powerpoint/2010/main" val="752210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chor="t">
            <a:normAutofit fontScale="90000"/>
          </a:bodyPr>
          <a:lstStyle/>
          <a:p>
            <a:pPr algn="ctr"/>
            <a:r>
              <a:rPr lang="uz-Latn-UZ" dirty="0"/>
              <a:t>Uzluksiz kasbiy rivojlanish – </a:t>
            </a:r>
            <a:endParaRPr lang="ru-RU" dirty="0"/>
          </a:p>
        </p:txBody>
      </p:sp>
      <p:sp>
        <p:nvSpPr>
          <p:cNvPr id="3" name="Объект 2"/>
          <p:cNvSpPr>
            <a:spLocks noGrp="1"/>
          </p:cNvSpPr>
          <p:nvPr>
            <p:ph idx="1"/>
          </p:nvPr>
        </p:nvSpPr>
        <p:spPr>
          <a:xfrm>
            <a:off x="0" y="836712"/>
            <a:ext cx="9144000" cy="6016674"/>
          </a:xfrm>
        </p:spPr>
        <p:txBody>
          <a:bodyPr>
            <a:normAutofit/>
          </a:bodyPr>
          <a:lstStyle/>
          <a:p>
            <a:pPr algn="just"/>
            <a:r>
              <a:rPr lang="uz-Latn-UZ" sz="3200" dirty="0" smtClean="0"/>
              <a:t>bu </a:t>
            </a:r>
            <a:r>
              <a:rPr lang="uz-Latn-UZ" sz="3200" dirty="0"/>
              <a:t>o‘qituvchining malakasini doimiy ravishda oshirish va yangi bilimlar bilan boyitish jarayonidir. Bu jarayon nafaqat o‘qituvchi o‘zining kasbiy bilimlarini yangilab borishiga, balki pedagogik uslublarini zamonaviy talablarga moslashtirishga ham yordam beradi. Ta’limning zamonaviy sharoitlari va talablarining o‘zgarishi, o‘qituvchidan doimiy ravishda o‘zini rivojlantirishni talab qiladi. Shu sababli, o‘qituvchilar yangi pedagogik texnologiyalar, metodikalar va o‘qitishning innovatsion usullarini o‘zlashtirishi zarur.</a:t>
            </a:r>
            <a:endParaRPr lang="ru-RU" sz="3200" dirty="0"/>
          </a:p>
          <a:p>
            <a:endParaRPr lang="ru-RU" sz="3200" dirty="0"/>
          </a:p>
        </p:txBody>
      </p:sp>
    </p:spTree>
    <p:extLst>
      <p:ext uri="{BB962C8B-B14F-4D97-AF65-F5344CB8AC3E}">
        <p14:creationId xmlns:p14="http://schemas.microsoft.com/office/powerpoint/2010/main" val="34176603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pPr algn="ctr"/>
            <a:r>
              <a:rPr lang="uz-Cyrl-UZ" dirty="0"/>
              <a:t>Prezident maktablari – </a:t>
            </a:r>
            <a:endParaRPr lang="ru-RU" dirty="0"/>
          </a:p>
        </p:txBody>
      </p:sp>
      <p:sp>
        <p:nvSpPr>
          <p:cNvPr id="3" name="Объект 2"/>
          <p:cNvSpPr>
            <a:spLocks noGrp="1"/>
          </p:cNvSpPr>
          <p:nvPr>
            <p:ph idx="1"/>
          </p:nvPr>
        </p:nvSpPr>
        <p:spPr>
          <a:xfrm>
            <a:off x="179512" y="980728"/>
            <a:ext cx="8856984" cy="5688632"/>
          </a:xfrm>
        </p:spPr>
        <p:txBody>
          <a:bodyPr>
            <a:normAutofit/>
          </a:bodyPr>
          <a:lstStyle/>
          <a:p>
            <a:pPr algn="just"/>
            <a:r>
              <a:rPr lang="uz-Cyrl-UZ" sz="3200" dirty="0" smtClean="0"/>
              <a:t>bu </a:t>
            </a:r>
            <a:r>
              <a:rPr lang="uz-Cyrl-UZ" sz="3200" dirty="0"/>
              <a:t>nafaqat yuqori malakali o‘qituvchilarni, balki zamonaviy pedagogik metodlar va ilg‘or ta’lim tizimlarini o‘z ichiga olgan muassasalar bo‘lib, ular yoshlarning bilim va ko‘nikmalarini shakllantirishda katta rol o‘ynaydi. Ushbu maktablar o‘quvchilarda nafaqat bilimlarni o‘zlashtirish, balki ularni kasb-hunarga yo‘naltirish, tanqidiy fikrlash, axborotni izlash va tahlil qilish </a:t>
            </a:r>
            <a:r>
              <a:rPr lang="uz-Cyrl-UZ" sz="3200" dirty="0" smtClean="0"/>
              <a:t>qobiliyatlarini </a:t>
            </a:r>
            <a:r>
              <a:rPr lang="uz-Cyrl-UZ" sz="3200" dirty="0"/>
              <a:t>rivojlantirishga alohida e'tibor qaratadi</a:t>
            </a:r>
            <a:r>
              <a:rPr lang="uz-Cyrl-UZ" sz="3200" dirty="0" smtClean="0"/>
              <a:t>.</a:t>
            </a:r>
            <a:endParaRPr lang="ru-RU" sz="3200" dirty="0"/>
          </a:p>
        </p:txBody>
      </p:sp>
    </p:spTree>
    <p:extLst>
      <p:ext uri="{BB962C8B-B14F-4D97-AF65-F5344CB8AC3E}">
        <p14:creationId xmlns:p14="http://schemas.microsoft.com/office/powerpoint/2010/main" val="3696338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ormAutofit fontScale="90000"/>
          </a:bodyPr>
          <a:lstStyle/>
          <a:p>
            <a:pPr algn="ctr"/>
            <a:r>
              <a:rPr lang="uz-Cyrl-UZ" b="1" dirty="0"/>
              <a:t>Tanqidiy fikrlash va axborotni izlash.</a:t>
            </a:r>
            <a:r>
              <a:rPr lang="uz-Cyrl-UZ" dirty="0"/>
              <a:t> </a:t>
            </a:r>
            <a:endParaRPr lang="ru-RU" dirty="0"/>
          </a:p>
        </p:txBody>
      </p:sp>
      <p:sp>
        <p:nvSpPr>
          <p:cNvPr id="3" name="Объект 2"/>
          <p:cNvSpPr>
            <a:spLocks noGrp="1"/>
          </p:cNvSpPr>
          <p:nvPr>
            <p:ph idx="1"/>
          </p:nvPr>
        </p:nvSpPr>
        <p:spPr>
          <a:xfrm>
            <a:off x="179512" y="980728"/>
            <a:ext cx="8784976" cy="5145435"/>
          </a:xfrm>
        </p:spPr>
        <p:txBody>
          <a:bodyPr>
            <a:noAutofit/>
          </a:bodyPr>
          <a:lstStyle/>
          <a:p>
            <a:pPr algn="just"/>
            <a:r>
              <a:rPr lang="uz-Cyrl-UZ" sz="3200" dirty="0" smtClean="0"/>
              <a:t>Prezident </a:t>
            </a:r>
            <a:r>
              <a:rPr lang="uz-Cyrl-UZ" sz="3200" dirty="0"/>
              <a:t>maktablarida o‘quvchilarda tanqidiy fikrlash qobiliyatini rivojlantirishga alohida ahamiyat beriladi. Tanqidiy fikrlash – bu faqat o‘rganilgan ma'lumotni yodlash emas, balki ularni chuqur tahlil qilish, turli nuqtai nazarlardan qarab, muammolarni hal qilishni o‘rganishdir. O‘qituvchilar o‘quvchilarga axborotni izlash, saralash va tahlil qilishni o‘rgatish orqali ularning ilmiy-tadqiqot ishlari va mustaqil fikrlash ko‘nikmalarini rivojlantiradilar.</a:t>
            </a:r>
            <a:endParaRPr lang="ru-RU" sz="3200" dirty="0"/>
          </a:p>
        </p:txBody>
      </p:sp>
    </p:spTree>
    <p:extLst>
      <p:ext uri="{BB962C8B-B14F-4D97-AF65-F5344CB8AC3E}">
        <p14:creationId xmlns:p14="http://schemas.microsoft.com/office/powerpoint/2010/main" val="1511685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363272" cy="634082"/>
          </a:xfrm>
        </p:spPr>
        <p:txBody>
          <a:bodyPr>
            <a:normAutofit fontScale="90000"/>
          </a:bodyPr>
          <a:lstStyle/>
          <a:p>
            <a:pPr algn="ctr"/>
            <a:r>
              <a:rPr lang="uz-Latn-UZ" dirty="0" smtClean="0">
                <a:solidFill>
                  <a:srgbClr val="FF0000"/>
                </a:solidFill>
                <a:effectLst>
                  <a:outerShdw blurRad="38100" dist="38100" dir="2700000" algn="tl">
                    <a:srgbClr val="000000">
                      <a:alpha val="43137"/>
                    </a:srgbClr>
                  </a:outerShdw>
                </a:effectLst>
              </a:rPr>
              <a:t>SHAXSIY-KASBIY RIVOJLANISH UCHUN</a:t>
            </a:r>
            <a:endParaRPr lang="ru-RU" dirty="0">
              <a:solidFill>
                <a:srgbClr val="FF000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179512" y="980728"/>
            <a:ext cx="8856984" cy="5145435"/>
          </a:xfrm>
        </p:spPr>
        <p:txBody>
          <a:bodyPr>
            <a:normAutofit/>
          </a:bodyPr>
          <a:lstStyle/>
          <a:p>
            <a:pPr algn="just"/>
            <a:r>
              <a:rPr lang="uz-Latn-UZ" sz="3600" b="1" dirty="0" smtClean="0"/>
              <a:t>ILGARI</a:t>
            </a:r>
            <a:r>
              <a:rPr lang="uz-Latn-UZ" sz="3600" dirty="0" smtClean="0"/>
              <a:t> </a:t>
            </a:r>
            <a:r>
              <a:rPr lang="uz-Latn-UZ" sz="3600" dirty="0"/>
              <a:t>faqat nazariy bilim kasbiy rivojlanishim uchun yetarli deb o‘ylardim.</a:t>
            </a:r>
            <a:endParaRPr lang="ru-RU" sz="3600" dirty="0"/>
          </a:p>
          <a:p>
            <a:pPr algn="just"/>
            <a:r>
              <a:rPr lang="uz-Latn-UZ" sz="3600" b="1" dirty="0" smtClean="0"/>
              <a:t>HOZIR </a:t>
            </a:r>
            <a:r>
              <a:rPr lang="uz-Latn-UZ" sz="3600" dirty="0" smtClean="0"/>
              <a:t>bo‘lsa</a:t>
            </a:r>
            <a:r>
              <a:rPr lang="uz-Latn-UZ" sz="3600" dirty="0"/>
              <a:t>, amaliy tajriba, o‘z faoliyatimni tahlil qilish va zamonaviy yondashuvlarni o‘zlashtirish muvaffaqiyat kaliti ekan degan fikrdaman</a:t>
            </a:r>
            <a:r>
              <a:rPr lang="uz-Latn-UZ" sz="3600" dirty="0" smtClean="0"/>
              <a:t>.</a:t>
            </a:r>
          </a:p>
          <a:p>
            <a:pPr algn="just"/>
            <a:r>
              <a:rPr lang="uz-Latn-UZ" sz="3600" b="1" dirty="0"/>
              <a:t>SABABI </a:t>
            </a:r>
            <a:r>
              <a:rPr lang="uz-Latn-UZ" sz="3600" dirty="0" smtClean="0"/>
              <a:t>....</a:t>
            </a:r>
            <a:endParaRPr lang="ru-RU" sz="3600" dirty="0"/>
          </a:p>
        </p:txBody>
      </p:sp>
    </p:spTree>
    <p:extLst>
      <p:ext uri="{BB962C8B-B14F-4D97-AF65-F5344CB8AC3E}">
        <p14:creationId xmlns:p14="http://schemas.microsoft.com/office/powerpoint/2010/main" val="29657316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pPr algn="ctr"/>
            <a:r>
              <a:rPr lang="uz-Latn-UZ" dirty="0" smtClean="0"/>
              <a:t>Umumiy </a:t>
            </a:r>
            <a:r>
              <a:rPr lang="uz-Latn-UZ" dirty="0"/>
              <a:t>hayotiy qarash sifatida</a:t>
            </a:r>
            <a:endParaRPr lang="ru-RU" dirty="0"/>
          </a:p>
        </p:txBody>
      </p:sp>
      <p:sp>
        <p:nvSpPr>
          <p:cNvPr id="3" name="Объект 2"/>
          <p:cNvSpPr>
            <a:spLocks noGrp="1"/>
          </p:cNvSpPr>
          <p:nvPr>
            <p:ph idx="1"/>
          </p:nvPr>
        </p:nvSpPr>
        <p:spPr>
          <a:xfrm>
            <a:off x="179512" y="1052736"/>
            <a:ext cx="8507288" cy="5616624"/>
          </a:xfrm>
        </p:spPr>
        <p:txBody>
          <a:bodyPr anchor="ctr">
            <a:normAutofit/>
          </a:bodyPr>
          <a:lstStyle/>
          <a:p>
            <a:pPr algn="just"/>
            <a:r>
              <a:rPr lang="uz-Latn-UZ" sz="4400" b="1" dirty="0" smtClean="0"/>
              <a:t>ILGARI</a:t>
            </a:r>
            <a:r>
              <a:rPr lang="uz-Latn-UZ" sz="4400" dirty="0" smtClean="0"/>
              <a:t> </a:t>
            </a:r>
            <a:r>
              <a:rPr lang="uz-Latn-UZ" sz="4400" dirty="0"/>
              <a:t>muvaffaqiyat tasodifan keladi, deb o‘ylardim.</a:t>
            </a:r>
            <a:endParaRPr lang="ru-RU" sz="4400" dirty="0"/>
          </a:p>
          <a:p>
            <a:pPr algn="just"/>
            <a:r>
              <a:rPr lang="uz-Latn-UZ" sz="4400" b="1" dirty="0" smtClean="0"/>
              <a:t>HOZIR</a:t>
            </a:r>
            <a:r>
              <a:rPr lang="uz-Latn-UZ" sz="4400" dirty="0" smtClean="0"/>
              <a:t> </a:t>
            </a:r>
            <a:r>
              <a:rPr lang="uz-Latn-UZ" sz="4400" dirty="0"/>
              <a:t>bo‘lsa, har bir yutuq tinimsiz mehnat, refleksiya va izchil o‘zgarishlar natijasi ekan degan fikrdaman</a:t>
            </a:r>
            <a:r>
              <a:rPr lang="uz-Latn-UZ" sz="4400" dirty="0" smtClean="0"/>
              <a:t>.</a:t>
            </a:r>
          </a:p>
          <a:p>
            <a:pPr algn="just"/>
            <a:r>
              <a:rPr lang="uz-Latn-UZ" sz="4400" b="1" dirty="0" smtClean="0"/>
              <a:t>SABABI</a:t>
            </a:r>
            <a:r>
              <a:rPr lang="uz-Latn-UZ" sz="4400" dirty="0" smtClean="0"/>
              <a:t> ....</a:t>
            </a:r>
            <a:endParaRPr lang="ru-RU" sz="4400" dirty="0"/>
          </a:p>
        </p:txBody>
      </p:sp>
    </p:spTree>
    <p:extLst>
      <p:ext uri="{BB962C8B-B14F-4D97-AF65-F5344CB8AC3E}">
        <p14:creationId xmlns:p14="http://schemas.microsoft.com/office/powerpoint/2010/main" val="31378193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ormAutofit fontScale="90000"/>
          </a:bodyPr>
          <a:lstStyle/>
          <a:p>
            <a:pPr algn="ctr"/>
            <a:r>
              <a:rPr lang="uz-Latn-UZ" dirty="0" smtClean="0"/>
              <a:t>PEDAGOG SIFATIDA REFLEKSIYA</a:t>
            </a:r>
            <a:endParaRPr lang="ru-RU" dirty="0"/>
          </a:p>
        </p:txBody>
      </p:sp>
      <p:sp>
        <p:nvSpPr>
          <p:cNvPr id="3" name="Объект 2"/>
          <p:cNvSpPr>
            <a:spLocks noGrp="1"/>
          </p:cNvSpPr>
          <p:nvPr>
            <p:ph idx="1"/>
          </p:nvPr>
        </p:nvSpPr>
        <p:spPr>
          <a:xfrm>
            <a:off x="323528" y="980728"/>
            <a:ext cx="8517632" cy="5616624"/>
          </a:xfrm>
        </p:spPr>
        <p:txBody>
          <a:bodyPr anchor="ctr">
            <a:normAutofit/>
          </a:bodyPr>
          <a:lstStyle/>
          <a:p>
            <a:pPr algn="just"/>
            <a:r>
              <a:rPr lang="uz-Latn-UZ" sz="4000" b="1" dirty="0" smtClean="0"/>
              <a:t>ILGARI</a:t>
            </a:r>
            <a:r>
              <a:rPr lang="uz-Latn-UZ" sz="4000" dirty="0" smtClean="0"/>
              <a:t> yaxshi </a:t>
            </a:r>
            <a:r>
              <a:rPr lang="uz-Latn-UZ" sz="4000" dirty="0"/>
              <a:t>o‘qituvchi bo‘lish uchun faqat darsni qiziqarli tashkil etishning o‘zi kifoya deb o‘ylardim.</a:t>
            </a:r>
            <a:endParaRPr lang="ru-RU" sz="4000" dirty="0"/>
          </a:p>
          <a:p>
            <a:pPr algn="just"/>
            <a:r>
              <a:rPr lang="uz-Latn-UZ" sz="4000" b="1" dirty="0" smtClean="0"/>
              <a:t>HOZIR</a:t>
            </a:r>
            <a:r>
              <a:rPr lang="uz-Latn-UZ" sz="4000" dirty="0" smtClean="0"/>
              <a:t> </a:t>
            </a:r>
            <a:r>
              <a:rPr lang="uz-Latn-UZ" sz="4000" dirty="0"/>
              <a:t>bo‘lsa, o‘quvchini mustaqil fikrlashga undash, uning nutqiy va ijodiy salohiyatini rivojlantirish eng muhim omil ekan degan fikrdaman</a:t>
            </a:r>
            <a:r>
              <a:rPr lang="uz-Latn-UZ" sz="4000" dirty="0" smtClean="0"/>
              <a:t>.</a:t>
            </a:r>
          </a:p>
          <a:p>
            <a:pPr algn="just"/>
            <a:r>
              <a:rPr lang="uz-Latn-UZ" sz="4000" b="1" dirty="0" smtClean="0"/>
              <a:t>SABABI ....</a:t>
            </a:r>
            <a:endParaRPr lang="ru-RU" sz="4000" b="1" dirty="0"/>
          </a:p>
        </p:txBody>
      </p:sp>
    </p:spTree>
    <p:extLst>
      <p:ext uri="{BB962C8B-B14F-4D97-AF65-F5344CB8AC3E}">
        <p14:creationId xmlns:p14="http://schemas.microsoft.com/office/powerpoint/2010/main" val="39458889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29600" cy="5937523"/>
          </a:xfrm>
        </p:spPr>
        <p:txBody>
          <a:bodyPr anchor="t">
            <a:normAutofit fontScale="92500" lnSpcReduction="10000"/>
          </a:bodyPr>
          <a:lstStyle/>
          <a:p>
            <a:pPr marL="0" indent="0" algn="ctr">
              <a:buNone/>
            </a:pPr>
            <a:r>
              <a:rPr lang="uz-Cyrl-UZ" sz="3600" dirty="0" smtClean="0"/>
              <a:t>“ILGARI </a:t>
            </a:r>
            <a:r>
              <a:rPr lang="uz-Cyrl-UZ" sz="3600" dirty="0"/>
              <a:t>... </a:t>
            </a:r>
            <a:r>
              <a:rPr lang="uz-Latn-UZ" sz="3600" dirty="0" smtClean="0"/>
              <a:t>_____________________________________________________________________________________________________</a:t>
            </a:r>
            <a:r>
              <a:rPr lang="uz-Cyrl-UZ" sz="3600" dirty="0" smtClean="0"/>
              <a:t>deb </a:t>
            </a:r>
            <a:r>
              <a:rPr lang="uz-Cyrl-UZ" sz="3600" dirty="0"/>
              <a:t>oʻylar edim. </a:t>
            </a:r>
            <a:endParaRPr lang="uz-Latn-UZ" sz="3600" dirty="0" smtClean="0"/>
          </a:p>
          <a:p>
            <a:pPr marL="0" indent="0" algn="ctr">
              <a:buNone/>
            </a:pPr>
            <a:r>
              <a:rPr lang="uz-Cyrl-UZ" sz="3600" dirty="0" smtClean="0"/>
              <a:t>HOZIR </a:t>
            </a:r>
            <a:r>
              <a:rPr lang="uz-Cyrl-UZ" sz="3600" dirty="0"/>
              <a:t>boʻlsa, .... </a:t>
            </a:r>
            <a:r>
              <a:rPr lang="uz-Latn-UZ" sz="3600" dirty="0" smtClean="0"/>
              <a:t>____________________________________________________________________________________________________</a:t>
            </a:r>
            <a:r>
              <a:rPr lang="uz-Cyrl-UZ" sz="3600" dirty="0" smtClean="0"/>
              <a:t>degan fikrdaman</a:t>
            </a:r>
            <a:r>
              <a:rPr lang="uz-Latn-UZ" sz="3600" dirty="0" smtClean="0"/>
              <a:t>.</a:t>
            </a:r>
          </a:p>
          <a:p>
            <a:pPr marL="0" indent="0" algn="ctr">
              <a:buNone/>
            </a:pPr>
            <a:r>
              <a:rPr lang="uz-Latn-UZ" sz="3600" dirty="0" smtClean="0"/>
              <a:t>SABABI ..... _________________________________________________________________________________________________________________</a:t>
            </a:r>
            <a:r>
              <a:rPr lang="uz-Cyrl-UZ" sz="3600" dirty="0" smtClean="0"/>
              <a:t>”</a:t>
            </a:r>
            <a:endParaRPr lang="ru-RU" sz="3600" dirty="0"/>
          </a:p>
          <a:p>
            <a:pPr marL="0" indent="0" algn="ctr">
              <a:buNone/>
            </a:pPr>
            <a:endParaRPr lang="ru-RU" sz="3600" dirty="0"/>
          </a:p>
        </p:txBody>
      </p:sp>
    </p:spTree>
    <p:extLst>
      <p:ext uri="{BB962C8B-B14F-4D97-AF65-F5344CB8AC3E}">
        <p14:creationId xmlns:p14="http://schemas.microsoft.com/office/powerpoint/2010/main" val="1675861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chor="t"/>
          <a:lstStyle/>
          <a:p>
            <a:r>
              <a:rPr lang="ru-RU" dirty="0" err="1"/>
              <a:t>Refleksiya</a:t>
            </a:r>
            <a:r>
              <a:rPr lang="ru-RU" dirty="0"/>
              <a:t> —</a:t>
            </a:r>
          </a:p>
        </p:txBody>
      </p:sp>
      <p:sp>
        <p:nvSpPr>
          <p:cNvPr id="3" name="Объект 2"/>
          <p:cNvSpPr>
            <a:spLocks noGrp="1"/>
          </p:cNvSpPr>
          <p:nvPr>
            <p:ph idx="1"/>
          </p:nvPr>
        </p:nvSpPr>
        <p:spPr>
          <a:xfrm>
            <a:off x="179512" y="980729"/>
            <a:ext cx="8856984" cy="4824536"/>
          </a:xfrm>
        </p:spPr>
        <p:txBody>
          <a:bodyPr>
            <a:normAutofit/>
          </a:bodyPr>
          <a:lstStyle/>
          <a:p>
            <a:pPr algn="ctr"/>
            <a:r>
              <a:rPr lang="ru-RU" sz="3600" dirty="0" err="1" smtClean="0"/>
              <a:t>bu</a:t>
            </a:r>
            <a:r>
              <a:rPr lang="ru-RU" sz="3600" dirty="0" smtClean="0"/>
              <a:t> </a:t>
            </a:r>
            <a:r>
              <a:rPr lang="ru-RU" sz="3600" dirty="0" err="1" smtClean="0"/>
              <a:t>insonning</a:t>
            </a:r>
            <a:r>
              <a:rPr lang="ru-RU" sz="3600" dirty="0" smtClean="0"/>
              <a:t> </a:t>
            </a:r>
            <a:r>
              <a:rPr lang="ru-RU" sz="3600" dirty="0" err="1"/>
              <a:t>o‘z</a:t>
            </a:r>
            <a:r>
              <a:rPr lang="ru-RU" sz="3600" dirty="0"/>
              <a:t> </a:t>
            </a:r>
            <a:r>
              <a:rPr lang="ru-RU" sz="3600" dirty="0" err="1"/>
              <a:t>faoliyatini</a:t>
            </a:r>
            <a:r>
              <a:rPr lang="ru-RU" sz="3600" dirty="0"/>
              <a:t>, </a:t>
            </a:r>
            <a:r>
              <a:rPr lang="ru-RU" sz="3600" dirty="0" err="1"/>
              <a:t>xatti-harakatlarini</a:t>
            </a:r>
            <a:r>
              <a:rPr lang="ru-RU" sz="3600" dirty="0"/>
              <a:t>, </a:t>
            </a:r>
            <a:r>
              <a:rPr lang="ru-RU" sz="3600" dirty="0" err="1"/>
              <a:t>bilim</a:t>
            </a:r>
            <a:r>
              <a:rPr lang="ru-RU" sz="3600" dirty="0"/>
              <a:t> </a:t>
            </a:r>
            <a:r>
              <a:rPr lang="ru-RU" sz="3600" dirty="0" err="1"/>
              <a:t>va</a:t>
            </a:r>
            <a:r>
              <a:rPr lang="ru-RU" sz="3600" dirty="0"/>
              <a:t> </a:t>
            </a:r>
            <a:r>
              <a:rPr lang="ru-RU" sz="3600" dirty="0" err="1"/>
              <a:t>tajribalarini</a:t>
            </a:r>
            <a:r>
              <a:rPr lang="ru-RU" sz="3600" dirty="0"/>
              <a:t> </a:t>
            </a:r>
            <a:r>
              <a:rPr lang="ru-RU" sz="3600" dirty="0" err="1"/>
              <a:t>ongli</a:t>
            </a:r>
            <a:r>
              <a:rPr lang="ru-RU" sz="3600" dirty="0"/>
              <a:t> </a:t>
            </a:r>
            <a:r>
              <a:rPr lang="ru-RU" sz="3600" dirty="0" err="1"/>
              <a:t>ravishda</a:t>
            </a:r>
            <a:r>
              <a:rPr lang="ru-RU" sz="3600" dirty="0"/>
              <a:t> </a:t>
            </a:r>
            <a:r>
              <a:rPr lang="ru-RU" sz="3600" dirty="0" err="1"/>
              <a:t>tahlil</a:t>
            </a:r>
            <a:r>
              <a:rPr lang="ru-RU" sz="3600" dirty="0"/>
              <a:t> </a:t>
            </a:r>
            <a:r>
              <a:rPr lang="ru-RU" sz="3600" dirty="0" err="1"/>
              <a:t>qilishi</a:t>
            </a:r>
            <a:r>
              <a:rPr lang="ru-RU" sz="3600" dirty="0"/>
              <a:t> </a:t>
            </a:r>
            <a:r>
              <a:rPr lang="ru-RU" sz="3600" dirty="0" err="1"/>
              <a:t>hamda</a:t>
            </a:r>
            <a:r>
              <a:rPr lang="ru-RU" sz="3600" dirty="0"/>
              <a:t> </a:t>
            </a:r>
            <a:r>
              <a:rPr lang="ru-RU" sz="3600" dirty="0" err="1"/>
              <a:t>baholash</a:t>
            </a:r>
            <a:r>
              <a:rPr lang="ru-RU" sz="3600" dirty="0"/>
              <a:t> </a:t>
            </a:r>
            <a:r>
              <a:rPr lang="ru-RU" sz="3600" dirty="0" err="1" smtClean="0"/>
              <a:t>jarayoni</a:t>
            </a:r>
            <a:r>
              <a:rPr lang="ru-RU" sz="3600" dirty="0" smtClean="0"/>
              <a:t>. </a:t>
            </a:r>
            <a:endParaRPr lang="uz-Latn-UZ" sz="3600" dirty="0" smtClean="0"/>
          </a:p>
          <a:p>
            <a:pPr algn="ctr"/>
            <a:r>
              <a:rPr lang="ru-RU" sz="3600" dirty="0" err="1" smtClean="0"/>
              <a:t>Oddiy</a:t>
            </a:r>
            <a:r>
              <a:rPr lang="ru-RU" sz="3600" dirty="0" smtClean="0"/>
              <a:t> </a:t>
            </a:r>
            <a:r>
              <a:rPr lang="ru-RU" sz="3600" dirty="0" err="1"/>
              <a:t>qilib</a:t>
            </a:r>
            <a:r>
              <a:rPr lang="ru-RU" sz="3600" dirty="0"/>
              <a:t> </a:t>
            </a:r>
            <a:r>
              <a:rPr lang="ru-RU" sz="3600" dirty="0" err="1"/>
              <a:t>aytganda</a:t>
            </a:r>
            <a:r>
              <a:rPr lang="ru-RU" sz="3600" dirty="0"/>
              <a:t>, </a:t>
            </a:r>
            <a:r>
              <a:rPr lang="ru-RU" sz="3600" dirty="0" err="1"/>
              <a:t>refleksiya</a:t>
            </a:r>
            <a:r>
              <a:rPr lang="ru-RU" sz="3600" dirty="0"/>
              <a:t> – </a:t>
            </a:r>
            <a:r>
              <a:rPr lang="ru-RU" sz="3600" dirty="0" err="1"/>
              <a:t>bu</a:t>
            </a:r>
            <a:r>
              <a:rPr lang="ru-RU" sz="3600" dirty="0"/>
              <a:t> “</a:t>
            </a:r>
            <a:r>
              <a:rPr lang="ru-RU" sz="3600" dirty="0" err="1"/>
              <a:t>o‘zim</a:t>
            </a:r>
            <a:r>
              <a:rPr lang="ru-RU" sz="3600" dirty="0"/>
              <a:t> </a:t>
            </a:r>
            <a:r>
              <a:rPr lang="ru-RU" sz="3600" dirty="0" err="1"/>
              <a:t>nima</a:t>
            </a:r>
            <a:r>
              <a:rPr lang="ru-RU" sz="3600" dirty="0"/>
              <a:t> </a:t>
            </a:r>
            <a:r>
              <a:rPr lang="ru-RU" sz="3600" dirty="0" err="1"/>
              <a:t>qildim</a:t>
            </a:r>
            <a:r>
              <a:rPr lang="ru-RU" sz="3600" dirty="0"/>
              <a:t>, </a:t>
            </a:r>
            <a:r>
              <a:rPr lang="ru-RU" sz="3600" dirty="0" err="1"/>
              <a:t>qanday</a:t>
            </a:r>
            <a:r>
              <a:rPr lang="ru-RU" sz="3600" dirty="0"/>
              <a:t> </a:t>
            </a:r>
            <a:r>
              <a:rPr lang="ru-RU" sz="3600" dirty="0" err="1"/>
              <a:t>qildim</a:t>
            </a:r>
            <a:r>
              <a:rPr lang="ru-RU" sz="3600" dirty="0"/>
              <a:t> </a:t>
            </a:r>
            <a:r>
              <a:rPr lang="ru-RU" sz="3600" dirty="0" err="1"/>
              <a:t>va</a:t>
            </a:r>
            <a:r>
              <a:rPr lang="ru-RU" sz="3600" dirty="0"/>
              <a:t> </a:t>
            </a:r>
            <a:r>
              <a:rPr lang="ru-RU" sz="3600" dirty="0" err="1"/>
              <a:t>bundan</a:t>
            </a:r>
            <a:r>
              <a:rPr lang="ru-RU" sz="3600" dirty="0"/>
              <a:t> </a:t>
            </a:r>
            <a:r>
              <a:rPr lang="ru-RU" sz="3600" dirty="0" err="1"/>
              <a:t>qanday</a:t>
            </a:r>
            <a:r>
              <a:rPr lang="ru-RU" sz="3600" dirty="0"/>
              <a:t> </a:t>
            </a:r>
            <a:r>
              <a:rPr lang="ru-RU" sz="3600" dirty="0" err="1"/>
              <a:t>xulosa</a:t>
            </a:r>
            <a:r>
              <a:rPr lang="ru-RU" sz="3600" dirty="0"/>
              <a:t> </a:t>
            </a:r>
            <a:r>
              <a:rPr lang="ru-RU" sz="3600" dirty="0" err="1"/>
              <a:t>chiqardim</a:t>
            </a:r>
            <a:r>
              <a:rPr lang="ru-RU" sz="3600" dirty="0"/>
              <a:t>?” </a:t>
            </a:r>
            <a:r>
              <a:rPr lang="ru-RU" sz="3600" dirty="0" err="1"/>
              <a:t>degan</a:t>
            </a:r>
            <a:r>
              <a:rPr lang="ru-RU" sz="3600" dirty="0"/>
              <a:t> </a:t>
            </a:r>
            <a:r>
              <a:rPr lang="ru-RU" sz="3600" dirty="0" err="1"/>
              <a:t>savollarga</a:t>
            </a:r>
            <a:r>
              <a:rPr lang="ru-RU" sz="3600" dirty="0"/>
              <a:t> </a:t>
            </a:r>
            <a:r>
              <a:rPr lang="ru-RU" sz="3600" dirty="0" err="1"/>
              <a:t>javob</a:t>
            </a:r>
            <a:r>
              <a:rPr lang="ru-RU" sz="3600" dirty="0"/>
              <a:t> </a:t>
            </a:r>
            <a:r>
              <a:rPr lang="ru-RU" sz="3600" dirty="0" err="1"/>
              <a:t>topishdir</a:t>
            </a:r>
            <a:r>
              <a:rPr lang="ru-RU" sz="3600" dirty="0" smtClean="0"/>
              <a:t>.</a:t>
            </a:r>
            <a:endParaRPr lang="ru-RU" sz="3600" dirty="0"/>
          </a:p>
        </p:txBody>
      </p:sp>
    </p:spTree>
    <p:extLst>
      <p:ext uri="{BB962C8B-B14F-4D97-AF65-F5344CB8AC3E}">
        <p14:creationId xmlns:p14="http://schemas.microsoft.com/office/powerpoint/2010/main" val="5064479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chor="t">
            <a:normAutofit/>
          </a:bodyPr>
          <a:lstStyle/>
          <a:p>
            <a:r>
              <a:rPr lang="en-US" dirty="0" err="1"/>
              <a:t>Refleksiyaning</a:t>
            </a:r>
            <a:r>
              <a:rPr lang="en-US" dirty="0"/>
              <a:t> </a:t>
            </a:r>
            <a:r>
              <a:rPr lang="en-US" dirty="0" err="1"/>
              <a:t>asosiy</a:t>
            </a:r>
            <a:r>
              <a:rPr lang="en-US" dirty="0"/>
              <a:t> </a:t>
            </a:r>
            <a:r>
              <a:rPr lang="en-US" dirty="0" err="1"/>
              <a:t>xususiyatlari</a:t>
            </a:r>
            <a:r>
              <a:rPr lang="en-US" dirty="0" smtClean="0"/>
              <a:t>:</a:t>
            </a:r>
            <a:endParaRPr lang="ru-RU" dirty="0"/>
          </a:p>
        </p:txBody>
      </p:sp>
      <p:sp>
        <p:nvSpPr>
          <p:cNvPr id="3" name="Объект 2"/>
          <p:cNvSpPr>
            <a:spLocks noGrp="1"/>
          </p:cNvSpPr>
          <p:nvPr>
            <p:ph idx="1"/>
          </p:nvPr>
        </p:nvSpPr>
        <p:spPr>
          <a:xfrm>
            <a:off x="107504" y="980728"/>
            <a:ext cx="8856984" cy="5145435"/>
          </a:xfrm>
          <a:solidFill>
            <a:schemeClr val="bg2">
              <a:lumMod val="60000"/>
              <a:lumOff val="40000"/>
            </a:schemeClr>
          </a:solidFill>
        </p:spPr>
        <p:txBody>
          <a:bodyPr>
            <a:noAutofit/>
          </a:bodyPr>
          <a:lstStyle/>
          <a:p>
            <a:pPr algn="ctr"/>
            <a:r>
              <a:rPr lang="en-US" sz="3600" dirty="0"/>
              <a:t>1. </a:t>
            </a:r>
            <a:r>
              <a:rPr lang="uz-Latn-UZ" sz="3600" dirty="0" smtClean="0"/>
              <a:t>“</a:t>
            </a:r>
            <a:r>
              <a:rPr lang="en-US" sz="3600" dirty="0" err="1" smtClean="0"/>
              <a:t>O‘zini</a:t>
            </a:r>
            <a:r>
              <a:rPr lang="en-US" sz="3600" dirty="0" smtClean="0"/>
              <a:t> </a:t>
            </a:r>
            <a:r>
              <a:rPr lang="en-US" sz="3600" dirty="0" err="1" smtClean="0"/>
              <a:t>anglash</a:t>
            </a:r>
            <a:r>
              <a:rPr lang="uz-Latn-UZ" sz="3600" dirty="0" smtClean="0"/>
              <a:t>”</a:t>
            </a:r>
            <a:r>
              <a:rPr lang="en-US" sz="3600" dirty="0" smtClean="0"/>
              <a:t> </a:t>
            </a:r>
            <a:r>
              <a:rPr lang="en-US" sz="3600" dirty="0"/>
              <a:t>– </a:t>
            </a:r>
            <a:r>
              <a:rPr lang="en-US" sz="3600" dirty="0" err="1"/>
              <a:t>inson</a:t>
            </a:r>
            <a:r>
              <a:rPr lang="en-US" sz="3600" dirty="0"/>
              <a:t> </a:t>
            </a:r>
            <a:r>
              <a:rPr lang="en-US" sz="3600" dirty="0" err="1"/>
              <a:t>o‘z</a:t>
            </a:r>
            <a:r>
              <a:rPr lang="en-US" sz="3600" dirty="0"/>
              <a:t> </a:t>
            </a:r>
            <a:r>
              <a:rPr lang="en-US" sz="3600" dirty="0" err="1"/>
              <a:t>kuchli</a:t>
            </a:r>
            <a:r>
              <a:rPr lang="en-US" sz="3600" dirty="0"/>
              <a:t> </a:t>
            </a:r>
            <a:r>
              <a:rPr lang="en-US" sz="3600" dirty="0" err="1"/>
              <a:t>va</a:t>
            </a:r>
            <a:r>
              <a:rPr lang="en-US" sz="3600" dirty="0"/>
              <a:t> </a:t>
            </a:r>
            <a:r>
              <a:rPr lang="en-US" sz="3600" dirty="0" err="1"/>
              <a:t>zaif</a:t>
            </a:r>
            <a:r>
              <a:rPr lang="en-US" sz="3600" dirty="0"/>
              <a:t> </a:t>
            </a:r>
            <a:r>
              <a:rPr lang="en-US" sz="3600" dirty="0" err="1"/>
              <a:t>tomonlarini</a:t>
            </a:r>
            <a:r>
              <a:rPr lang="en-US" sz="3600" dirty="0"/>
              <a:t> </a:t>
            </a:r>
            <a:r>
              <a:rPr lang="en-US" sz="3600" dirty="0" err="1"/>
              <a:t>tushunadi</a:t>
            </a:r>
            <a:r>
              <a:rPr lang="en-US" sz="3600" dirty="0" smtClean="0"/>
              <a:t>.</a:t>
            </a:r>
            <a:endParaRPr lang="uz-Latn-UZ" sz="3600" dirty="0" smtClean="0"/>
          </a:p>
          <a:p>
            <a:pPr algn="ctr"/>
            <a:r>
              <a:rPr lang="en-US" sz="3600" dirty="0" smtClean="0"/>
              <a:t>2</a:t>
            </a:r>
            <a:r>
              <a:rPr lang="en-US" sz="3600" dirty="0"/>
              <a:t>. </a:t>
            </a:r>
            <a:r>
              <a:rPr lang="uz-Latn-UZ" sz="3600" dirty="0" smtClean="0"/>
              <a:t>“</a:t>
            </a:r>
            <a:r>
              <a:rPr lang="en-US" sz="3600" dirty="0" err="1" smtClean="0"/>
              <a:t>Faoliyatni</a:t>
            </a:r>
            <a:r>
              <a:rPr lang="en-US" sz="3600" dirty="0" smtClean="0"/>
              <a:t> </a:t>
            </a:r>
            <a:r>
              <a:rPr lang="en-US" sz="3600" dirty="0" err="1"/>
              <a:t>tahlil</a:t>
            </a:r>
            <a:r>
              <a:rPr lang="en-US" sz="3600" dirty="0"/>
              <a:t> </a:t>
            </a:r>
            <a:r>
              <a:rPr lang="en-US" sz="3600" dirty="0" err="1" smtClean="0"/>
              <a:t>qilish</a:t>
            </a:r>
            <a:r>
              <a:rPr lang="uz-Latn-UZ" sz="3600" dirty="0" smtClean="0"/>
              <a:t>”</a:t>
            </a:r>
            <a:r>
              <a:rPr lang="en-US" sz="3600" dirty="0" smtClean="0"/>
              <a:t> </a:t>
            </a:r>
            <a:r>
              <a:rPr lang="en-US" sz="3600" dirty="0"/>
              <a:t>– </a:t>
            </a:r>
            <a:r>
              <a:rPr lang="en-US" sz="3600" dirty="0" err="1"/>
              <a:t>qilingan</a:t>
            </a:r>
            <a:r>
              <a:rPr lang="en-US" sz="3600" dirty="0"/>
              <a:t> </a:t>
            </a:r>
            <a:r>
              <a:rPr lang="en-US" sz="3600" dirty="0" err="1"/>
              <a:t>ishning</a:t>
            </a:r>
            <a:r>
              <a:rPr lang="en-US" sz="3600" dirty="0"/>
              <a:t> </a:t>
            </a:r>
            <a:r>
              <a:rPr lang="en-US" sz="3600" dirty="0" err="1"/>
              <a:t>yaxshi</a:t>
            </a:r>
            <a:r>
              <a:rPr lang="en-US" sz="3600" dirty="0"/>
              <a:t> </a:t>
            </a:r>
            <a:r>
              <a:rPr lang="en-US" sz="3600" dirty="0" err="1"/>
              <a:t>va</a:t>
            </a:r>
            <a:r>
              <a:rPr lang="en-US" sz="3600" dirty="0"/>
              <a:t> </a:t>
            </a:r>
            <a:r>
              <a:rPr lang="en-US" sz="3600" dirty="0" err="1"/>
              <a:t>kamchilik</a:t>
            </a:r>
            <a:r>
              <a:rPr lang="en-US" sz="3600" dirty="0"/>
              <a:t> </a:t>
            </a:r>
            <a:r>
              <a:rPr lang="en-US" sz="3600" dirty="0" err="1"/>
              <a:t>tomonlarini</a:t>
            </a:r>
            <a:r>
              <a:rPr lang="en-US" sz="3600" dirty="0"/>
              <a:t> </a:t>
            </a:r>
            <a:r>
              <a:rPr lang="en-US" sz="3600" dirty="0" err="1"/>
              <a:t>ko‘rib</a:t>
            </a:r>
            <a:r>
              <a:rPr lang="en-US" sz="3600" dirty="0"/>
              <a:t> </a:t>
            </a:r>
            <a:r>
              <a:rPr lang="en-US" sz="3600" dirty="0" err="1"/>
              <a:t>chiqadi</a:t>
            </a:r>
            <a:r>
              <a:rPr lang="en-US" sz="3600" dirty="0"/>
              <a:t>.</a:t>
            </a:r>
            <a:endParaRPr lang="ru-RU" sz="3600" dirty="0"/>
          </a:p>
          <a:p>
            <a:pPr algn="ctr"/>
            <a:r>
              <a:rPr lang="en-US" sz="3600" dirty="0"/>
              <a:t>3. </a:t>
            </a:r>
            <a:r>
              <a:rPr lang="uz-Latn-UZ" sz="3600" dirty="0" smtClean="0"/>
              <a:t>“</a:t>
            </a:r>
            <a:r>
              <a:rPr lang="en-US" sz="3600" dirty="0" err="1" smtClean="0"/>
              <a:t>Xulosaga</a:t>
            </a:r>
            <a:r>
              <a:rPr lang="en-US" sz="3600" dirty="0" smtClean="0"/>
              <a:t> </a:t>
            </a:r>
            <a:r>
              <a:rPr lang="en-US" sz="3600" dirty="0" err="1" smtClean="0"/>
              <a:t>kelish</a:t>
            </a:r>
            <a:r>
              <a:rPr lang="uz-Latn-UZ" sz="3600" dirty="0" smtClean="0"/>
              <a:t>”</a:t>
            </a:r>
            <a:r>
              <a:rPr lang="en-US" sz="3600" dirty="0" smtClean="0"/>
              <a:t> </a:t>
            </a:r>
            <a:r>
              <a:rPr lang="en-US" sz="3600" dirty="0"/>
              <a:t>– </a:t>
            </a:r>
            <a:r>
              <a:rPr lang="en-US" sz="3600" dirty="0" err="1"/>
              <a:t>kelajakda</a:t>
            </a:r>
            <a:r>
              <a:rPr lang="en-US" sz="3600" dirty="0"/>
              <a:t> </a:t>
            </a:r>
            <a:r>
              <a:rPr lang="en-US" sz="3600" dirty="0" err="1"/>
              <a:t>yanada</a:t>
            </a:r>
            <a:r>
              <a:rPr lang="en-US" sz="3600" dirty="0"/>
              <a:t> </a:t>
            </a:r>
            <a:r>
              <a:rPr lang="en-US" sz="3600" dirty="0" err="1"/>
              <a:t>yaxshi</a:t>
            </a:r>
            <a:r>
              <a:rPr lang="en-US" sz="3600" dirty="0"/>
              <a:t> </a:t>
            </a:r>
            <a:r>
              <a:rPr lang="en-US" sz="3600" dirty="0" err="1"/>
              <a:t>natija</a:t>
            </a:r>
            <a:r>
              <a:rPr lang="en-US" sz="3600" dirty="0"/>
              <a:t> </a:t>
            </a:r>
            <a:r>
              <a:rPr lang="en-US" sz="3600" dirty="0" err="1"/>
              <a:t>olish</a:t>
            </a:r>
            <a:r>
              <a:rPr lang="en-US" sz="3600" dirty="0"/>
              <a:t> </a:t>
            </a:r>
            <a:r>
              <a:rPr lang="en-US" sz="3600" dirty="0" err="1"/>
              <a:t>uchun</a:t>
            </a:r>
            <a:r>
              <a:rPr lang="en-US" sz="3600" dirty="0"/>
              <a:t> </a:t>
            </a:r>
            <a:r>
              <a:rPr lang="en-US" sz="3600" dirty="0" err="1"/>
              <a:t>saboq</a:t>
            </a:r>
            <a:r>
              <a:rPr lang="en-US" sz="3600" dirty="0"/>
              <a:t> </a:t>
            </a:r>
            <a:r>
              <a:rPr lang="en-US" sz="3600" dirty="0" err="1"/>
              <a:t>chiqaradi</a:t>
            </a:r>
            <a:r>
              <a:rPr lang="en-US" sz="3600" dirty="0"/>
              <a:t>.</a:t>
            </a:r>
            <a:endParaRPr lang="ru-RU" sz="3600" dirty="0"/>
          </a:p>
          <a:p>
            <a:pPr algn="ctr"/>
            <a:r>
              <a:rPr lang="en-US" sz="3600" dirty="0"/>
              <a:t>4. </a:t>
            </a:r>
            <a:r>
              <a:rPr lang="uz-Latn-UZ" sz="3600" dirty="0" smtClean="0"/>
              <a:t>“</a:t>
            </a:r>
            <a:r>
              <a:rPr lang="en-US" sz="3600" dirty="0" err="1" smtClean="0"/>
              <a:t>Rivojlanish</a:t>
            </a:r>
            <a:r>
              <a:rPr lang="en-US" sz="3600" dirty="0" smtClean="0"/>
              <a:t> </a:t>
            </a:r>
            <a:r>
              <a:rPr lang="en-US" sz="3600" dirty="0" err="1" smtClean="0"/>
              <a:t>vositasi</a:t>
            </a:r>
            <a:r>
              <a:rPr lang="uz-Latn-UZ" sz="3600" dirty="0" smtClean="0"/>
              <a:t>”</a:t>
            </a:r>
            <a:r>
              <a:rPr lang="en-US" sz="3600" dirty="0" smtClean="0"/>
              <a:t> </a:t>
            </a:r>
            <a:r>
              <a:rPr lang="en-US" sz="3600" dirty="0"/>
              <a:t>– </a:t>
            </a:r>
            <a:r>
              <a:rPr lang="en-US" sz="3600" dirty="0" err="1"/>
              <a:t>shaxsiy</a:t>
            </a:r>
            <a:r>
              <a:rPr lang="en-US" sz="3600" dirty="0"/>
              <a:t> </a:t>
            </a:r>
            <a:r>
              <a:rPr lang="en-US" sz="3600" dirty="0" err="1"/>
              <a:t>va</a:t>
            </a:r>
            <a:r>
              <a:rPr lang="en-US" sz="3600" dirty="0"/>
              <a:t> </a:t>
            </a:r>
            <a:r>
              <a:rPr lang="en-US" sz="3600" dirty="0" err="1"/>
              <a:t>kasbiy</a:t>
            </a:r>
            <a:r>
              <a:rPr lang="en-US" sz="3600" dirty="0"/>
              <a:t> </a:t>
            </a:r>
            <a:r>
              <a:rPr lang="en-US" sz="3600" dirty="0" err="1"/>
              <a:t>o‘sishga</a:t>
            </a:r>
            <a:r>
              <a:rPr lang="en-US" sz="3600" dirty="0"/>
              <a:t> </a:t>
            </a:r>
            <a:r>
              <a:rPr lang="en-US" sz="3600" dirty="0" err="1"/>
              <a:t>yordam</a:t>
            </a:r>
            <a:r>
              <a:rPr lang="en-US" sz="3600" dirty="0"/>
              <a:t> </a:t>
            </a:r>
            <a:r>
              <a:rPr lang="en-US" sz="3600" dirty="0" err="1"/>
              <a:t>beradi</a:t>
            </a:r>
            <a:r>
              <a:rPr lang="en-US" sz="3600" dirty="0"/>
              <a:t>.</a:t>
            </a:r>
            <a:endParaRPr lang="ru-RU" sz="3600" dirty="0"/>
          </a:p>
          <a:p>
            <a:endParaRPr lang="ru-RU" sz="3600" dirty="0"/>
          </a:p>
        </p:txBody>
      </p:sp>
    </p:spTree>
    <p:extLst>
      <p:ext uri="{BB962C8B-B14F-4D97-AF65-F5344CB8AC3E}">
        <p14:creationId xmlns:p14="http://schemas.microsoft.com/office/powerpoint/2010/main" val="33001860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chor="t">
            <a:normAutofit/>
          </a:bodyPr>
          <a:lstStyle/>
          <a:p>
            <a:pPr algn="ctr"/>
            <a:r>
              <a:rPr lang="uz-Cyrl-UZ" b="1" dirty="0"/>
              <a:t>GIBBS REFLEKSIYA SIKLI </a:t>
            </a:r>
            <a:endParaRPr lang="ru-RU" dirty="0"/>
          </a:p>
        </p:txBody>
      </p:sp>
      <p:sp>
        <p:nvSpPr>
          <p:cNvPr id="3" name="Объект 2"/>
          <p:cNvSpPr>
            <a:spLocks noGrp="1"/>
          </p:cNvSpPr>
          <p:nvPr>
            <p:ph idx="1"/>
          </p:nvPr>
        </p:nvSpPr>
        <p:spPr>
          <a:xfrm>
            <a:off x="0" y="908720"/>
            <a:ext cx="9144000" cy="5688632"/>
          </a:xfrm>
        </p:spPr>
        <p:txBody>
          <a:bodyPr>
            <a:noAutofit/>
          </a:bodyPr>
          <a:lstStyle/>
          <a:p>
            <a:pPr marL="0" indent="0" algn="ctr">
              <a:buNone/>
            </a:pPr>
            <a:r>
              <a:rPr lang="uz-Latn-UZ" sz="2800" b="1" dirty="0" smtClean="0"/>
              <a:t>Bosqichlari:</a:t>
            </a:r>
          </a:p>
          <a:p>
            <a:r>
              <a:rPr lang="en-US" sz="2800" b="1" dirty="0" smtClean="0"/>
              <a:t>1</a:t>
            </a:r>
            <a:r>
              <a:rPr lang="en-US" sz="2800" b="1" dirty="0"/>
              <a:t>. </a:t>
            </a:r>
            <a:r>
              <a:rPr lang="uz-Cyrl-UZ" sz="2800" b="1" dirty="0"/>
              <a:t>Tasvir: </a:t>
            </a:r>
            <a:r>
              <a:rPr lang="en-US" sz="2800" dirty="0"/>
              <a:t>– </a:t>
            </a:r>
            <a:r>
              <a:rPr lang="uz-Cyrl-UZ" sz="2800" dirty="0"/>
              <a:t>Nima sodir boʻldi?</a:t>
            </a:r>
            <a:endParaRPr lang="ru-RU" sz="2800" dirty="0"/>
          </a:p>
          <a:p>
            <a:r>
              <a:rPr lang="en-US" sz="2800" b="1" dirty="0"/>
              <a:t>2. </a:t>
            </a:r>
            <a:r>
              <a:rPr lang="uz-Cyrl-UZ" sz="2800" b="1" dirty="0"/>
              <a:t>Hissiyotlar </a:t>
            </a:r>
            <a:r>
              <a:rPr lang="en-US" sz="2800" dirty="0"/>
              <a:t>– </a:t>
            </a:r>
            <a:r>
              <a:rPr lang="uz-Cyrl-UZ" sz="2800" dirty="0"/>
              <a:t>Nima haqida oʻyladingiz yoki nimalarni his qildingiz?</a:t>
            </a:r>
            <a:endParaRPr lang="ru-RU" sz="2800" dirty="0"/>
          </a:p>
          <a:p>
            <a:r>
              <a:rPr lang="en-US" sz="2800" b="1" dirty="0"/>
              <a:t>3. </a:t>
            </a:r>
            <a:r>
              <a:rPr lang="uz-Cyrl-UZ" sz="2800" b="1" dirty="0"/>
              <a:t>Baholash </a:t>
            </a:r>
            <a:r>
              <a:rPr lang="en-US" sz="2800" dirty="0"/>
              <a:t>– </a:t>
            </a:r>
            <a:r>
              <a:rPr lang="uz-Cyrl-UZ" sz="2800" dirty="0"/>
              <a:t>Ushbu tajriba (voqea-hodisa)ning yaxshi va yomon taraflari nima edi?</a:t>
            </a:r>
            <a:endParaRPr lang="ru-RU" sz="2800" dirty="0"/>
          </a:p>
          <a:p>
            <a:r>
              <a:rPr lang="en-US" sz="2800" b="1" dirty="0"/>
              <a:t>4. </a:t>
            </a:r>
            <a:r>
              <a:rPr lang="uz-Cyrl-UZ" sz="2800" b="1" dirty="0"/>
              <a:t>Tahlil </a:t>
            </a:r>
            <a:r>
              <a:rPr lang="en-US" sz="2800" dirty="0"/>
              <a:t>– </a:t>
            </a:r>
            <a:r>
              <a:rPr lang="uz-Cyrl-UZ" sz="2800" dirty="0"/>
              <a:t>Ushbu vaziyatdan qanday maʼno/xulosa chiqarish mumkin?</a:t>
            </a:r>
            <a:endParaRPr lang="ru-RU" sz="2800" dirty="0"/>
          </a:p>
          <a:p>
            <a:r>
              <a:rPr lang="en-US" sz="2800" b="1" dirty="0"/>
              <a:t>5. </a:t>
            </a:r>
            <a:r>
              <a:rPr lang="uz-Cyrl-UZ" sz="2800" b="1" dirty="0"/>
              <a:t>Xulosa</a:t>
            </a:r>
            <a:r>
              <a:rPr lang="en-US" sz="2800" b="1" dirty="0"/>
              <a:t>: </a:t>
            </a:r>
            <a:r>
              <a:rPr lang="en-US" sz="2800" dirty="0"/>
              <a:t>– </a:t>
            </a:r>
            <a:r>
              <a:rPr lang="uz-Cyrl-UZ" sz="2800" dirty="0"/>
              <a:t>Nimalarni boshqacha bajargan boʻlardingiz?</a:t>
            </a:r>
            <a:endParaRPr lang="ru-RU" sz="2800" dirty="0"/>
          </a:p>
          <a:p>
            <a:r>
              <a:rPr lang="en-US" sz="2800" b="1" dirty="0"/>
              <a:t>6. </a:t>
            </a:r>
            <a:r>
              <a:rPr lang="uz-Cyrl-UZ" sz="2800" b="1" dirty="0"/>
              <a:t>Harakatlar rejasi: </a:t>
            </a:r>
            <a:r>
              <a:rPr lang="en-US" sz="2800" dirty="0"/>
              <a:t>–</a:t>
            </a:r>
            <a:r>
              <a:rPr lang="uz-Cyrl-UZ" sz="2800" dirty="0"/>
              <a:t> Kelajakda shu singari vaziyatlarni qanday uddalaysiz?</a:t>
            </a:r>
            <a:endParaRPr lang="ru-RU" sz="2800" dirty="0"/>
          </a:p>
        </p:txBody>
      </p:sp>
    </p:spTree>
    <p:extLst>
      <p:ext uri="{BB962C8B-B14F-4D97-AF65-F5344CB8AC3E}">
        <p14:creationId xmlns:p14="http://schemas.microsoft.com/office/powerpoint/2010/main" val="21755697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chor="t">
            <a:normAutofit/>
          </a:bodyPr>
          <a:lstStyle/>
          <a:p>
            <a:pPr algn="ctr"/>
            <a:r>
              <a:rPr lang="uz-Cyrl-UZ" b="1" dirty="0"/>
              <a:t>BRUKFILDNING TOʻRTTA </a:t>
            </a:r>
            <a:r>
              <a:rPr lang="uz-Cyrl-UZ" b="1" dirty="0" smtClean="0"/>
              <a:t>LINZASI</a:t>
            </a:r>
            <a:endParaRPr lang="ru-RU" dirty="0"/>
          </a:p>
        </p:txBody>
      </p:sp>
      <p:sp>
        <p:nvSpPr>
          <p:cNvPr id="3" name="Объект 2"/>
          <p:cNvSpPr>
            <a:spLocks noGrp="1"/>
          </p:cNvSpPr>
          <p:nvPr>
            <p:ph idx="1"/>
          </p:nvPr>
        </p:nvSpPr>
        <p:spPr>
          <a:xfrm>
            <a:off x="0" y="836712"/>
            <a:ext cx="9144000" cy="5832648"/>
          </a:xfrm>
        </p:spPr>
        <p:txBody>
          <a:bodyPr>
            <a:noAutofit/>
          </a:bodyPr>
          <a:lstStyle/>
          <a:p>
            <a:pPr marL="0" indent="0" algn="ctr">
              <a:buNone/>
            </a:pPr>
            <a:r>
              <a:rPr lang="uz-Cyrl-UZ" sz="3200" b="1" dirty="0" smtClean="0"/>
              <a:t>Perspektivalar </a:t>
            </a:r>
            <a:r>
              <a:rPr lang="uz-Cyrl-UZ" sz="3200" b="1" dirty="0"/>
              <a:t>(nuqtai-nazarlar):</a:t>
            </a:r>
            <a:endParaRPr lang="ru-RU" sz="3200" dirty="0"/>
          </a:p>
          <a:p>
            <a:pPr algn="just"/>
            <a:r>
              <a:rPr lang="uz-Latn-UZ" sz="3200" b="1" dirty="0"/>
              <a:t>1. </a:t>
            </a:r>
            <a:r>
              <a:rPr lang="uz-Cyrl-UZ" sz="3200" b="1" dirty="0"/>
              <a:t>Shaxsiy linza </a:t>
            </a:r>
            <a:r>
              <a:rPr lang="uz-Latn-UZ" sz="3200" b="1" dirty="0"/>
              <a:t>– </a:t>
            </a:r>
            <a:r>
              <a:rPr lang="uz-Cyrl-UZ" sz="3200" dirty="0"/>
              <a:t>Shaxsining oʻz tajribalari va taxminlari xususida refleksiv mushohoda qilishi</a:t>
            </a:r>
            <a:r>
              <a:rPr lang="uz-Latn-UZ" sz="3200" dirty="0"/>
              <a:t>.</a:t>
            </a:r>
            <a:endParaRPr lang="ru-RU" sz="3200" dirty="0"/>
          </a:p>
          <a:p>
            <a:pPr algn="just"/>
            <a:r>
              <a:rPr lang="uz-Latn-UZ" sz="3200" b="1" dirty="0"/>
              <a:t>2. </a:t>
            </a:r>
            <a:r>
              <a:rPr lang="uz-Cyrl-UZ" sz="3200" b="1" dirty="0"/>
              <a:t>Oʻquvchilar linzasi </a:t>
            </a:r>
            <a:r>
              <a:rPr lang="uz-Latn-UZ" sz="3200" b="1" dirty="0"/>
              <a:t>– </a:t>
            </a:r>
            <a:r>
              <a:rPr lang="uz-Cyrl-UZ" sz="3200" dirty="0"/>
              <a:t>Oʻquvchilardan keluvchi qayta aloqa va reaksiya haqida oʻylab koʻrish.</a:t>
            </a:r>
            <a:endParaRPr lang="ru-RU" sz="3200" dirty="0"/>
          </a:p>
          <a:p>
            <a:pPr algn="just"/>
            <a:r>
              <a:rPr lang="uz-Latn-UZ" sz="3200" b="1" dirty="0"/>
              <a:t>3. </a:t>
            </a:r>
            <a:r>
              <a:rPr lang="uz-Cyrl-UZ" sz="3200" b="1" dirty="0"/>
              <a:t>Hamkasblar linzasi </a:t>
            </a:r>
            <a:r>
              <a:rPr lang="uz-Latn-UZ" sz="3200" b="1" dirty="0"/>
              <a:t>– </a:t>
            </a:r>
            <a:r>
              <a:rPr lang="uz-Cyrl-UZ" sz="3200" dirty="0"/>
              <a:t>Oʻzaro kuzatuv hamda hamkorlikda ishlash orqali tushunchaga ega boʻlish.</a:t>
            </a:r>
            <a:endParaRPr lang="ru-RU" sz="3200" dirty="0"/>
          </a:p>
          <a:p>
            <a:pPr algn="just"/>
            <a:r>
              <a:rPr lang="uz-Latn-UZ" sz="3200" b="1" dirty="0"/>
              <a:t>4. </a:t>
            </a:r>
            <a:r>
              <a:rPr lang="uz-Cyrl-UZ" sz="3200" b="1" dirty="0"/>
              <a:t>Nazariya linzasi </a:t>
            </a:r>
            <a:r>
              <a:rPr lang="uz-Latn-UZ" sz="3200" b="1" dirty="0"/>
              <a:t>– </a:t>
            </a:r>
            <a:r>
              <a:rPr lang="uz-Cyrl-UZ" sz="3200" dirty="0"/>
              <a:t>Tajribalarni talqin va tahlil qilishda taʼlimiy nazariyalardan foydalanish</a:t>
            </a:r>
            <a:endParaRPr lang="ru-RU" sz="3200" dirty="0"/>
          </a:p>
          <a:p>
            <a:endParaRPr lang="ru-RU" sz="3200" dirty="0"/>
          </a:p>
        </p:txBody>
      </p:sp>
    </p:spTree>
    <p:extLst>
      <p:ext uri="{BB962C8B-B14F-4D97-AF65-F5344CB8AC3E}">
        <p14:creationId xmlns:p14="http://schemas.microsoft.com/office/powerpoint/2010/main" val="34591218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chor="t">
            <a:normAutofit/>
          </a:bodyPr>
          <a:lstStyle/>
          <a:p>
            <a:r>
              <a:rPr lang="uz-Cyrl-UZ" b="1" dirty="0"/>
              <a:t>RITXART REFLEKSIYA </a:t>
            </a:r>
            <a:r>
              <a:rPr lang="uz-Cyrl-UZ" b="1" dirty="0" smtClean="0"/>
              <a:t>SIKLI</a:t>
            </a:r>
            <a:endParaRPr lang="ru-RU" dirty="0"/>
          </a:p>
        </p:txBody>
      </p:sp>
      <p:sp>
        <p:nvSpPr>
          <p:cNvPr id="3" name="Объект 2"/>
          <p:cNvSpPr>
            <a:spLocks noGrp="1"/>
          </p:cNvSpPr>
          <p:nvPr>
            <p:ph idx="1"/>
          </p:nvPr>
        </p:nvSpPr>
        <p:spPr>
          <a:xfrm>
            <a:off x="0" y="908720"/>
            <a:ext cx="9144000" cy="5688632"/>
          </a:xfrm>
        </p:spPr>
        <p:txBody>
          <a:bodyPr>
            <a:normAutofit/>
          </a:bodyPr>
          <a:lstStyle/>
          <a:p>
            <a:pPr marL="0" indent="0" algn="ctr">
              <a:buNone/>
            </a:pPr>
            <a:r>
              <a:rPr lang="uz-Cyrl-UZ" sz="3600" b="1" dirty="0" smtClean="0"/>
              <a:t>Bosqichlar</a:t>
            </a:r>
            <a:r>
              <a:rPr lang="uz-Latn-UZ" sz="3600" b="1" dirty="0" smtClean="0"/>
              <a:t>i</a:t>
            </a:r>
            <a:r>
              <a:rPr lang="uz-Cyrl-UZ" sz="3600" b="1" dirty="0" smtClean="0"/>
              <a:t>:</a:t>
            </a:r>
            <a:endParaRPr lang="ru-RU" sz="3600" dirty="0"/>
          </a:p>
          <a:p>
            <a:r>
              <a:rPr lang="en-US" sz="3600" b="1" dirty="0"/>
              <a:t>1. </a:t>
            </a:r>
            <a:r>
              <a:rPr lang="uz-Cyrl-UZ" sz="3600" b="1" dirty="0"/>
              <a:t>Qara </a:t>
            </a:r>
            <a:r>
              <a:rPr lang="en-US" sz="3600" dirty="0"/>
              <a:t>– </a:t>
            </a:r>
            <a:r>
              <a:rPr lang="uz-Cyrl-UZ" sz="3600" dirty="0"/>
              <a:t>Nimani payqadingiz?</a:t>
            </a:r>
            <a:endParaRPr lang="ru-RU" sz="3600" dirty="0"/>
          </a:p>
          <a:p>
            <a:r>
              <a:rPr lang="en-US" sz="3600" b="1" dirty="0"/>
              <a:t>2. </a:t>
            </a:r>
            <a:r>
              <a:rPr lang="uz-Cyrl-UZ" sz="3600" b="1" dirty="0"/>
              <a:t>Fikrla </a:t>
            </a:r>
            <a:r>
              <a:rPr lang="en-US" sz="3600" dirty="0"/>
              <a:t>– </a:t>
            </a:r>
            <a:r>
              <a:rPr lang="uz-Cyrl-UZ" sz="3600" dirty="0"/>
              <a:t>Nima sodir boʻlayapti deb oʻyladingiz?</a:t>
            </a:r>
            <a:endParaRPr lang="ru-RU" sz="3600" dirty="0"/>
          </a:p>
          <a:p>
            <a:r>
              <a:rPr lang="en-US" sz="3600" b="1" dirty="0"/>
              <a:t>3. </a:t>
            </a:r>
            <a:r>
              <a:rPr lang="uz-Cyrl-UZ" sz="3600" b="1" dirty="0"/>
              <a:t>His qil </a:t>
            </a:r>
            <a:r>
              <a:rPr lang="en-US" sz="3600" dirty="0"/>
              <a:t>– </a:t>
            </a:r>
            <a:r>
              <a:rPr lang="uz-Cyrl-UZ" sz="3600" dirty="0"/>
              <a:t>Oʻzingizni qanday his qildingiz?</a:t>
            </a:r>
            <a:endParaRPr lang="ru-RU" sz="3600" dirty="0"/>
          </a:p>
          <a:p>
            <a:r>
              <a:rPr lang="en-US" sz="3600" b="1" dirty="0"/>
              <a:t>4. </a:t>
            </a:r>
            <a:r>
              <a:rPr lang="uz-Cyrl-UZ" sz="3600" b="1" dirty="0"/>
              <a:t>Ajablan </a:t>
            </a:r>
            <a:r>
              <a:rPr lang="en-US" sz="3600" dirty="0"/>
              <a:t>– </a:t>
            </a:r>
            <a:r>
              <a:rPr lang="uz-Cyrl-UZ" sz="3600" dirty="0"/>
              <a:t>Bu (tajriba, voqea-hodisa) qanday savollarni oʻrtaga tashlamoqda?</a:t>
            </a:r>
            <a:endParaRPr lang="ru-RU" sz="3600" dirty="0"/>
          </a:p>
          <a:p>
            <a:r>
              <a:rPr lang="en-US" sz="3600" b="1" dirty="0"/>
              <a:t>5. </a:t>
            </a:r>
            <a:r>
              <a:rPr lang="uz-Cyrl-UZ" sz="3600" b="1" dirty="0"/>
              <a:t>Harakatga kirish </a:t>
            </a:r>
            <a:r>
              <a:rPr lang="en-US" sz="3600" dirty="0"/>
              <a:t>– </a:t>
            </a:r>
            <a:r>
              <a:rPr lang="uz-Cyrl-UZ" sz="3600" dirty="0"/>
              <a:t>Endi nima qilmoqchisiz?</a:t>
            </a:r>
            <a:endParaRPr lang="ru-RU" sz="3600" dirty="0"/>
          </a:p>
        </p:txBody>
      </p:sp>
    </p:spTree>
    <p:extLst>
      <p:ext uri="{BB962C8B-B14F-4D97-AF65-F5344CB8AC3E}">
        <p14:creationId xmlns:p14="http://schemas.microsoft.com/office/powerpoint/2010/main" val="5822047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chor="t"/>
          <a:lstStyle/>
          <a:p>
            <a:pPr algn="ctr"/>
            <a:r>
              <a:rPr lang="uz-Cyrl-UZ" b="1" dirty="0"/>
              <a:t>Guruhlar uchun topshiriqlar.</a:t>
            </a:r>
            <a:r>
              <a:rPr lang="uz-Cyrl-UZ" dirty="0"/>
              <a:t> </a:t>
            </a:r>
            <a:endParaRPr lang="ru-RU" dirty="0"/>
          </a:p>
        </p:txBody>
      </p:sp>
      <p:sp>
        <p:nvSpPr>
          <p:cNvPr id="3" name="Объект 2"/>
          <p:cNvSpPr>
            <a:spLocks noGrp="1"/>
          </p:cNvSpPr>
          <p:nvPr>
            <p:ph idx="1"/>
          </p:nvPr>
        </p:nvSpPr>
        <p:spPr>
          <a:xfrm>
            <a:off x="0" y="908720"/>
            <a:ext cx="9144000" cy="5217443"/>
          </a:xfrm>
        </p:spPr>
        <p:txBody>
          <a:bodyPr>
            <a:noAutofit/>
          </a:bodyPr>
          <a:lstStyle/>
          <a:p>
            <a:pPr algn="ctr"/>
            <a:r>
              <a:rPr lang="uz-Latn-UZ" sz="3600" dirty="0" smtClean="0"/>
              <a:t>     </a:t>
            </a:r>
            <a:r>
              <a:rPr lang="uz-Cyrl-UZ" sz="3600" dirty="0" smtClean="0"/>
              <a:t>Oʻz </a:t>
            </a:r>
            <a:r>
              <a:rPr lang="uz-Cyrl-UZ" sz="3600" dirty="0"/>
              <a:t>tajribangiz davomida oʻtgan bitta dars ssenariysini tahlil qilish maqsadida bitta refleksiv amaliyot modelini yoki siklini tanlang yoki oʻz refleksiya modelingizni yarating. Refleksiv amaliyot yordamida ushbu darsni yanada yaxshilash maqsadida nimalarni amalga oshirish mumkinligi boʻyicha harakatlar rejasini tuzing. Harakatlar rejasi oʻz ichiga aniq bosqichlarni va ularni bajarish uchun ajratilgan vaqtni koʻrsatishi kerak. </a:t>
            </a:r>
            <a:endParaRPr lang="ru-RU" sz="3600" dirty="0"/>
          </a:p>
          <a:p>
            <a:pPr algn="ctr"/>
            <a:endParaRPr lang="ru-RU" sz="3600" dirty="0"/>
          </a:p>
        </p:txBody>
      </p:sp>
    </p:spTree>
    <p:extLst>
      <p:ext uri="{BB962C8B-B14F-4D97-AF65-F5344CB8AC3E}">
        <p14:creationId xmlns:p14="http://schemas.microsoft.com/office/powerpoint/2010/main" val="36238533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810546"/>
          </a:xfrm>
        </p:spPr>
        <p:txBody>
          <a:bodyPr anchor="ctr">
            <a:normAutofit/>
          </a:bodyPr>
          <a:lstStyle/>
          <a:p>
            <a:pPr algn="ctr"/>
            <a:r>
              <a:rPr lang="uz-Latn-UZ" sz="5400" dirty="0" smtClean="0"/>
              <a:t>MAVZU:</a:t>
            </a:r>
            <a:br>
              <a:rPr lang="uz-Latn-UZ" sz="5400" dirty="0" smtClean="0"/>
            </a:br>
            <a:r>
              <a:rPr lang="uz-Cyrl-UZ" sz="5400" dirty="0" smtClean="0"/>
              <a:t>O‘z </a:t>
            </a:r>
            <a:r>
              <a:rPr lang="uz-Cyrl-UZ" sz="5400" dirty="0"/>
              <a:t>faoliyatini tahlil qilish va baholash – kasbiy rivojlanish asosi</a:t>
            </a:r>
            <a:endParaRPr lang="ru-RU" sz="5400" dirty="0"/>
          </a:p>
        </p:txBody>
      </p:sp>
    </p:spTree>
    <p:extLst>
      <p:ext uri="{BB962C8B-B14F-4D97-AF65-F5344CB8AC3E}">
        <p14:creationId xmlns:p14="http://schemas.microsoft.com/office/powerpoint/2010/main" val="26070361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chor="t">
            <a:noAutofit/>
          </a:bodyPr>
          <a:lstStyle/>
          <a:p>
            <a:pPr algn="ctr"/>
            <a:r>
              <a:rPr lang="uz-Latn-UZ" b="1" dirty="0"/>
              <a:t>Faollashtiruvchi topshiriq</a:t>
            </a:r>
            <a:endParaRPr lang="ru-RU" dirty="0"/>
          </a:p>
        </p:txBody>
      </p:sp>
      <p:sp>
        <p:nvSpPr>
          <p:cNvPr id="3" name="Объект 2"/>
          <p:cNvSpPr>
            <a:spLocks noGrp="1"/>
          </p:cNvSpPr>
          <p:nvPr>
            <p:ph idx="1"/>
          </p:nvPr>
        </p:nvSpPr>
        <p:spPr>
          <a:xfrm>
            <a:off x="107504" y="908720"/>
            <a:ext cx="8784976" cy="5688632"/>
          </a:xfrm>
        </p:spPr>
        <p:txBody>
          <a:bodyPr>
            <a:noAutofit/>
          </a:bodyPr>
          <a:lstStyle/>
          <a:p>
            <a:pPr lvl="0" algn="just"/>
            <a:r>
              <a:rPr lang="uz-Cyrl-UZ" sz="3600" dirty="0"/>
              <a:t>Oʻz kasbiy rivojlanishimiz yoʻlida keyingi qadamlarni qanday qilib aniqlashtiramiz? </a:t>
            </a:r>
            <a:endParaRPr lang="ru-RU" sz="3600" dirty="0"/>
          </a:p>
          <a:p>
            <a:pPr lvl="0" algn="just"/>
            <a:r>
              <a:rPr lang="uz-Cyrl-UZ" sz="3600" dirty="0"/>
              <a:t>Kasbiy rivojlanishni kafolatlash maqsadida refleksiv faoliyatning qaysi modellaridan foydalanish mumkin? </a:t>
            </a:r>
            <a:endParaRPr lang="ru-RU" sz="3600" dirty="0"/>
          </a:p>
          <a:p>
            <a:pPr lvl="0"/>
            <a:r>
              <a:rPr lang="uz-Cyrl-UZ" sz="3600" dirty="0"/>
              <a:t>Kasbiy faoliyatdagi ahamiyatga molik voqea-hodisalar (critical incidents) nima va ulardan refleksiyani ragʻbatlantirish yoʻlida qanday foydalanish mumkin? </a:t>
            </a:r>
            <a:endParaRPr lang="ru-RU" sz="3600" dirty="0"/>
          </a:p>
          <a:p>
            <a:endParaRPr lang="ru-RU" sz="3600" dirty="0"/>
          </a:p>
        </p:txBody>
      </p:sp>
    </p:spTree>
    <p:extLst>
      <p:ext uri="{BB962C8B-B14F-4D97-AF65-F5344CB8AC3E}">
        <p14:creationId xmlns:p14="http://schemas.microsoft.com/office/powerpoint/2010/main" val="7607397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6288" y="0"/>
            <a:ext cx="8757712" cy="2060848"/>
          </a:xfrm>
        </p:spPr>
        <p:txBody>
          <a:bodyPr>
            <a:noAutofit/>
          </a:bodyPr>
          <a:lstStyle/>
          <a:p>
            <a:pPr algn="ctr"/>
            <a:r>
              <a:rPr lang="uz-Latn-UZ" sz="4000" dirty="0">
                <a:effectLst/>
              </a:rPr>
              <a:t>“Kasbiy jihatdan kuchli mutaxassis bo‘lish uchun qaysi ko‘nikmalar muhim?”</a:t>
            </a:r>
            <a:endParaRPr lang="ru-RU" sz="4000" dirty="0"/>
          </a:p>
        </p:txBody>
      </p:sp>
      <p:sp>
        <p:nvSpPr>
          <p:cNvPr id="3" name="Shape 2"/>
          <p:cNvSpPr/>
          <p:nvPr/>
        </p:nvSpPr>
        <p:spPr>
          <a:xfrm>
            <a:off x="0" y="2852936"/>
            <a:ext cx="9144000" cy="3672408"/>
          </a:xfrm>
          <a:prstGeom prst="leftRightRibb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graphicFrame>
        <p:nvGraphicFramePr>
          <p:cNvPr id="6" name="Схема 5"/>
          <p:cNvGraphicFramePr/>
          <p:nvPr>
            <p:extLst>
              <p:ext uri="{D42A27DB-BD31-4B8C-83A1-F6EECF244321}">
                <p14:modId xmlns:p14="http://schemas.microsoft.com/office/powerpoint/2010/main" val="667427618"/>
              </p:ext>
            </p:extLst>
          </p:nvPr>
        </p:nvGraphicFramePr>
        <p:xfrm>
          <a:off x="0" y="1772816"/>
          <a:ext cx="9144000"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86954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Latn-UZ" sz="4800" dirty="0">
                <a:effectLst/>
              </a:rPr>
              <a:t>Guruhlar</a:t>
            </a:r>
            <a:r>
              <a:rPr lang="uz-Latn-UZ" sz="4800" dirty="0" smtClean="0">
                <a:effectLst/>
              </a:rPr>
              <a:t>:</a:t>
            </a:r>
            <a:endParaRPr lang="ru-RU" sz="4800" dirty="0"/>
          </a:p>
        </p:txBody>
      </p:sp>
      <p:sp>
        <p:nvSpPr>
          <p:cNvPr id="3" name="Объект 2"/>
          <p:cNvSpPr>
            <a:spLocks noGrp="1"/>
          </p:cNvSpPr>
          <p:nvPr>
            <p:ph idx="1"/>
          </p:nvPr>
        </p:nvSpPr>
        <p:spPr>
          <a:xfrm>
            <a:off x="0" y="1196752"/>
            <a:ext cx="9144000" cy="5661248"/>
          </a:xfrm>
        </p:spPr>
        <p:txBody>
          <a:bodyPr>
            <a:normAutofit lnSpcReduction="10000"/>
          </a:bodyPr>
          <a:lstStyle/>
          <a:p>
            <a:pPr algn="ctr">
              <a:lnSpc>
                <a:spcPct val="110000"/>
              </a:lnSpc>
            </a:pPr>
            <a:r>
              <a:rPr lang="uz-Latn-UZ" sz="5400" dirty="0"/>
              <a:t>darsning individual qismi;</a:t>
            </a:r>
            <a:r>
              <a:rPr lang="ru-RU" sz="5400" dirty="0"/>
              <a:t/>
            </a:r>
            <a:br>
              <a:rPr lang="ru-RU" sz="5400" dirty="0"/>
            </a:br>
            <a:endParaRPr lang="uz-Latn-UZ" sz="5400" dirty="0" smtClean="0"/>
          </a:p>
          <a:p>
            <a:pPr algn="ctr">
              <a:lnSpc>
                <a:spcPct val="110000"/>
              </a:lnSpc>
            </a:pPr>
            <a:r>
              <a:rPr lang="uz-Latn-UZ" sz="5400" dirty="0" smtClean="0"/>
              <a:t>hamkorlik </a:t>
            </a:r>
            <a:r>
              <a:rPr lang="uz-Latn-UZ" sz="5400" dirty="0"/>
              <a:t>qismi;</a:t>
            </a:r>
            <a:r>
              <a:rPr lang="ru-RU" sz="5400" dirty="0"/>
              <a:t/>
            </a:r>
            <a:br>
              <a:rPr lang="ru-RU" sz="5400" dirty="0"/>
            </a:br>
            <a:endParaRPr lang="uz-Latn-UZ" sz="5400" dirty="0" smtClean="0"/>
          </a:p>
          <a:p>
            <a:pPr algn="ctr">
              <a:lnSpc>
                <a:spcPct val="110000"/>
              </a:lnSpc>
            </a:pPr>
            <a:r>
              <a:rPr lang="uz-Latn-UZ" sz="5400" dirty="0" smtClean="0"/>
              <a:t>refleksiya </a:t>
            </a:r>
            <a:r>
              <a:rPr lang="uz-Latn-UZ" sz="5400" dirty="0"/>
              <a:t>bosqichini o‘z ichiga olgan mini-dars modeli </a:t>
            </a:r>
            <a:r>
              <a:rPr lang="uz-Latn-UZ" sz="5400" dirty="0" smtClean="0"/>
              <a:t>tuzish.</a:t>
            </a:r>
            <a:endParaRPr lang="ru-RU" sz="5400" dirty="0"/>
          </a:p>
        </p:txBody>
      </p:sp>
    </p:spTree>
    <p:extLst>
      <p:ext uri="{BB962C8B-B14F-4D97-AF65-F5344CB8AC3E}">
        <p14:creationId xmlns:p14="http://schemas.microsoft.com/office/powerpoint/2010/main" val="40361285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1196752"/>
            <a:ext cx="7674056" cy="4018776"/>
          </a:xfrm>
        </p:spPr>
        <p:txBody>
          <a:bodyPr anchor="ctr">
            <a:normAutofit/>
          </a:bodyPr>
          <a:lstStyle/>
          <a:p>
            <a:pPr algn="ctr"/>
            <a:r>
              <a:rPr lang="uz-Latn-UZ" sz="6600" dirty="0" smtClean="0"/>
              <a:t>1-GURUH</a:t>
            </a:r>
            <a:endParaRPr lang="ru-RU" sz="6600" dirty="0"/>
          </a:p>
        </p:txBody>
      </p:sp>
    </p:spTree>
    <p:extLst>
      <p:ext uri="{BB962C8B-B14F-4D97-AF65-F5344CB8AC3E}">
        <p14:creationId xmlns:p14="http://schemas.microsoft.com/office/powerpoint/2010/main" val="12800327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274320"/>
            <a:ext cx="7962088" cy="1143000"/>
          </a:xfrm>
        </p:spPr>
        <p:txBody>
          <a:bodyPr>
            <a:normAutofit fontScale="90000"/>
          </a:bodyPr>
          <a:lstStyle/>
          <a:p>
            <a:pPr algn="ctr"/>
            <a:r>
              <a:rPr lang="uz-Latn-UZ" b="1" dirty="0">
                <a:effectLst/>
              </a:rPr>
              <a:t>Topshiriq:</a:t>
            </a:r>
            <a:r>
              <a:rPr lang="ru-RU" dirty="0">
                <a:effectLst/>
              </a:rPr>
              <a:t/>
            </a:r>
            <a:br>
              <a:rPr lang="ru-RU" dirty="0">
                <a:effectLst/>
              </a:rPr>
            </a:br>
            <a:r>
              <a:rPr lang="uz-Latn-UZ" dirty="0">
                <a:effectLst/>
              </a:rPr>
              <a:t>Har bir tinglovchi quyidagi savollar asosida individual faoliyat rejasi tuzadi</a:t>
            </a:r>
            <a:r>
              <a:rPr lang="uz-Latn-UZ" dirty="0" smtClean="0">
                <a:effectLst/>
              </a:rPr>
              <a:t>:</a:t>
            </a:r>
            <a:endParaRPr lang="ru-RU" dirty="0"/>
          </a:p>
        </p:txBody>
      </p:sp>
      <p:graphicFrame>
        <p:nvGraphicFramePr>
          <p:cNvPr id="7" name="Схема 6"/>
          <p:cNvGraphicFramePr/>
          <p:nvPr>
            <p:extLst>
              <p:ext uri="{D42A27DB-BD31-4B8C-83A1-F6EECF244321}">
                <p14:modId xmlns:p14="http://schemas.microsoft.com/office/powerpoint/2010/main" val="3211662866"/>
              </p:ext>
            </p:extLst>
          </p:nvPr>
        </p:nvGraphicFramePr>
        <p:xfrm>
          <a:off x="0" y="2420888"/>
          <a:ext cx="9144000" cy="4437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96228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916832"/>
            <a:ext cx="9144000" cy="3240360"/>
          </a:xfrm>
        </p:spPr>
        <p:txBody>
          <a:bodyPr>
            <a:normAutofit/>
          </a:bodyPr>
          <a:lstStyle/>
          <a:p>
            <a:pPr algn="ctr"/>
            <a:r>
              <a:rPr lang="uz-Latn-UZ" sz="5400" dirty="0">
                <a:effectLst/>
              </a:rPr>
              <a:t>“Individual rivojlanish kartasi” to‘ldiriladi.</a:t>
            </a:r>
            <a:endParaRPr lang="ru-RU" sz="5400" dirty="0"/>
          </a:p>
        </p:txBody>
      </p:sp>
      <p:sp>
        <p:nvSpPr>
          <p:cNvPr id="3" name="Прямоугольник 2"/>
          <p:cNvSpPr/>
          <p:nvPr/>
        </p:nvSpPr>
        <p:spPr>
          <a:xfrm>
            <a:off x="3781398" y="1412776"/>
            <a:ext cx="2518794" cy="923330"/>
          </a:xfrm>
          <a:prstGeom prst="rect">
            <a:avLst/>
          </a:prstGeom>
        </p:spPr>
        <p:txBody>
          <a:bodyPr wrap="square">
            <a:spAutoFit/>
          </a:bodyPr>
          <a:lstStyle/>
          <a:p>
            <a:r>
              <a:rPr lang="uz-Latn-UZ" sz="5400" dirty="0"/>
              <a:t>Natija:</a:t>
            </a:r>
            <a:endParaRPr lang="ru-RU" sz="5400" dirty="0"/>
          </a:p>
        </p:txBody>
      </p:sp>
    </p:spTree>
    <p:extLst>
      <p:ext uri="{BB962C8B-B14F-4D97-AF65-F5344CB8AC3E}">
        <p14:creationId xmlns:p14="http://schemas.microsoft.com/office/powerpoint/2010/main" val="21747815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320"/>
            <a:ext cx="7674056" cy="4018776"/>
          </a:xfrm>
        </p:spPr>
        <p:txBody>
          <a:bodyPr>
            <a:normAutofit/>
          </a:bodyPr>
          <a:lstStyle/>
          <a:p>
            <a:pPr algn="ctr"/>
            <a:r>
              <a:rPr lang="uz-Latn-UZ" sz="6600" dirty="0" smtClean="0"/>
              <a:t>1I-GURUH</a:t>
            </a:r>
            <a:endParaRPr lang="ru-RU" sz="6600" dirty="0"/>
          </a:p>
        </p:txBody>
      </p:sp>
    </p:spTree>
    <p:extLst>
      <p:ext uri="{BB962C8B-B14F-4D97-AF65-F5344CB8AC3E}">
        <p14:creationId xmlns:p14="http://schemas.microsoft.com/office/powerpoint/2010/main" val="36932912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1844824"/>
            <a:ext cx="7714104" cy="3672408"/>
          </a:xfrm>
        </p:spPr>
        <p:txBody>
          <a:bodyPr>
            <a:noAutofit/>
          </a:bodyPr>
          <a:lstStyle/>
          <a:p>
            <a:pPr algn="ctr"/>
            <a:r>
              <a:rPr lang="uz-Latn-UZ" sz="4400" dirty="0">
                <a:effectLst/>
              </a:rPr>
              <a:t>“Bir dars jarayonida ishtirokchilar passiv, faqat ayrimlar faol. </a:t>
            </a:r>
            <a:r>
              <a:rPr lang="uz-Latn-UZ" sz="4400" dirty="0" smtClean="0">
                <a:effectLst/>
              </a:rPr>
              <a:t/>
            </a:r>
            <a:br>
              <a:rPr lang="uz-Latn-UZ" sz="4400" dirty="0" smtClean="0">
                <a:effectLst/>
              </a:rPr>
            </a:br>
            <a:r>
              <a:rPr lang="uz-Latn-UZ" sz="4400" dirty="0" smtClean="0">
                <a:effectLst/>
              </a:rPr>
              <a:t>Hamkorlik </a:t>
            </a:r>
            <a:r>
              <a:rPr lang="uz-Latn-UZ" sz="4400" dirty="0">
                <a:effectLst/>
              </a:rPr>
              <a:t>faoliyati orqali buni qanday hal etish mumkin?”</a:t>
            </a:r>
            <a:endParaRPr lang="ru-RU" sz="4400" dirty="0"/>
          </a:p>
        </p:txBody>
      </p:sp>
    </p:spTree>
    <p:extLst>
      <p:ext uri="{BB962C8B-B14F-4D97-AF65-F5344CB8AC3E}">
        <p14:creationId xmlns:p14="http://schemas.microsoft.com/office/powerpoint/2010/main" val="30543727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916832"/>
            <a:ext cx="8244408" cy="2938656"/>
          </a:xfrm>
        </p:spPr>
        <p:txBody>
          <a:bodyPr>
            <a:normAutofit/>
          </a:bodyPr>
          <a:lstStyle/>
          <a:p>
            <a:pPr algn="ctr"/>
            <a:r>
              <a:rPr lang="uz-Latn-UZ" dirty="0" smtClean="0"/>
              <a:t>Har birimiz </a:t>
            </a:r>
            <a:r>
              <a:rPr lang="uz-Latn-UZ" dirty="0">
                <a:effectLst/>
              </a:rPr>
              <a:t>3–4 kishilik guruhlarga </a:t>
            </a:r>
            <a:r>
              <a:rPr lang="uz-Latn-UZ" dirty="0" smtClean="0">
                <a:effectLst/>
              </a:rPr>
              <a:t>bo‘linamiz.</a:t>
            </a:r>
            <a:endParaRPr lang="ru-RU" dirty="0"/>
          </a:p>
        </p:txBody>
      </p:sp>
    </p:spTree>
    <p:extLst>
      <p:ext uri="{BB962C8B-B14F-4D97-AF65-F5344CB8AC3E}">
        <p14:creationId xmlns:p14="http://schemas.microsoft.com/office/powerpoint/2010/main" val="29768986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274320"/>
            <a:ext cx="8028384" cy="5962992"/>
          </a:xfrm>
        </p:spPr>
        <p:txBody>
          <a:bodyPr anchor="ctr">
            <a:normAutofit/>
          </a:bodyPr>
          <a:lstStyle/>
          <a:p>
            <a:pPr algn="ctr"/>
            <a:r>
              <a:rPr lang="uz-Latn-UZ" dirty="0" smtClean="0">
                <a:effectLst/>
              </a:rPr>
              <a:t>VAZIFA:</a:t>
            </a:r>
            <a:br>
              <a:rPr lang="uz-Latn-UZ" dirty="0" smtClean="0">
                <a:effectLst/>
              </a:rPr>
            </a:br>
            <a:r>
              <a:rPr lang="uz-Latn-UZ" dirty="0" smtClean="0">
                <a:effectLst/>
              </a:rPr>
              <a:t>- muammoni </a:t>
            </a:r>
            <a:r>
              <a:rPr lang="uz-Latn-UZ" dirty="0">
                <a:effectLst/>
              </a:rPr>
              <a:t>aniqlash;</a:t>
            </a:r>
            <a:r>
              <a:rPr lang="ru-RU" dirty="0">
                <a:effectLst/>
              </a:rPr>
              <a:t/>
            </a:r>
            <a:br>
              <a:rPr lang="ru-RU" dirty="0">
                <a:effectLst/>
              </a:rPr>
            </a:br>
            <a:r>
              <a:rPr lang="uz-Latn-UZ" dirty="0">
                <a:effectLst/>
              </a:rPr>
              <a:t> </a:t>
            </a:r>
            <a:r>
              <a:rPr lang="uz-Latn-UZ" dirty="0" smtClean="0">
                <a:effectLst/>
              </a:rPr>
              <a:t>- hamkorlik </a:t>
            </a:r>
            <a:r>
              <a:rPr lang="uz-Latn-UZ" dirty="0">
                <a:effectLst/>
              </a:rPr>
              <a:t>faoliyatini tanlash;</a:t>
            </a:r>
            <a:r>
              <a:rPr lang="ru-RU" dirty="0">
                <a:effectLst/>
              </a:rPr>
              <a:t/>
            </a:r>
            <a:br>
              <a:rPr lang="ru-RU" dirty="0">
                <a:effectLst/>
              </a:rPr>
            </a:br>
            <a:r>
              <a:rPr lang="uz-Latn-UZ" dirty="0" smtClean="0">
                <a:effectLst/>
              </a:rPr>
              <a:t>- metod </a:t>
            </a:r>
            <a:r>
              <a:rPr lang="uz-Latn-UZ" dirty="0">
                <a:effectLst/>
              </a:rPr>
              <a:t>va bosqichlarni belgilash.</a:t>
            </a:r>
            <a:endParaRPr lang="ru-RU" dirty="0"/>
          </a:p>
        </p:txBody>
      </p:sp>
    </p:spTree>
    <p:extLst>
      <p:ext uri="{BB962C8B-B14F-4D97-AF65-F5344CB8AC3E}">
        <p14:creationId xmlns:p14="http://schemas.microsoft.com/office/powerpoint/2010/main" val="1989012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6196" y="2420888"/>
            <a:ext cx="8034096" cy="2002552"/>
          </a:xfrm>
        </p:spPr>
        <p:txBody>
          <a:bodyPr>
            <a:noAutofit/>
          </a:bodyPr>
          <a:lstStyle/>
          <a:p>
            <a:pPr algn="ctr"/>
            <a:r>
              <a:rPr lang="uz-Latn-UZ" sz="5400" dirty="0">
                <a:effectLst/>
              </a:rPr>
              <a:t>Natija:</a:t>
            </a:r>
            <a:r>
              <a:rPr lang="ru-RU" sz="5400" dirty="0">
                <a:effectLst/>
              </a:rPr>
              <a:t/>
            </a:r>
            <a:br>
              <a:rPr lang="ru-RU" sz="5400" dirty="0">
                <a:effectLst/>
              </a:rPr>
            </a:br>
            <a:r>
              <a:rPr lang="uz-Latn-UZ" sz="5400" dirty="0">
                <a:effectLst/>
              </a:rPr>
              <a:t>Guruhlar hamkorlik faoliyati modelini taqdim etadi.</a:t>
            </a:r>
            <a:r>
              <a:rPr lang="ru-RU" sz="5400" dirty="0">
                <a:effectLst/>
              </a:rPr>
              <a:t/>
            </a:r>
            <a:br>
              <a:rPr lang="ru-RU" sz="5400" dirty="0">
                <a:effectLst/>
              </a:rPr>
            </a:br>
            <a:endParaRPr lang="ru-RU" sz="5400" dirty="0"/>
          </a:p>
        </p:txBody>
      </p:sp>
    </p:spTree>
    <p:extLst>
      <p:ext uri="{BB962C8B-B14F-4D97-AF65-F5344CB8AC3E}">
        <p14:creationId xmlns:p14="http://schemas.microsoft.com/office/powerpoint/2010/main" val="4912510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Latn-UZ" sz="6000" dirty="0"/>
              <a:t>🔹 O‘qituvchi xulosasi</a:t>
            </a:r>
            <a:r>
              <a:rPr lang="uz-Latn-UZ" sz="6000" dirty="0" smtClean="0"/>
              <a:t>:</a:t>
            </a:r>
            <a:endParaRPr lang="ru-RU" dirty="0"/>
          </a:p>
        </p:txBody>
      </p:sp>
      <p:sp>
        <p:nvSpPr>
          <p:cNvPr id="3" name="Объект 2"/>
          <p:cNvSpPr>
            <a:spLocks noGrp="1"/>
          </p:cNvSpPr>
          <p:nvPr>
            <p:ph idx="1"/>
          </p:nvPr>
        </p:nvSpPr>
        <p:spPr>
          <a:xfrm>
            <a:off x="179512" y="1447800"/>
            <a:ext cx="8754176" cy="4800600"/>
          </a:xfrm>
        </p:spPr>
        <p:txBody>
          <a:bodyPr>
            <a:noAutofit/>
          </a:bodyPr>
          <a:lstStyle/>
          <a:p>
            <a:pPr algn="ctr"/>
            <a:r>
              <a:rPr lang="uz-Latn-UZ" sz="5400" dirty="0" smtClean="0"/>
              <a:t>Individual </a:t>
            </a:r>
            <a:r>
              <a:rPr lang="uz-Latn-UZ" sz="5400" dirty="0"/>
              <a:t>faoliyat — shaxsiy rivojlanish asosi</a:t>
            </a:r>
            <a:r>
              <a:rPr lang="uz-Latn-UZ" sz="5400" dirty="0" smtClean="0"/>
              <a:t>,</a:t>
            </a:r>
          </a:p>
          <a:p>
            <a:pPr algn="ctr"/>
            <a:r>
              <a:rPr lang="uz-Latn-UZ" sz="5400" dirty="0" smtClean="0"/>
              <a:t>hamkorlik </a:t>
            </a:r>
            <a:r>
              <a:rPr lang="uz-Latn-UZ" sz="5400" dirty="0"/>
              <a:t>faoliyati — kasbiy muhitda samaradorlik kaliti.</a:t>
            </a:r>
            <a:endParaRPr lang="ru-RU" sz="5400" dirty="0"/>
          </a:p>
          <a:p>
            <a:pPr algn="ctr"/>
            <a:endParaRPr lang="ru-RU" sz="5400" dirty="0"/>
          </a:p>
        </p:txBody>
      </p:sp>
    </p:spTree>
    <p:extLst>
      <p:ext uri="{BB962C8B-B14F-4D97-AF65-F5344CB8AC3E}">
        <p14:creationId xmlns:p14="http://schemas.microsoft.com/office/powerpoint/2010/main" val="2722242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chor="ctr">
            <a:noAutofit/>
          </a:bodyPr>
          <a:lstStyle/>
          <a:p>
            <a:pPr algn="ctr"/>
            <a:r>
              <a:rPr lang="uz-Latn-UZ" sz="6600" dirty="0" smtClean="0"/>
              <a:t/>
            </a:r>
            <a:br>
              <a:rPr lang="uz-Latn-UZ" sz="6600" dirty="0" smtClean="0"/>
            </a:br>
            <a:r>
              <a:rPr lang="uz-Latn-UZ" sz="6600" dirty="0" smtClean="0"/>
              <a:t>🔹 Refleksiya</a:t>
            </a:r>
            <a:r>
              <a:rPr lang="uz-Latn-UZ" sz="6600" dirty="0"/>
              <a:t>:</a:t>
            </a:r>
            <a:r>
              <a:rPr lang="ru-RU" sz="6600" dirty="0"/>
              <a:t/>
            </a:r>
            <a:br>
              <a:rPr lang="ru-RU" sz="6600" dirty="0"/>
            </a:br>
            <a:endParaRPr lang="ru-RU" sz="6600" dirty="0"/>
          </a:p>
        </p:txBody>
      </p:sp>
      <p:sp>
        <p:nvSpPr>
          <p:cNvPr id="3" name="Объект 2"/>
          <p:cNvSpPr>
            <a:spLocks noGrp="1"/>
          </p:cNvSpPr>
          <p:nvPr>
            <p:ph idx="1"/>
          </p:nvPr>
        </p:nvSpPr>
        <p:spPr>
          <a:xfrm>
            <a:off x="251520" y="980728"/>
            <a:ext cx="8892480" cy="5267672"/>
          </a:xfrm>
        </p:spPr>
        <p:txBody>
          <a:bodyPr anchor="ctr">
            <a:normAutofit/>
          </a:bodyPr>
          <a:lstStyle/>
          <a:p>
            <a:r>
              <a:rPr lang="uz-Latn-UZ" sz="5400" dirty="0" smtClean="0"/>
              <a:t>“</a:t>
            </a:r>
            <a:r>
              <a:rPr lang="uz-Latn-UZ" sz="5400" dirty="0"/>
              <a:t>Bugun men bilib oldim…”</a:t>
            </a:r>
            <a:endParaRPr lang="ru-RU" sz="5400" dirty="0"/>
          </a:p>
          <a:p>
            <a:r>
              <a:rPr lang="uz-Latn-UZ" sz="5400" dirty="0"/>
              <a:t>“Amaliyotda qo‘llayman…”</a:t>
            </a:r>
            <a:endParaRPr lang="ru-RU" sz="5400" dirty="0"/>
          </a:p>
          <a:p>
            <a:endParaRPr lang="ru-RU" sz="5400" dirty="0"/>
          </a:p>
        </p:txBody>
      </p:sp>
    </p:spTree>
    <p:extLst>
      <p:ext uri="{BB962C8B-B14F-4D97-AF65-F5344CB8AC3E}">
        <p14:creationId xmlns:p14="http://schemas.microsoft.com/office/powerpoint/2010/main" val="41020842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chor="t">
            <a:normAutofit fontScale="90000"/>
          </a:bodyPr>
          <a:lstStyle/>
          <a:p>
            <a:pPr algn="ctr"/>
            <a:r>
              <a:rPr lang="uz-Latn-UZ" dirty="0"/>
              <a:t>O‘z faoliyatini baholash turli yo‘nalishlarda amalga oshirilishi mumkin. Quyida ba'zi asosiy baholash turlarini ko‘rib chiqamiz:</a:t>
            </a:r>
            <a:r>
              <a:rPr lang="ru-RU" dirty="0"/>
              <a:t/>
            </a:r>
            <a:br>
              <a:rPr lang="ru-RU" dirty="0"/>
            </a:br>
            <a:endParaRPr lang="ru-RU" dirty="0"/>
          </a:p>
        </p:txBody>
      </p:sp>
      <p:sp>
        <p:nvSpPr>
          <p:cNvPr id="3" name="Объект 2"/>
          <p:cNvSpPr>
            <a:spLocks noGrp="1"/>
          </p:cNvSpPr>
          <p:nvPr>
            <p:ph idx="1"/>
          </p:nvPr>
        </p:nvSpPr>
        <p:spPr/>
        <p:txBody>
          <a:bodyPr anchor="ctr">
            <a:normAutofit/>
          </a:bodyPr>
          <a:lstStyle/>
          <a:p>
            <a:pPr algn="ctr"/>
            <a:r>
              <a:rPr lang="uz-Latn-UZ" sz="2800" b="1" dirty="0" smtClean="0"/>
              <a:t>Formativ </a:t>
            </a:r>
            <a:r>
              <a:rPr lang="uz-Latn-UZ" sz="2800" b="1" dirty="0"/>
              <a:t>baholash</a:t>
            </a:r>
            <a:r>
              <a:rPr lang="uz-Latn-UZ" sz="2800" dirty="0"/>
              <a:t>: Bu baholash turi o‘qituvchining dars jarayonida o‘quvchilarning rivojlanishini va o‘zgarishlarni kuzatish orqali amalga oshiriladi. O‘qituvchi bu baholash orqali o‘quvchilarning o‘zlashtirish darajasini kuzatadi va darsning samaradorligini aniqlaydi. Formativ baholash o‘qituvchiga o‘z faoliyatini real vaqt rejimida baholash imkonini beradi</a:t>
            </a:r>
            <a:r>
              <a:rPr lang="uz-Latn-UZ" sz="2800" dirty="0" smtClean="0"/>
              <a:t>.</a:t>
            </a:r>
            <a:endParaRPr lang="ru-RU" sz="2800" dirty="0"/>
          </a:p>
        </p:txBody>
      </p:sp>
    </p:spTree>
    <p:extLst>
      <p:ext uri="{BB962C8B-B14F-4D97-AF65-F5344CB8AC3E}">
        <p14:creationId xmlns:p14="http://schemas.microsoft.com/office/powerpoint/2010/main" val="39188230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chor="t"/>
          <a:lstStyle/>
          <a:p>
            <a:pPr algn="ctr"/>
            <a:r>
              <a:rPr lang="uz-Latn-UZ" dirty="0"/>
              <a:t>Summativ baholash: </a:t>
            </a:r>
            <a:endParaRPr lang="ru-RU" dirty="0"/>
          </a:p>
        </p:txBody>
      </p:sp>
      <p:sp>
        <p:nvSpPr>
          <p:cNvPr id="3" name="Объект 2"/>
          <p:cNvSpPr>
            <a:spLocks noGrp="1"/>
          </p:cNvSpPr>
          <p:nvPr>
            <p:ph idx="1"/>
          </p:nvPr>
        </p:nvSpPr>
        <p:spPr>
          <a:xfrm>
            <a:off x="539552" y="1124744"/>
            <a:ext cx="8229600" cy="5328592"/>
          </a:xfrm>
        </p:spPr>
        <p:txBody>
          <a:bodyPr>
            <a:normAutofit/>
          </a:bodyPr>
          <a:lstStyle/>
          <a:p>
            <a:pPr algn="ctr"/>
            <a:r>
              <a:rPr lang="uz-Latn-UZ" sz="4000" dirty="0" smtClean="0"/>
              <a:t>Bu </a:t>
            </a:r>
            <a:r>
              <a:rPr lang="uz-Latn-UZ" sz="4000" dirty="0"/>
              <a:t>baholash turi o‘qituvchining darsdan so‘ng o‘quvchilarning umumiy natijalarini baholashga yo‘naltirilgan. Bu baholash o‘qituvchining dars maqsadlariga qanchalik erishganini va o‘quvchilarning bilim darajasini o‘lchashga yordam beradi</a:t>
            </a:r>
            <a:r>
              <a:rPr lang="uz-Latn-UZ" sz="4000" dirty="0" smtClean="0"/>
              <a:t>.</a:t>
            </a:r>
            <a:endParaRPr lang="ru-RU" sz="4000" dirty="0"/>
          </a:p>
        </p:txBody>
      </p:sp>
    </p:spTree>
    <p:extLst>
      <p:ext uri="{BB962C8B-B14F-4D97-AF65-F5344CB8AC3E}">
        <p14:creationId xmlns:p14="http://schemas.microsoft.com/office/powerpoint/2010/main" val="18168010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chor="t"/>
          <a:lstStyle/>
          <a:p>
            <a:pPr algn="ctr"/>
            <a:r>
              <a:rPr lang="uz-Latn-UZ" dirty="0"/>
              <a:t>Reflektiv baholash: </a:t>
            </a:r>
            <a:endParaRPr lang="ru-RU" dirty="0"/>
          </a:p>
        </p:txBody>
      </p:sp>
      <p:sp>
        <p:nvSpPr>
          <p:cNvPr id="3" name="Объект 2"/>
          <p:cNvSpPr>
            <a:spLocks noGrp="1"/>
          </p:cNvSpPr>
          <p:nvPr>
            <p:ph idx="1"/>
          </p:nvPr>
        </p:nvSpPr>
        <p:spPr/>
        <p:txBody>
          <a:bodyPr>
            <a:normAutofit/>
          </a:bodyPr>
          <a:lstStyle/>
          <a:p>
            <a:pPr algn="ctr"/>
            <a:r>
              <a:rPr lang="uz-Latn-UZ" sz="3200" dirty="0" smtClean="0"/>
              <a:t>O‘qituvchi </a:t>
            </a:r>
            <a:r>
              <a:rPr lang="uz-Latn-UZ" sz="3200" dirty="0"/>
              <a:t>o‘z faoliyatini baholashda refleksiya (o‘z-o‘zini tahlil qilish) usulini qo‘llashi mumkin. Bu turda o‘qituvchi o‘zi qanday dars o‘tganini, nimalar yaxshi chiqqanini, qanday kamchiliklarni sezganini tahlil qilib, kelgusida qanday yaxshilanishlar qilish kerakligini aniqlaydi</a:t>
            </a:r>
            <a:r>
              <a:rPr lang="uz-Latn-UZ" sz="3200" dirty="0" smtClean="0"/>
              <a:t>.</a:t>
            </a:r>
            <a:endParaRPr lang="ru-RU" sz="3200" dirty="0"/>
          </a:p>
        </p:txBody>
      </p:sp>
    </p:spTree>
    <p:extLst>
      <p:ext uri="{BB962C8B-B14F-4D97-AF65-F5344CB8AC3E}">
        <p14:creationId xmlns:p14="http://schemas.microsoft.com/office/powerpoint/2010/main" val="24726614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chor="t"/>
          <a:lstStyle/>
          <a:p>
            <a:pPr algn="ctr"/>
            <a:r>
              <a:rPr lang="uz-Latn-UZ" dirty="0"/>
              <a:t>Ko‘rsatkichli baholash:</a:t>
            </a:r>
            <a:endParaRPr lang="ru-RU" dirty="0"/>
          </a:p>
        </p:txBody>
      </p:sp>
      <p:sp>
        <p:nvSpPr>
          <p:cNvPr id="3" name="Объект 2"/>
          <p:cNvSpPr>
            <a:spLocks noGrp="1"/>
          </p:cNvSpPr>
          <p:nvPr>
            <p:ph idx="1"/>
          </p:nvPr>
        </p:nvSpPr>
        <p:spPr/>
        <p:txBody>
          <a:bodyPr>
            <a:normAutofit/>
          </a:bodyPr>
          <a:lstStyle/>
          <a:p>
            <a:pPr algn="ctr"/>
            <a:r>
              <a:rPr lang="uz-Latn-UZ" sz="2800" dirty="0" smtClean="0"/>
              <a:t>Bu </a:t>
            </a:r>
            <a:r>
              <a:rPr lang="uz-Latn-UZ" sz="2800" dirty="0"/>
              <a:t>baholash turi o‘qituvchining o‘z faoliyatini aniq ko‘rsatkichlar (masalan, o‘quvchilarning muvaffaqiyat darajasi, darslar davomida o‘quvchilarning ishtiroki, o‘qituvchi tomonidan qo‘llanilgan metodlar) bo‘yicha baholashdir. Bu ko‘rsatkichlar o‘qituvchining pedagogik faoliyatini aniq o‘lchash va tahlil qilish imkonini beradi</a:t>
            </a:r>
            <a:r>
              <a:rPr lang="uz-Latn-UZ" sz="2800" dirty="0" smtClean="0"/>
              <a:t>.</a:t>
            </a:r>
            <a:endParaRPr lang="ru-RU" sz="2800" dirty="0"/>
          </a:p>
        </p:txBody>
      </p:sp>
    </p:spTree>
    <p:extLst>
      <p:ext uri="{BB962C8B-B14F-4D97-AF65-F5344CB8AC3E}">
        <p14:creationId xmlns:p14="http://schemas.microsoft.com/office/powerpoint/2010/main" val="16651670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Вертикальный свиток 2"/>
          <p:cNvSpPr/>
          <p:nvPr/>
        </p:nvSpPr>
        <p:spPr>
          <a:xfrm>
            <a:off x="1250155" y="71414"/>
            <a:ext cx="6679375" cy="5229794"/>
          </a:xfrm>
          <a:prstGeom prst="verticalScroll">
            <a:avLst/>
          </a:prstGeom>
          <a:solidFill>
            <a:schemeClr val="bg2">
              <a:lumMod val="20000"/>
              <a:lumOff val="80000"/>
            </a:schemeClr>
          </a:solidFill>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glow" dir="tl">
                <a:rot lat="0" lon="0" rev="5400000"/>
              </a:lightRig>
            </a:scene3d>
            <a:sp3d contourW="12700">
              <a:bevelT w="25400" h="25400"/>
              <a:contourClr>
                <a:schemeClr val="accent6">
                  <a:shade val="73000"/>
                </a:schemeClr>
              </a:contourClr>
            </a:sp3d>
          </a:bodyPr>
          <a:lstStyle/>
          <a:p>
            <a:pPr algn="ctr" eaLnBrk="1" hangingPunct="1">
              <a:defRPr/>
            </a:pPr>
            <a:r>
              <a:rPr lang="en-US" sz="5400" b="1" dirty="0">
                <a:ln w="11430"/>
                <a:solidFill>
                  <a:srgbClr val="C00000"/>
                </a:solidFill>
                <a:effectLst>
                  <a:outerShdw blurRad="80000" dist="40000" dir="5040000" algn="tl">
                    <a:srgbClr val="000000">
                      <a:alpha val="30000"/>
                    </a:srgbClr>
                  </a:outerShdw>
                </a:effectLst>
                <a:latin typeface="Algerian" pitchFamily="82" charset="0"/>
              </a:rPr>
              <a:t>E’TIBORINGIZ  UCHUN </a:t>
            </a:r>
            <a:r>
              <a:rPr lang="en-US" sz="5400" b="1" dirty="0" smtClean="0">
                <a:ln w="11430"/>
                <a:solidFill>
                  <a:srgbClr val="C00000"/>
                </a:solidFill>
                <a:effectLst>
                  <a:outerShdw blurRad="80000" dist="40000" dir="5040000" algn="tl">
                    <a:srgbClr val="000000">
                      <a:alpha val="30000"/>
                    </a:srgbClr>
                  </a:outerShdw>
                </a:effectLst>
                <a:latin typeface="Algerian" pitchFamily="82" charset="0"/>
              </a:rPr>
              <a:t>RAXMAT</a:t>
            </a:r>
            <a:endParaRPr lang="ru-RU" sz="5400" b="1" dirty="0">
              <a:ln w="11430"/>
              <a:solidFill>
                <a:srgbClr val="C00000"/>
              </a:solidFill>
              <a:effectLst>
                <a:outerShdw blurRad="80000" dist="40000" dir="5040000" algn="tl">
                  <a:srgbClr val="000000">
                    <a:alpha val="30000"/>
                  </a:srgbClr>
                </a:outerShdw>
              </a:effectLst>
            </a:endParaRPr>
          </a:p>
        </p:txBody>
      </p:sp>
      <p:pic>
        <p:nvPicPr>
          <p:cNvPr id="44035" name="Picture 3" descr="C:\onam\11\rasmlar to'plami\giflar\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9700" y="889000"/>
            <a:ext cx="2211388"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3" descr="C:\onam\11\rasmlar to'plami\giflar\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685800"/>
            <a:ext cx="2211388"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Группа 6"/>
          <p:cNvGrpSpPr>
            <a:grpSpLocks/>
          </p:cNvGrpSpPr>
          <p:nvPr/>
        </p:nvGrpSpPr>
        <p:grpSpPr bwMode="auto">
          <a:xfrm>
            <a:off x="-214313" y="5857875"/>
            <a:ext cx="9715501" cy="850900"/>
            <a:chOff x="-214346" y="6007770"/>
            <a:chExt cx="9715568" cy="850230"/>
          </a:xfrm>
        </p:grpSpPr>
        <p:pic>
          <p:nvPicPr>
            <p:cNvPr id="44041"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4346"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2"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42910"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3"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1500166"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4"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285984"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5"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3071802"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6"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57620"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7"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4643438"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8"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72132"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9"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6500826"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50"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215206"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51"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929554"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52" name="Picture 15" descr="00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286776" y="6007770"/>
              <a:ext cx="1214446" cy="85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4038" name="Picture 9" descr="E:\Slayd uchun papka\rasmlar to'plami\giflar\barre_w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76200"/>
            <a:ext cx="3429000"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9" name="Picture 7" descr="E:\Slayd uchun papka\rasmlar to'plami\giflar\flower2.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04800" y="4424363"/>
            <a:ext cx="1274763" cy="129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7" descr="E:\Slayd uchun papka\rasmlar to'plami\giflar\flower2.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48525" y="4348163"/>
            <a:ext cx="1276350" cy="129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9157443"/>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Паркет">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Обычная">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Паркет">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926</TotalTime>
  <Words>1097</Words>
  <Application>Microsoft Office PowerPoint</Application>
  <PresentationFormat>Экран (4:3)</PresentationFormat>
  <Paragraphs>99</Paragraphs>
  <Slides>37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37</vt:i4>
      </vt:variant>
    </vt:vector>
  </HeadingPairs>
  <TitlesOfParts>
    <vt:vector size="38" baseType="lpstr">
      <vt:lpstr>Паркет</vt:lpstr>
      <vt:lpstr>Maktabgacha, boshlang’ich va maxsus ta’lim metodikalari kafedrasi katta o’qituvchisi  O’smanova Diloromxon Ziyodinovna  </vt:lpstr>
      <vt:lpstr>II. UMUMKASBIY KOʻNIKMALARNI RIVOJLANTIRISH </vt:lpstr>
      <vt:lpstr>I. Pedagogning kasbiy rivojlanishi va o‘zaro hamkorlik </vt:lpstr>
      <vt:lpstr>1-mavzu.  Kasbiy faoliyatni rivojlantirishda individual va hamkorlik faoliyatini tashkil etish metodikasi (2 soat nazariy mashgʻulot)</vt:lpstr>
      <vt:lpstr>Kasbiy faoliyatni rivojlantirish –</vt:lpstr>
      <vt:lpstr>Uzluksiz kasbiy rivojlanish – </vt:lpstr>
      <vt:lpstr>Prezident maktablari – </vt:lpstr>
      <vt:lpstr>Tanqidiy fikrlash va axborotni izlash. </vt:lpstr>
      <vt:lpstr>SHAXSIY-KASBIY RIVOJLANISH UCHUN</vt:lpstr>
      <vt:lpstr>Umumiy hayotiy qarash sifatida</vt:lpstr>
      <vt:lpstr>PEDAGOG SIFATIDA REFLEKSIYA</vt:lpstr>
      <vt:lpstr>Презентация PowerPoint</vt:lpstr>
      <vt:lpstr>Refleksiya —</vt:lpstr>
      <vt:lpstr>Refleksiyaning asosiy xususiyatlari:</vt:lpstr>
      <vt:lpstr>GIBBS REFLEKSIYA SIKLI </vt:lpstr>
      <vt:lpstr>BRUKFILDNING TOʻRTTA LINZASI</vt:lpstr>
      <vt:lpstr>RITXART REFLEKSIYA SIKLI</vt:lpstr>
      <vt:lpstr>Guruhlar uchun topshiriqlar. </vt:lpstr>
      <vt:lpstr>MAVZU: O‘z faoliyatini tahlil qilish va baholash – kasbiy rivojlanish asosi</vt:lpstr>
      <vt:lpstr>Faollashtiruvchi topshiriq</vt:lpstr>
      <vt:lpstr>“Kasbiy jihatdan kuchli mutaxassis bo‘lish uchun qaysi ko‘nikmalar muhim?”</vt:lpstr>
      <vt:lpstr>Guruhlar:</vt:lpstr>
      <vt:lpstr>1-GURUH</vt:lpstr>
      <vt:lpstr>Topshiriq: Har bir tinglovchi quyidagi savollar asosida individual faoliyat rejasi tuzadi:</vt:lpstr>
      <vt:lpstr>“Individual rivojlanish kartasi” to‘ldiriladi.</vt:lpstr>
      <vt:lpstr>1I-GURUH</vt:lpstr>
      <vt:lpstr>“Bir dars jarayonida ishtirokchilar passiv, faqat ayrimlar faol.  Hamkorlik faoliyati orqali buni qanday hal etish mumkin?”</vt:lpstr>
      <vt:lpstr>Har birimiz 3–4 kishilik guruhlarga bo‘linamiz.</vt:lpstr>
      <vt:lpstr>VAZIFA: - muammoni aniqlash;  - hamkorlik faoliyatini tanlash; - metod va bosqichlarni belgilash.</vt:lpstr>
      <vt:lpstr>Natija: Guruhlar hamkorlik faoliyati modelini taqdim etadi. </vt:lpstr>
      <vt:lpstr>🔹 O‘qituvchi xulosasi:</vt:lpstr>
      <vt:lpstr> 🔹 Refleksiya: </vt:lpstr>
      <vt:lpstr>O‘z faoliyatini baholash turli yo‘nalishlarda amalga oshirilishi mumkin. Quyida ba'zi asosiy baholash turlarini ko‘rib chiqamiz: </vt:lpstr>
      <vt:lpstr>Summativ baholash: </vt:lpstr>
      <vt:lpstr>Reflektiv baholash: </vt:lpstr>
      <vt:lpstr>Ko‘rsatkichli baholash:</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boshlang’ich va maxsus ta’lim metodikalari kafedrasi o’qituvchisi  O’smanova Diloromxon Ziyodinovna</dc:title>
  <dc:creator>murodil</dc:creator>
  <cp:lastModifiedBy>murodil</cp:lastModifiedBy>
  <cp:revision>33</cp:revision>
  <cp:lastPrinted>2026-02-02T17:47:08Z</cp:lastPrinted>
  <dcterms:created xsi:type="dcterms:W3CDTF">2025-10-02T17:19:54Z</dcterms:created>
  <dcterms:modified xsi:type="dcterms:W3CDTF">2026-09-04T06:50:13Z</dcterms:modified>
</cp:coreProperties>
</file>