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Kirish" id="{8E5986F9-D69E-A3BE-F0FA-95EABC8499A6}">
          <p14:sldIdLst>
            <p14:sldId id="256"/>
            <p14:sldId id="257"/>
            <p14:sldId id="258"/>
          </p14:sldIdLst>
        </p14:section>
        <p14:section name="1. Asosiy tushunchalar" id="{78A5230D-7D93-4ADE-3470-9CEFDDBCF096}">
          <p14:sldIdLst>
            <p14:sldId id="259"/>
            <p14:sldId id="260"/>
            <p14:sldId id="261"/>
            <p14:sldId id="262"/>
            <p14:sldId id="263"/>
          </p14:sldIdLst>
        </p14:section>
        <p14:section name="2. Baholash turlari" id="{1F065404-336B-CF1C-A140-C24669185951}">
          <p14:sldIdLst>
            <p14:sldId id="264"/>
            <p14:sldId id="265"/>
            <p14:sldId id="266"/>
          </p14:sldIdLst>
        </p14:section>
        <p14:section name="3. Pedagogik tashxis usullari" id="{2B72F6D8-B102-5DCC-614B-B81B9EC65EF4}">
          <p14:sldIdLst/>
        </p14:section>
        <p14:section name="4. Psixologik tashxis usullari" id="{8B1B3257-EE14-318A-51D0-5AAEE13C91F1}">
          <p14:sldIdLst/>
        </p14:section>
        <p14:section name="5. Monitoring" id="{5F127939-BFC4-EEB7-A0CE-C38E7B847129}">
          <p14:sldIdLst/>
        </p14:section>
        <p14:section name="Yakun" id="{66535E4A-01DF-7B5A-FBD7-90351BB882C0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6" d="100"/>
          <a:sy n="116" d="100"/>
        </p:scale>
        <p:origin x="3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980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1 daqiqa. Salomlashing. Mavzuni e’lon qiling va savol bilan boshlang: «Baho talabaning bilimini to‘liq ko‘rsatadimi?» 2–3 javob oling. Asosiy fikr: an’anaviy baho faqat natijaning bir qismini ko‘rsatadi; o‘quv jarayoni sifatini to‘liq ko‘rish uchun pedagogik va psixologik tashxis usullari birga qo‘llanadi. Slayddagi ko‘tarilib boruvchi ustunlar — o‘lchash va o‘sishning ramzi.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1 daqiqa. Rejani o‘qing. Taqdimot besh qismdan iborat: tushunchalar, baholash turlari, pedagogik usullar, psixologik usullar va monitoring. Har bir usul bo‘yicha qanday maqsadda, kimga va qanday natija berishini ko‘rsatamiz.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1,5 daqiqa. «Ta’lim to‘g‘risida»gi Qonun (2020-yil 23-sentabr, O‘RQ-637) ta’lim sifatini baholash va monitoringini ta’lim tizimining muhim yo‘nalishi sifatida belgilaydi. O‘zbekiston so‘nggi yillarda xalqaro baholash tadqiqotlarida qatnasha boshladi: PIRLS 2021 da ilk bor ishtirok etdi, PISA 2022 natijalari e’lon qilindi, TIMSS tadqiqotiga ham qo‘shildi. Bu tadqiqotlar bilimni yodlashdan ko‘ra uni qo‘llay olishni o‘lchaydi. Asosiy fikr: «o‘lchanmagan narsani boshqarib bo‘lmaydi» — sifatni oshirish uchun avval uni ishonchli o‘lchash kerak.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Birinchi qism: tushunchalar apparati. Atamalarni aniq farqlash keyingi usullarni to‘g‘ri tanlashning sharti.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2 daqiqa. Ko‘pincha bu atamalar sinonim sifatida ishlatiladi, lekin ular farq qiladi. Nazorat — natijani aniqlash va tekshirish jarayoni. Baholash — natijani me’yor yoki mezon bilan solishtirib, xulosa chiqarish; baho (ball) — uning raqamli ifodasi. Tashxis — natija bilan birga uning sabablarini aniqlash va tuzatish yo‘llarini belgilash: «nima uchun shunday?» savoliga javob beradi. Monitoring — ta’lim sifatini uzluksiz, tizimli kuzatib borish va prognoz qilish. Pedagogik tashxis o‘quv natijalarini, psixologik tashxis esa ularning ortidagi psixik omillarni o‘rganadi.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2 daqiqa. Mavzu nomida ikki obyekt bor: o‘quv jarayoni natijalari va mazmuni. Mazmun sifati — o‘quv reja va dasturlarning davlat ta’lim standartlari va zamon talablariga mosligi, darslik va materiallarning ilmiyligi, tushunarliligi va amaliyotga yo‘naltirilganligi; mazmun sifati ekspert baholash, kontent-tahlil va o‘quvchilar so‘rovnomasi bilan o‘rganiladi. Natija sifati — bilim, ko‘nikma, malaka va kompetensiyalar, shuningdek shaxsiy sifatlar: motivatsiya, mustaqillik, qadriyatlar. Savol: «Bir xil 5 baho olgan ikki talabaning natija sifati turlicha bo‘lishi mumkinmi?»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1,5 daqiqa. Har bir funksiyani qisqa misol bilan izohlang. Nazorat-tuzatish — kamchilikni aniqlab, darsni o‘zgartirish. Prognostik — kelgusi natijani oldindan ko‘rish (masalan, kirish testi asosida guruhlarga bo‘lish). Rag‘batlantiruvchi — adolatli baho o‘qishga undaydi. Tarbiyaviy — o‘z-o‘zini baholash va mas’uliyatni o‘stiradi. Axborot — ota-ona, rahbariyat va o‘quvchining o‘zi uchun ma’lumot. Boshqaruv — ma’muriyat qaror qabul qiladi. Muhim: baho faqat «jazo» vositasi bo‘lib qolsa, rag‘batlantiruvchi va tarbiyaviy funksiyalar yo‘qoladi.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2 daqiqa. Obyektivlik — natija baholovchining shaxsiy munosabatiga bog‘liq bo‘lmasligi. Validlik — usul aynan o‘lchashi kerak bo‘lgan narsani o‘lchashi (masalan, matematik masala matni juda murakkab bo‘lsa, u matematikani emas, o‘qish ko‘nikmasini o‘lchab qoladi). Ishonchlilik — takroriy o‘lchashda natijaning barqarorligi. Tizimlilik va muntazamlik — bir martalik emas, davomli baholash. Ochiqlik — mezonlar oldindan ma’lum bo‘lishi. Insonparvarlik va etika — psixologik natijalar maxfiyligi, «zarar yetkazma» tamoyili, tashxis yorliq yopish uchun emas, yordam berish uchun.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Ikkinchi qism: qachon va nimaga tayanib baholaymiz.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2,5 daqiqa. «Formativ» va «summativ» atamalarini 1967-yilda M. Skriven kiritgan, B. Blum esa ularni sinf amaliyotiga tatbiq etgan. Diagnostik baholash o‘qitish boshlanishidan oldin — boshlang‘ich darajani aniqlash uchun. Formativ baholash jarayonda — o‘qitishni tuzatish uchun; baho qo‘yish shart emas, asosiy narsa — fikr-mulohaza. Summativ baholash bo‘lim yoki kurs oxirida — yakuniy natijani qayd etish uchun. P. Blek va D. Uiliam (1998) sharhida sifatli formativ baholash o‘quv natijalarini sezilarli oshirishi ko‘rsatilgan. Metafora: oshpaz ovqatni tatib ko‘rsa — formativ, mehmon tatib ko‘rsa — summativ baholash (R. Steyk).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⏱ 2 daqiqa. Bu farqni 1963-yilda R. Glazer asoslagan. Me’yorga yo‘naltirilgan baholash o‘quvchini boshqalar bilan solishtiradi: reyting, kirish imtihonlari, olimpiadalar — «guruhda nechanchi o‘rinda?». Mezonga yo‘naltirilgan baholash o‘quvchini oldindan belgilangan standart bilan solishtiradi: «maqsadga erishdimi?»; hamma o‘quvchi a’lo olishi mumkin. Joriy ta’limda mezonga yo‘naltirilgan baholash afzal, chunki u har bir o‘quvchiga aniq maqsad beradi va o‘zaro raqobat emas, o‘sishni rag‘batlantiradi.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200" b="1" kern="0" spc="200" dirty="0">
                <a:solidFill>
                  <a:schemeClr val="accent1"/>
                </a:solidFill>
              </a:defRPr>
            </a:lvl1pPr>
          </a:lstStyle>
          <a:p>
            <a:pPr marL="0" indent="0" algn="l">
              <a:buNone/>
            </a:pP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defRPr>
            </a:lvl1pPr>
          </a:lstStyle>
          <a:p>
            <a:pPr marL="0" indent="0" algn="l">
              <a:buNone/>
            </a:pPr>
            <a:endParaRPr lang="en-US" sz="3000" dirty="0"/>
          </a:p>
        </p:txBody>
      </p:sp>
      <p:sp>
        <p:nvSpPr>
          <p:cNvPr id="4" name="Text 0"/>
          <p:cNvSpPr/>
          <p:nvPr/>
        </p:nvSpPr>
        <p:spPr>
          <a:xfrm>
            <a:off x="548640" y="6419088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accent6"/>
                </a:solidFill>
              </a:rPr>
              <a:t>O‘quv jarayoni sifatini baholashda psixologik-pedagogik tashxis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229600" y="4319626"/>
            <a:ext cx="486461" cy="1075334"/>
          </a:xfrm>
          <a:prstGeom prst="roundRect">
            <a:avLst>
              <a:gd name="adj" fmla="val 11278"/>
            </a:avLst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908085" y="3628339"/>
            <a:ext cx="486461" cy="1766621"/>
          </a:xfrm>
          <a:prstGeom prst="roundRect">
            <a:avLst>
              <a:gd name="adj" fmla="val 11278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586570" y="2937053"/>
            <a:ext cx="486461" cy="2457907"/>
          </a:xfrm>
          <a:prstGeom prst="roundRect">
            <a:avLst>
              <a:gd name="adj" fmla="val 11278"/>
            </a:avLst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265054" y="2245766"/>
            <a:ext cx="486461" cy="3149194"/>
          </a:xfrm>
          <a:prstGeom prst="roundRect">
            <a:avLst>
              <a:gd name="adj" fmla="val 11278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0943539" y="1554480"/>
            <a:ext cx="486461" cy="3840480"/>
          </a:xfrm>
          <a:prstGeom prst="roundRect">
            <a:avLst>
              <a:gd name="adj" fmla="val 11278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914400"/>
            <a:ext cx="6949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chemeClr val="accent2"/>
                </a:solidFill>
              </a:rPr>
              <a:t>PSIXOLOGIYA · PEDAGOGIKA · TA’LIM SIFATI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1417320"/>
            <a:ext cx="7040880" cy="2560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4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O‘quv jarayoni natijalari va mazmuni sifatini baholashda psixologik-pedagogik tashxis usullari</a:t>
            </a:r>
            <a:endParaRPr lang="en-US" sz="3400" dirty="0"/>
          </a:p>
        </p:txBody>
      </p:sp>
      <p:sp>
        <p:nvSpPr>
          <p:cNvPr id="9" name="Text 7"/>
          <p:cNvSpPr txBox="1"/>
          <p:nvPr/>
        </p:nvSpPr>
        <p:spPr>
          <a:xfrm>
            <a:off x="731520" y="4069080"/>
            <a:ext cx="6858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i="1" dirty="0">
                <a:solidFill>
                  <a:schemeClr val="accent5"/>
                </a:solidFill>
              </a:rPr>
              <a:t>Nimani, qanday va nima uchun o‘lchaymiz?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chemeClr val="accent1"/>
                </a:solidFill>
              </a:rPr>
              <a:t>REJA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Taqdimot rejasi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548640" y="1645920"/>
            <a:ext cx="11064240" cy="777240"/>
          </a:xfrm>
          <a:prstGeom prst="roundRect">
            <a:avLst>
              <a:gd name="adj" fmla="val 11765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31520" y="178308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731520" y="17830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300" dirty="0"/>
          </a:p>
        </p:txBody>
      </p:sp>
      <p:sp>
        <p:nvSpPr>
          <p:cNvPr id="8" name="Text 5"/>
          <p:cNvSpPr txBox="1"/>
          <p:nvPr/>
        </p:nvSpPr>
        <p:spPr>
          <a:xfrm>
            <a:off x="1463040" y="164592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Asosiy tushunchalar</a:t>
            </a:r>
            <a:endParaRPr lang="en-US" sz="1800" dirty="0"/>
          </a:p>
        </p:txBody>
      </p:sp>
      <p:sp>
        <p:nvSpPr>
          <p:cNvPr id="9" name="Text 6"/>
          <p:cNvSpPr txBox="1"/>
          <p:nvPr/>
        </p:nvSpPr>
        <p:spPr>
          <a:xfrm>
            <a:off x="5577840" y="164592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Tashxis, nazorat, baholash, monitoring; sifat mezonlari, funksiya va tamoyillar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548640" y="2560320"/>
            <a:ext cx="11064240" cy="777240"/>
          </a:xfrm>
          <a:prstGeom prst="roundRect">
            <a:avLst>
              <a:gd name="adj" fmla="val 11765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731520" y="2697480"/>
            <a:ext cx="502920" cy="50292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31520" y="26974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1463040" y="256032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Baholash turlari va mezonlari</a:t>
            </a:r>
            <a:endParaRPr lang="en-US" sz="1800" dirty="0"/>
          </a:p>
        </p:txBody>
      </p:sp>
      <p:sp>
        <p:nvSpPr>
          <p:cNvPr id="14" name="Text 11"/>
          <p:cNvSpPr txBox="1"/>
          <p:nvPr/>
        </p:nvSpPr>
        <p:spPr>
          <a:xfrm>
            <a:off x="5577840" y="256032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Diagnostik, formativ, summativ baholash; Blum taksonomiyasi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548640" y="3474720"/>
            <a:ext cx="11064240" cy="777240"/>
          </a:xfrm>
          <a:prstGeom prst="roundRect">
            <a:avLst>
              <a:gd name="adj" fmla="val 11765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731520" y="361188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731520" y="36118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300" dirty="0"/>
          </a:p>
        </p:txBody>
      </p:sp>
      <p:sp>
        <p:nvSpPr>
          <p:cNvPr id="18" name="Text 15"/>
          <p:cNvSpPr txBox="1"/>
          <p:nvPr/>
        </p:nvSpPr>
        <p:spPr>
          <a:xfrm>
            <a:off x="1463040" y="347472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Pedagogik tashxis usullari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5577840" y="347472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Test, kuzatish, portfolio, rubrika, kompetensiyaviy topshiriqlar</a:t>
            </a:r>
            <a:endParaRPr lang="en-US" sz="1500" dirty="0"/>
          </a:p>
        </p:txBody>
      </p:sp>
      <p:sp>
        <p:nvSpPr>
          <p:cNvPr id="20" name="Shape 17"/>
          <p:cNvSpPr/>
          <p:nvPr/>
        </p:nvSpPr>
        <p:spPr>
          <a:xfrm>
            <a:off x="548640" y="4389120"/>
            <a:ext cx="11064240" cy="777240"/>
          </a:xfrm>
          <a:prstGeom prst="roundRect">
            <a:avLst>
              <a:gd name="adj" fmla="val 11765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731520" y="4526280"/>
            <a:ext cx="502920" cy="50292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22" name="Text 19"/>
          <p:cNvSpPr txBox="1"/>
          <p:nvPr/>
        </p:nvSpPr>
        <p:spPr>
          <a:xfrm>
            <a:off x="731520" y="45262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300" dirty="0"/>
          </a:p>
        </p:txBody>
      </p:sp>
      <p:sp>
        <p:nvSpPr>
          <p:cNvPr id="23" name="Text 20"/>
          <p:cNvSpPr txBox="1"/>
          <p:nvPr/>
        </p:nvSpPr>
        <p:spPr>
          <a:xfrm>
            <a:off x="1463040" y="438912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Psixologik tashxis usullari</a:t>
            </a:r>
            <a:endParaRPr lang="en-US" sz="1800" dirty="0"/>
          </a:p>
        </p:txBody>
      </p:sp>
      <p:sp>
        <p:nvSpPr>
          <p:cNvPr id="24" name="Text 21"/>
          <p:cNvSpPr txBox="1"/>
          <p:nvPr/>
        </p:nvSpPr>
        <p:spPr>
          <a:xfrm>
            <a:off x="5577840" y="438912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Motivatsiya, bilish jarayonlari, guruh iqlimi, shaxsiy xususiyatlar</a:t>
            </a:r>
            <a:endParaRPr lang="en-US" sz="1500" dirty="0"/>
          </a:p>
        </p:txBody>
      </p:sp>
      <p:sp>
        <p:nvSpPr>
          <p:cNvPr id="25" name="Shape 22"/>
          <p:cNvSpPr/>
          <p:nvPr/>
        </p:nvSpPr>
        <p:spPr>
          <a:xfrm>
            <a:off x="548640" y="5303520"/>
            <a:ext cx="11064240" cy="777240"/>
          </a:xfrm>
          <a:prstGeom prst="roundRect">
            <a:avLst>
              <a:gd name="adj" fmla="val 11765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26" name="Shape 23"/>
          <p:cNvSpPr/>
          <p:nvPr/>
        </p:nvSpPr>
        <p:spPr>
          <a:xfrm>
            <a:off x="731520" y="5440680"/>
            <a:ext cx="502920" cy="50292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731520" y="5440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300" dirty="0"/>
          </a:p>
        </p:txBody>
      </p:sp>
      <p:sp>
        <p:nvSpPr>
          <p:cNvPr id="28" name="Text 25"/>
          <p:cNvSpPr txBox="1"/>
          <p:nvPr/>
        </p:nvSpPr>
        <p:spPr>
          <a:xfrm>
            <a:off x="1463040" y="530352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Monitoring va natijalardan foydalanish</a:t>
            </a:r>
            <a:endParaRPr lang="en-US" sz="1800" dirty="0"/>
          </a:p>
        </p:txBody>
      </p:sp>
      <p:sp>
        <p:nvSpPr>
          <p:cNvPr id="29" name="Text 26"/>
          <p:cNvSpPr txBox="1"/>
          <p:nvPr/>
        </p:nvSpPr>
        <p:spPr>
          <a:xfrm>
            <a:off x="5577840" y="530352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Monitoring sikli, xalqaro tadqiqotlar, raqamli baholash</a:t>
            </a:r>
            <a:endParaRPr lang="en-US" sz="1500" dirty="0"/>
          </a:p>
        </p:txBody>
      </p:sp>
      <p:sp>
        <p:nvSpPr>
          <p:cNvPr id="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chemeClr val="accent1"/>
                </a:solidFill>
              </a:rPr>
              <a:t>DOLZARBLIK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Nega ta’lim sifatini o‘lchash kerak?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548640" y="1691640"/>
            <a:ext cx="544068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822960" y="2011680"/>
            <a:ext cx="868680" cy="868680"/>
          </a:xfrm>
          <a:prstGeom prst="ellipse">
            <a:avLst/>
          </a:prstGeom>
          <a:solidFill>
            <a:srgbClr val="2F7BB0"/>
          </a:solidFill>
          <a:ln w="12700">
            <a:solidFill>
              <a:srgbClr val="2F7BB0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817" y="2237537"/>
            <a:ext cx="416966" cy="416966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1920240" y="1984248"/>
            <a:ext cx="3886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Qonunchilik</a:t>
            </a:r>
            <a:endParaRPr lang="en-US" sz="1900" dirty="0"/>
          </a:p>
        </p:txBody>
      </p:sp>
      <p:sp>
        <p:nvSpPr>
          <p:cNvPr id="9" name="Text 5"/>
          <p:cNvSpPr txBox="1"/>
          <p:nvPr/>
        </p:nvSpPr>
        <p:spPr>
          <a:xfrm>
            <a:off x="1920240" y="2496312"/>
            <a:ext cx="3886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«Ta’lim to‘g‘risida»gi Qonun (2020) ta’lim sifatini baholash va monitoringini talab qiladi</a:t>
            </a:r>
            <a:endParaRPr lang="en-US" sz="1500" dirty="0"/>
          </a:p>
        </p:txBody>
      </p:sp>
      <p:sp>
        <p:nvSpPr>
          <p:cNvPr id="10" name="Shape 6"/>
          <p:cNvSpPr/>
          <p:nvPr/>
        </p:nvSpPr>
        <p:spPr>
          <a:xfrm>
            <a:off x="6172200" y="1691640"/>
            <a:ext cx="544068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6446520" y="2011680"/>
            <a:ext cx="868680" cy="868680"/>
          </a:xfrm>
          <a:prstGeom prst="ellipse">
            <a:avLst/>
          </a:prstGeom>
          <a:solidFill>
            <a:srgbClr val="4E9A6B"/>
          </a:solidFill>
          <a:ln w="12700">
            <a:solidFill>
              <a:srgbClr val="4E9A6B"/>
            </a:solidFill>
            <a:prstDash val="solid"/>
          </a:ln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377" y="2237537"/>
            <a:ext cx="416966" cy="416966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7543800" y="1984248"/>
            <a:ext cx="3886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Xalqaro taqqoslash</a:t>
            </a:r>
            <a:endParaRPr lang="en-US" sz="1900" dirty="0"/>
          </a:p>
        </p:txBody>
      </p:sp>
      <p:sp>
        <p:nvSpPr>
          <p:cNvPr id="14" name="Text 9"/>
          <p:cNvSpPr txBox="1"/>
          <p:nvPr/>
        </p:nvSpPr>
        <p:spPr>
          <a:xfrm>
            <a:off x="7543800" y="2496312"/>
            <a:ext cx="3886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PIRLS 2021, PISA 2022, TIMSS — O‘zbekiston xalqaro tadqiqotlarga qo‘shildi</a:t>
            </a:r>
            <a:endParaRPr lang="en-US" sz="1500" dirty="0"/>
          </a:p>
        </p:txBody>
      </p:sp>
      <p:sp>
        <p:nvSpPr>
          <p:cNvPr id="15" name="Shape 10"/>
          <p:cNvSpPr/>
          <p:nvPr/>
        </p:nvSpPr>
        <p:spPr>
          <a:xfrm>
            <a:off x="548640" y="3977640"/>
            <a:ext cx="544068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16" name="Shape 11"/>
          <p:cNvSpPr/>
          <p:nvPr/>
        </p:nvSpPr>
        <p:spPr>
          <a:xfrm>
            <a:off x="822960" y="4297680"/>
            <a:ext cx="868680" cy="868680"/>
          </a:xfrm>
          <a:prstGeom prst="ellipse">
            <a:avLst/>
          </a:prstGeom>
          <a:solidFill>
            <a:srgbClr val="F2A541"/>
          </a:solidFill>
          <a:ln w="12700">
            <a:solidFill>
              <a:srgbClr val="F2A541"/>
            </a:solidFill>
            <a:prstDash val="solid"/>
          </a:ln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8817" y="4523537"/>
            <a:ext cx="416966" cy="416966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1920240" y="4270248"/>
            <a:ext cx="3886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Kompetensiyaviy yondashuv</a:t>
            </a:r>
            <a:endParaRPr lang="en-US" sz="1900" dirty="0"/>
          </a:p>
        </p:txBody>
      </p:sp>
      <p:sp>
        <p:nvSpPr>
          <p:cNvPr id="19" name="Text 13"/>
          <p:cNvSpPr txBox="1"/>
          <p:nvPr/>
        </p:nvSpPr>
        <p:spPr>
          <a:xfrm>
            <a:off x="1920240" y="4782312"/>
            <a:ext cx="3886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Yodlangan bilim emas, uni amalda qo‘llash qobiliyati baholanadi</a:t>
            </a:r>
            <a:endParaRPr lang="en-US" sz="1500" dirty="0"/>
          </a:p>
        </p:txBody>
      </p:sp>
      <p:sp>
        <p:nvSpPr>
          <p:cNvPr id="20" name="Shape 14"/>
          <p:cNvSpPr/>
          <p:nvPr/>
        </p:nvSpPr>
        <p:spPr>
          <a:xfrm>
            <a:off x="6172200" y="3977640"/>
            <a:ext cx="544068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6446520" y="4297680"/>
            <a:ext cx="868680" cy="868680"/>
          </a:xfrm>
          <a:prstGeom prst="ellipse">
            <a:avLst/>
          </a:prstGeom>
          <a:solidFill>
            <a:srgbClr val="D1495B"/>
          </a:solidFill>
          <a:ln w="12700">
            <a:solidFill>
              <a:srgbClr val="D1495B"/>
            </a:solidFill>
            <a:prstDash val="solid"/>
          </a:ln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2377" y="4523537"/>
            <a:ext cx="416966" cy="416966"/>
          </a:xfrm>
          <a:prstGeom prst="rect">
            <a:avLst/>
          </a:prstGeom>
        </p:spPr>
      </p:pic>
      <p:sp>
        <p:nvSpPr>
          <p:cNvPr id="23" name="Text 16"/>
          <p:cNvSpPr txBox="1"/>
          <p:nvPr/>
        </p:nvSpPr>
        <p:spPr>
          <a:xfrm>
            <a:off x="7543800" y="4270248"/>
            <a:ext cx="3886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9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Shaxsga yo‘naltirilganlik</a:t>
            </a:r>
            <a:endParaRPr lang="en-US" sz="1900" dirty="0"/>
          </a:p>
        </p:txBody>
      </p:sp>
      <p:sp>
        <p:nvSpPr>
          <p:cNvPr id="24" name="Text 17"/>
          <p:cNvSpPr txBox="1"/>
          <p:nvPr/>
        </p:nvSpPr>
        <p:spPr>
          <a:xfrm>
            <a:off x="7543800" y="4782312"/>
            <a:ext cx="3886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Natija bilan birga motivatsiya, qobiliyat va holat ham o‘rganiladi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138160" y="4198925"/>
            <a:ext cx="500360" cy="921715"/>
          </a:xfrm>
          <a:prstGeom prst="roundRect">
            <a:avLst>
              <a:gd name="adj" fmla="val 10965"/>
            </a:avLst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836030" y="3606394"/>
            <a:ext cx="500360" cy="1514246"/>
          </a:xfrm>
          <a:prstGeom prst="roundRect">
            <a:avLst>
              <a:gd name="adj" fmla="val 10965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533900" y="3013862"/>
            <a:ext cx="500360" cy="2106778"/>
          </a:xfrm>
          <a:prstGeom prst="roundRect">
            <a:avLst>
              <a:gd name="adj" fmla="val 10965"/>
            </a:avLst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231770" y="2421331"/>
            <a:ext cx="500360" cy="2699309"/>
          </a:xfrm>
          <a:prstGeom prst="roundRect">
            <a:avLst>
              <a:gd name="adj" fmla="val 10965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0929640" y="1828800"/>
            <a:ext cx="500360" cy="3291840"/>
          </a:xfrm>
          <a:prstGeom prst="roundRect">
            <a:avLst>
              <a:gd name="adj" fmla="val 10965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1188720"/>
            <a:ext cx="27432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88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88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2606040"/>
            <a:ext cx="67665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Asosiy tushunchalar</a:t>
            </a:r>
            <a:endParaRPr lang="en-US" sz="3600" dirty="0"/>
          </a:p>
        </p:txBody>
      </p:sp>
      <p:sp>
        <p:nvSpPr>
          <p:cNvPr id="9" name="Text 7"/>
          <p:cNvSpPr txBox="1"/>
          <p:nvPr/>
        </p:nvSpPr>
        <p:spPr>
          <a:xfrm>
            <a:off x="731520" y="4160520"/>
            <a:ext cx="6035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accent5"/>
                </a:solidFill>
              </a:rPr>
              <a:t>Tashxis, nazorat, baholash va monitoring; o‘quv jarayoni sifatining mezonlari, tashxisning funksiya va tamoyillari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731520" y="5166360"/>
            <a:ext cx="1463040" cy="384048"/>
          </a:xfrm>
          <a:prstGeom prst="roundRect">
            <a:avLst>
              <a:gd name="adj" fmla="val 47619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731520" y="5166360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chemeClr val="tx1"/>
                </a:solidFill>
              </a:rPr>
              <a:t>1-QISM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chemeClr val="accent1"/>
                </a:solidFill>
              </a:rPr>
              <a:t>1 · TUSHUNCHALAR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Tashxis, nazorat, baholash, monitoring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548640" y="1691640"/>
            <a:ext cx="2651760" cy="3520440"/>
          </a:xfrm>
          <a:prstGeom prst="roundRect">
            <a:avLst>
              <a:gd name="adj" fmla="val 34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777240" y="1920240"/>
            <a:ext cx="2194560" cy="548640"/>
          </a:xfrm>
          <a:prstGeom prst="roundRect">
            <a:avLst>
              <a:gd name="adj" fmla="val 2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777240" y="1920240"/>
            <a:ext cx="2194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</a:rPr>
              <a:t>Nazorat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2697480"/>
            <a:ext cx="224028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Natijani aniqlash va tekshirish</a:t>
            </a:r>
            <a:endParaRPr lang="en-US" sz="150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4343400"/>
            <a:ext cx="2240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i="1" dirty="0">
                <a:solidFill>
                  <a:schemeClr val="accent1"/>
                </a:solidFill>
              </a:rPr>
              <a:t>Nima o‘zlashtirildi?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3383280" y="1691640"/>
            <a:ext cx="2651760" cy="3520440"/>
          </a:xfrm>
          <a:prstGeom prst="roundRect">
            <a:avLst>
              <a:gd name="adj" fmla="val 34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3611880" y="1920240"/>
            <a:ext cx="2194560" cy="548640"/>
          </a:xfrm>
          <a:prstGeom prst="roundRect">
            <a:avLst>
              <a:gd name="adj" fmla="val 20000"/>
            </a:avLst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3611880" y="1920240"/>
            <a:ext cx="2194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</a:rPr>
              <a:t>Baholash</a:t>
            </a:r>
            <a:endParaRPr lang="en-US" sz="1800" dirty="0"/>
          </a:p>
        </p:txBody>
      </p:sp>
      <p:sp>
        <p:nvSpPr>
          <p:cNvPr id="13" name="Text 10"/>
          <p:cNvSpPr txBox="1"/>
          <p:nvPr/>
        </p:nvSpPr>
        <p:spPr>
          <a:xfrm>
            <a:off x="3611880" y="2697480"/>
            <a:ext cx="224028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Natijani me’yor yoki mezon bilan solishtirib, xulosa chiqarish</a:t>
            </a:r>
            <a:endParaRPr lang="en-US" sz="1500" dirty="0"/>
          </a:p>
        </p:txBody>
      </p:sp>
      <p:sp>
        <p:nvSpPr>
          <p:cNvPr id="14" name="Text 11"/>
          <p:cNvSpPr txBox="1"/>
          <p:nvPr/>
        </p:nvSpPr>
        <p:spPr>
          <a:xfrm>
            <a:off x="3611880" y="4343400"/>
            <a:ext cx="2240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i="1" dirty="0">
                <a:solidFill>
                  <a:schemeClr val="accent4"/>
                </a:solidFill>
              </a:rPr>
              <a:t>Qanchalik yaxshi?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6217920" y="1691640"/>
            <a:ext cx="2651760" cy="3520440"/>
          </a:xfrm>
          <a:prstGeom prst="roundRect">
            <a:avLst>
              <a:gd name="adj" fmla="val 34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6446520" y="1920240"/>
            <a:ext cx="2194560" cy="548640"/>
          </a:xfrm>
          <a:prstGeom prst="roundRect">
            <a:avLst>
              <a:gd name="adj" fmla="val 20000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6446520" y="1920240"/>
            <a:ext cx="2194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</a:rPr>
              <a:t>Tashxis</a:t>
            </a:r>
            <a:endParaRPr lang="en-US" sz="1800" dirty="0"/>
          </a:p>
        </p:txBody>
      </p:sp>
      <p:sp>
        <p:nvSpPr>
          <p:cNvPr id="18" name="Text 15"/>
          <p:cNvSpPr txBox="1"/>
          <p:nvPr/>
        </p:nvSpPr>
        <p:spPr>
          <a:xfrm>
            <a:off x="6446520" y="2697480"/>
            <a:ext cx="224028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Natija sabablarini aniqlash va tuzatish yo‘llarini belgilash</a:t>
            </a:r>
            <a:endParaRPr lang="en-US" sz="1500" dirty="0"/>
          </a:p>
        </p:txBody>
      </p:sp>
      <p:sp>
        <p:nvSpPr>
          <p:cNvPr id="19" name="Text 16"/>
          <p:cNvSpPr txBox="1"/>
          <p:nvPr/>
        </p:nvSpPr>
        <p:spPr>
          <a:xfrm>
            <a:off x="6446520" y="4343400"/>
            <a:ext cx="2240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i="1" dirty="0">
                <a:solidFill>
                  <a:schemeClr val="accent3"/>
                </a:solidFill>
              </a:rPr>
              <a:t>Nima uchun shunday?</a:t>
            </a:r>
            <a:endParaRPr lang="en-US" sz="1500" dirty="0"/>
          </a:p>
        </p:txBody>
      </p:sp>
      <p:sp>
        <p:nvSpPr>
          <p:cNvPr id="20" name="Shape 17"/>
          <p:cNvSpPr/>
          <p:nvPr/>
        </p:nvSpPr>
        <p:spPr>
          <a:xfrm>
            <a:off x="9052560" y="1691640"/>
            <a:ext cx="2651760" cy="3520440"/>
          </a:xfrm>
          <a:prstGeom prst="roundRect">
            <a:avLst>
              <a:gd name="adj" fmla="val 34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9281160" y="1920240"/>
            <a:ext cx="2194560" cy="548640"/>
          </a:xfrm>
          <a:prstGeom prst="roundRect">
            <a:avLst>
              <a:gd name="adj" fmla="val 20000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2" name="Text 19"/>
          <p:cNvSpPr txBox="1"/>
          <p:nvPr/>
        </p:nvSpPr>
        <p:spPr>
          <a:xfrm>
            <a:off x="9281160" y="1920240"/>
            <a:ext cx="2194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tx1"/>
                </a:solidFill>
              </a:rPr>
              <a:t>Monitoring</a:t>
            </a:r>
            <a:endParaRPr lang="en-US" sz="1800" dirty="0"/>
          </a:p>
        </p:txBody>
      </p:sp>
      <p:sp>
        <p:nvSpPr>
          <p:cNvPr id="23" name="Text 20"/>
          <p:cNvSpPr txBox="1"/>
          <p:nvPr/>
        </p:nvSpPr>
        <p:spPr>
          <a:xfrm>
            <a:off x="9281160" y="2697480"/>
            <a:ext cx="224028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Sifatni uzluksiz, tizimli kuzatish va prognoz qilish</a:t>
            </a:r>
            <a:endParaRPr lang="en-US" sz="1500" dirty="0"/>
          </a:p>
        </p:txBody>
      </p:sp>
      <p:sp>
        <p:nvSpPr>
          <p:cNvPr id="24" name="Text 21"/>
          <p:cNvSpPr txBox="1"/>
          <p:nvPr/>
        </p:nvSpPr>
        <p:spPr>
          <a:xfrm>
            <a:off x="9281160" y="4343400"/>
            <a:ext cx="2240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i="1" dirty="0">
                <a:solidFill>
                  <a:schemeClr val="tx2"/>
                </a:solidFill>
              </a:rPr>
              <a:t>Qayerga ketyapmiz?</a:t>
            </a:r>
            <a:endParaRPr lang="en-US" sz="1500" dirty="0"/>
          </a:p>
        </p:txBody>
      </p:sp>
      <p:sp>
        <p:nvSpPr>
          <p:cNvPr id="25" name="Shape 22"/>
          <p:cNvSpPr/>
          <p:nvPr/>
        </p:nvSpPr>
        <p:spPr>
          <a:xfrm>
            <a:off x="548640" y="5440680"/>
            <a:ext cx="11064240" cy="777240"/>
          </a:xfrm>
          <a:prstGeom prst="roundRect">
            <a:avLst>
              <a:gd name="adj" fmla="val 11765"/>
            </a:avLst>
          </a:prstGeom>
          <a:solidFill>
            <a:schemeClr val="tx1"/>
          </a:solidFill>
          <a:ln w="12700">
            <a:solidFill>
              <a:schemeClr val="tx1"/>
            </a:solidFill>
            <a:prstDash val="solid"/>
          </a:ln>
        </p:spPr>
      </p:sp>
      <p:sp>
        <p:nvSpPr>
          <p:cNvPr id="26" name="Text 23"/>
          <p:cNvSpPr txBox="1"/>
          <p:nvPr/>
        </p:nvSpPr>
        <p:spPr>
          <a:xfrm>
            <a:off x="868680" y="544068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accent2"/>
                </a:solidFill>
              </a:rPr>
              <a:t>Psixologik-pedagogik tashxis </a:t>
            </a:r>
            <a:r>
              <a:rPr lang="en-US" sz="1700" dirty="0">
                <a:solidFill>
                  <a:schemeClr val="bg1"/>
                </a:solidFill>
              </a:rPr>
              <a:t>= o‘quv natijalari (pedagogik) + ularning psixik omillari (psixologik)</a:t>
            </a:r>
            <a:endParaRPr lang="en-US" sz="1700" dirty="0"/>
          </a:p>
        </p:txBody>
      </p:sp>
      <p:sp>
        <p:nvSpPr>
          <p:cNvPr id="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chemeClr val="accent1"/>
                </a:solidFill>
              </a:rPr>
              <a:t>1 · SIFAT OBYEKTI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Nimaning sifatini baholaymiz?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548640" y="1691640"/>
            <a:ext cx="5440680" cy="4526280"/>
          </a:xfrm>
          <a:prstGeom prst="roundRect">
            <a:avLst>
              <a:gd name="adj" fmla="val 2020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822960" y="1920240"/>
            <a:ext cx="777240" cy="777240"/>
          </a:xfrm>
          <a:prstGeom prst="ellipse">
            <a:avLst/>
          </a:prstGeom>
          <a:solidFill>
            <a:srgbClr val="2F7BB0"/>
          </a:solidFill>
          <a:ln w="12700">
            <a:solidFill>
              <a:srgbClr val="2F7BB0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2122322"/>
            <a:ext cx="373075" cy="373075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1783080" y="1920240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Mazmun sifati</a:t>
            </a:r>
            <a:endParaRPr lang="en-US" sz="2200" dirty="0"/>
          </a:p>
        </p:txBody>
      </p:sp>
      <p:sp>
        <p:nvSpPr>
          <p:cNvPr id="9" name="Text 5"/>
          <p:cNvSpPr txBox="1"/>
          <p:nvPr/>
        </p:nvSpPr>
        <p:spPr>
          <a:xfrm>
            <a:off x="868680" y="2880360"/>
            <a:ext cx="484632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DTS va zamon talablariga moslik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Ilmiylik va dolzarblik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Tushunarlilik va yoshga moslik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Amaliyotga yo‘naltirilganlik</a:t>
            </a:r>
            <a:endParaRPr lang="en-US" sz="1600" dirty="0"/>
          </a:p>
        </p:txBody>
      </p:sp>
      <p:sp>
        <p:nvSpPr>
          <p:cNvPr id="10" name="Shape 6"/>
          <p:cNvSpPr/>
          <p:nvPr/>
        </p:nvSpPr>
        <p:spPr>
          <a:xfrm>
            <a:off x="822960" y="4983480"/>
            <a:ext cx="4892040" cy="1005840"/>
          </a:xfrm>
          <a:prstGeom prst="roundRect">
            <a:avLst>
              <a:gd name="adj" fmla="val 9091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1" name="Text 7"/>
          <p:cNvSpPr txBox="1"/>
          <p:nvPr/>
        </p:nvSpPr>
        <p:spPr>
          <a:xfrm>
            <a:off x="1005840" y="4983480"/>
            <a:ext cx="4572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1"/>
                </a:solidFill>
              </a:rPr>
              <a:t>Usullar: </a:t>
            </a:r>
            <a:r>
              <a:rPr lang="en-US" sz="1400" dirty="0">
                <a:solidFill>
                  <a:schemeClr val="tx1"/>
                </a:solidFill>
              </a:rPr>
              <a:t>Ekspert baholash, kontent-tahlil, o‘quvchilar so‘rovnomasi</a:t>
            </a:r>
            <a:endParaRPr lang="en-US" sz="1400" dirty="0"/>
          </a:p>
        </p:txBody>
      </p:sp>
      <p:sp>
        <p:nvSpPr>
          <p:cNvPr id="12" name="Shape 8"/>
          <p:cNvSpPr/>
          <p:nvPr/>
        </p:nvSpPr>
        <p:spPr>
          <a:xfrm>
            <a:off x="6172200" y="1691640"/>
            <a:ext cx="5440680" cy="4526280"/>
          </a:xfrm>
          <a:prstGeom prst="roundRect">
            <a:avLst>
              <a:gd name="adj" fmla="val 2020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6446520" y="1920240"/>
            <a:ext cx="777240" cy="777240"/>
          </a:xfrm>
          <a:prstGeom prst="ellipse">
            <a:avLst/>
          </a:prstGeom>
          <a:solidFill>
            <a:srgbClr val="D1495B"/>
          </a:solidFill>
          <a:ln w="12700">
            <a:solidFill>
              <a:srgbClr val="D1495B"/>
            </a:solidFill>
            <a:prstDash val="solid"/>
          </a:ln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8602" y="2122322"/>
            <a:ext cx="373075" cy="373075"/>
          </a:xfrm>
          <a:prstGeom prst="rect">
            <a:avLst/>
          </a:prstGeom>
        </p:spPr>
      </p:pic>
      <p:sp>
        <p:nvSpPr>
          <p:cNvPr id="15" name="Text 10"/>
          <p:cNvSpPr txBox="1"/>
          <p:nvPr/>
        </p:nvSpPr>
        <p:spPr>
          <a:xfrm>
            <a:off x="7406640" y="1920240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Natija sifati</a:t>
            </a:r>
            <a:endParaRPr lang="en-US" sz="2200" dirty="0"/>
          </a:p>
        </p:txBody>
      </p:sp>
      <p:sp>
        <p:nvSpPr>
          <p:cNvPr id="16" name="Text 11"/>
          <p:cNvSpPr txBox="1"/>
          <p:nvPr/>
        </p:nvSpPr>
        <p:spPr>
          <a:xfrm>
            <a:off x="6492240" y="2880360"/>
            <a:ext cx="484632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Bilim, ko‘nikma va malakalar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Kompetensiyalar — bilimni qo‘llash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Motivatsiya va mustaqillik</a:t>
            </a:r>
            <a:endParaRPr lang="en-US" sz="16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Shaxsiy sifat va qadriyatlar</a:t>
            </a:r>
            <a:endParaRPr lang="en-US" sz="1600" dirty="0"/>
          </a:p>
        </p:txBody>
      </p:sp>
      <p:sp>
        <p:nvSpPr>
          <p:cNvPr id="17" name="Shape 12"/>
          <p:cNvSpPr/>
          <p:nvPr/>
        </p:nvSpPr>
        <p:spPr>
          <a:xfrm>
            <a:off x="6446520" y="4983480"/>
            <a:ext cx="4892040" cy="1005840"/>
          </a:xfrm>
          <a:prstGeom prst="roundRect">
            <a:avLst>
              <a:gd name="adj" fmla="val 9091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8" name="Text 13"/>
          <p:cNvSpPr txBox="1"/>
          <p:nvPr/>
        </p:nvSpPr>
        <p:spPr>
          <a:xfrm>
            <a:off x="6629400" y="4983480"/>
            <a:ext cx="45720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3"/>
                </a:solidFill>
              </a:rPr>
              <a:t>Usullar: </a:t>
            </a:r>
            <a:r>
              <a:rPr lang="en-US" sz="1400" dirty="0">
                <a:solidFill>
                  <a:schemeClr val="tx1"/>
                </a:solidFill>
              </a:rPr>
              <a:t>Test, amaliy topshiriq, kuzatish, psixologik metodikalar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chemeClr val="accent1"/>
                </a:solidFill>
              </a:rPr>
              <a:t>1 · FUNKSIYALAR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Tashxis nima uchun kerak?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548640" y="1691640"/>
            <a:ext cx="356616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777240" y="1965960"/>
            <a:ext cx="731520" cy="731520"/>
          </a:xfrm>
          <a:prstGeom prst="ellipse">
            <a:avLst/>
          </a:prstGeom>
          <a:solidFill>
            <a:srgbClr val="2F7BB0"/>
          </a:solidFill>
          <a:ln w="12700">
            <a:solidFill>
              <a:srgbClr val="2F7BB0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435" y="2156155"/>
            <a:ext cx="351130" cy="351130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1645920" y="1965960"/>
            <a:ext cx="2331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1"/>
                </a:solidFill>
              </a:rPr>
              <a:t>Nazorat-tuzatish</a:t>
            </a:r>
            <a:endParaRPr lang="en-US" sz="1700" dirty="0"/>
          </a:p>
        </p:txBody>
      </p:sp>
      <p:sp>
        <p:nvSpPr>
          <p:cNvPr id="9" name="Text 5"/>
          <p:cNvSpPr txBox="1"/>
          <p:nvPr/>
        </p:nvSpPr>
        <p:spPr>
          <a:xfrm>
            <a:off x="777240" y="2834640"/>
            <a:ext cx="3108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Kamchilikni aniqlab, o‘qitishni o‘zgartirish</a:t>
            </a:r>
            <a:endParaRPr lang="en-US" sz="1500" dirty="0"/>
          </a:p>
        </p:txBody>
      </p:sp>
      <p:sp>
        <p:nvSpPr>
          <p:cNvPr id="10" name="Shape 6"/>
          <p:cNvSpPr/>
          <p:nvPr/>
        </p:nvSpPr>
        <p:spPr>
          <a:xfrm>
            <a:off x="4297680" y="1691640"/>
            <a:ext cx="356616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4526280" y="1965960"/>
            <a:ext cx="731520" cy="731520"/>
          </a:xfrm>
          <a:prstGeom prst="ellipse">
            <a:avLst/>
          </a:prstGeom>
          <a:solidFill>
            <a:srgbClr val="4E9A6B"/>
          </a:solidFill>
          <a:ln w="12700">
            <a:solidFill>
              <a:srgbClr val="4E9A6B"/>
            </a:solidFill>
            <a:prstDash val="solid"/>
          </a:ln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6475" y="2156155"/>
            <a:ext cx="351130" cy="351130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5394960" y="1965960"/>
            <a:ext cx="2331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1"/>
                </a:solidFill>
              </a:rPr>
              <a:t>Prognostik</a:t>
            </a:r>
            <a:endParaRPr lang="en-US" sz="1700" dirty="0"/>
          </a:p>
        </p:txBody>
      </p:sp>
      <p:sp>
        <p:nvSpPr>
          <p:cNvPr id="14" name="Text 9"/>
          <p:cNvSpPr txBox="1"/>
          <p:nvPr/>
        </p:nvSpPr>
        <p:spPr>
          <a:xfrm>
            <a:off x="4526280" y="2834640"/>
            <a:ext cx="3108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Kelgusi natija va qiyinchiliklarni oldindan ko‘rish</a:t>
            </a:r>
            <a:endParaRPr lang="en-US" sz="1500" dirty="0"/>
          </a:p>
        </p:txBody>
      </p:sp>
      <p:sp>
        <p:nvSpPr>
          <p:cNvPr id="15" name="Shape 10"/>
          <p:cNvSpPr/>
          <p:nvPr/>
        </p:nvSpPr>
        <p:spPr>
          <a:xfrm>
            <a:off x="8046720" y="1691640"/>
            <a:ext cx="356616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16" name="Shape 11"/>
          <p:cNvSpPr/>
          <p:nvPr/>
        </p:nvSpPr>
        <p:spPr>
          <a:xfrm>
            <a:off x="8275320" y="1965960"/>
            <a:ext cx="731520" cy="731520"/>
          </a:xfrm>
          <a:prstGeom prst="ellipse">
            <a:avLst/>
          </a:prstGeom>
          <a:solidFill>
            <a:srgbClr val="F2A541"/>
          </a:solidFill>
          <a:ln w="12700">
            <a:solidFill>
              <a:srgbClr val="F2A541"/>
            </a:solidFill>
            <a:prstDash val="solid"/>
          </a:ln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5515" y="2156155"/>
            <a:ext cx="351130" cy="351130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9144000" y="1965960"/>
            <a:ext cx="2331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1"/>
                </a:solidFill>
              </a:rPr>
              <a:t>Rag‘batlantiruvchi</a:t>
            </a:r>
            <a:endParaRPr lang="en-US" sz="1700" dirty="0"/>
          </a:p>
        </p:txBody>
      </p:sp>
      <p:sp>
        <p:nvSpPr>
          <p:cNvPr id="19" name="Text 13"/>
          <p:cNvSpPr txBox="1"/>
          <p:nvPr/>
        </p:nvSpPr>
        <p:spPr>
          <a:xfrm>
            <a:off x="8275320" y="2834640"/>
            <a:ext cx="3108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Adolatli baho o‘qishga undaydi</a:t>
            </a:r>
            <a:endParaRPr lang="en-US" sz="1500" dirty="0"/>
          </a:p>
        </p:txBody>
      </p:sp>
      <p:sp>
        <p:nvSpPr>
          <p:cNvPr id="20" name="Shape 14"/>
          <p:cNvSpPr/>
          <p:nvPr/>
        </p:nvSpPr>
        <p:spPr>
          <a:xfrm>
            <a:off x="548640" y="3977640"/>
            <a:ext cx="356616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777240" y="4251960"/>
            <a:ext cx="731520" cy="731520"/>
          </a:xfrm>
          <a:prstGeom prst="ellipse">
            <a:avLst/>
          </a:prstGeom>
          <a:solidFill>
            <a:srgbClr val="D1495B"/>
          </a:solidFill>
          <a:ln w="12700">
            <a:solidFill>
              <a:srgbClr val="D1495B"/>
            </a:solidFill>
            <a:prstDash val="solid"/>
          </a:ln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7435" y="4442155"/>
            <a:ext cx="351130" cy="351130"/>
          </a:xfrm>
          <a:prstGeom prst="rect">
            <a:avLst/>
          </a:prstGeom>
        </p:spPr>
      </p:pic>
      <p:sp>
        <p:nvSpPr>
          <p:cNvPr id="23" name="Text 16"/>
          <p:cNvSpPr txBox="1"/>
          <p:nvPr/>
        </p:nvSpPr>
        <p:spPr>
          <a:xfrm>
            <a:off x="1645920" y="4251960"/>
            <a:ext cx="2331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1"/>
                </a:solidFill>
              </a:rPr>
              <a:t>Tarbiyaviy</a:t>
            </a:r>
            <a:endParaRPr lang="en-US" sz="1700" dirty="0"/>
          </a:p>
        </p:txBody>
      </p:sp>
      <p:sp>
        <p:nvSpPr>
          <p:cNvPr id="24" name="Text 17"/>
          <p:cNvSpPr txBox="1"/>
          <p:nvPr/>
        </p:nvSpPr>
        <p:spPr>
          <a:xfrm>
            <a:off x="777240" y="5120640"/>
            <a:ext cx="3108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O‘z-o‘zini baholash va mas’uliyatni o‘stiradi</a:t>
            </a:r>
            <a:endParaRPr lang="en-US" sz="1500" dirty="0"/>
          </a:p>
        </p:txBody>
      </p:sp>
      <p:sp>
        <p:nvSpPr>
          <p:cNvPr id="25" name="Shape 18"/>
          <p:cNvSpPr/>
          <p:nvPr/>
        </p:nvSpPr>
        <p:spPr>
          <a:xfrm>
            <a:off x="4297680" y="3977640"/>
            <a:ext cx="356616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26" name="Shape 19"/>
          <p:cNvSpPr/>
          <p:nvPr/>
        </p:nvSpPr>
        <p:spPr>
          <a:xfrm>
            <a:off x="4526280" y="4251960"/>
            <a:ext cx="731520" cy="731520"/>
          </a:xfrm>
          <a:prstGeom prst="ellipse">
            <a:avLst/>
          </a:prstGeom>
          <a:solidFill>
            <a:srgbClr val="2F7BB0"/>
          </a:solidFill>
          <a:ln w="12700">
            <a:solidFill>
              <a:srgbClr val="2F7BB0"/>
            </a:solidFill>
            <a:prstDash val="solid"/>
          </a:ln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6475" y="4442155"/>
            <a:ext cx="351130" cy="351130"/>
          </a:xfrm>
          <a:prstGeom prst="rect">
            <a:avLst/>
          </a:prstGeom>
        </p:spPr>
      </p:pic>
      <p:sp>
        <p:nvSpPr>
          <p:cNvPr id="28" name="Text 20"/>
          <p:cNvSpPr txBox="1"/>
          <p:nvPr/>
        </p:nvSpPr>
        <p:spPr>
          <a:xfrm>
            <a:off x="5394960" y="4251960"/>
            <a:ext cx="2331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1"/>
                </a:solidFill>
              </a:rPr>
              <a:t>Axborot</a:t>
            </a:r>
            <a:endParaRPr lang="en-US" sz="1700" dirty="0"/>
          </a:p>
        </p:txBody>
      </p:sp>
      <p:sp>
        <p:nvSpPr>
          <p:cNvPr id="29" name="Text 21"/>
          <p:cNvSpPr txBox="1"/>
          <p:nvPr/>
        </p:nvSpPr>
        <p:spPr>
          <a:xfrm>
            <a:off x="4526280" y="5120640"/>
            <a:ext cx="3108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O‘quvchi, ota-ona va rahbariyatni xabardor qiladi</a:t>
            </a:r>
            <a:endParaRPr lang="en-US" sz="1500" dirty="0"/>
          </a:p>
        </p:txBody>
      </p:sp>
      <p:sp>
        <p:nvSpPr>
          <p:cNvPr id="30" name="Shape 22"/>
          <p:cNvSpPr/>
          <p:nvPr/>
        </p:nvSpPr>
        <p:spPr>
          <a:xfrm>
            <a:off x="8046720" y="3977640"/>
            <a:ext cx="3566160" cy="2103120"/>
          </a:xfrm>
          <a:prstGeom prst="roundRect">
            <a:avLst>
              <a:gd name="adj" fmla="val 4348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31" name="Shape 23"/>
          <p:cNvSpPr/>
          <p:nvPr/>
        </p:nvSpPr>
        <p:spPr>
          <a:xfrm>
            <a:off x="8275320" y="4251960"/>
            <a:ext cx="731520" cy="731520"/>
          </a:xfrm>
          <a:prstGeom prst="ellipse">
            <a:avLst/>
          </a:prstGeom>
          <a:solidFill>
            <a:srgbClr val="4E9A6B"/>
          </a:solidFill>
          <a:ln w="12700">
            <a:solidFill>
              <a:srgbClr val="4E9A6B"/>
            </a:solidFill>
            <a:prstDash val="solid"/>
          </a:ln>
        </p:spPr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65515" y="4442155"/>
            <a:ext cx="351130" cy="351130"/>
          </a:xfrm>
          <a:prstGeom prst="rect">
            <a:avLst/>
          </a:prstGeom>
        </p:spPr>
      </p:pic>
      <p:sp>
        <p:nvSpPr>
          <p:cNvPr id="33" name="Text 24"/>
          <p:cNvSpPr txBox="1"/>
          <p:nvPr/>
        </p:nvSpPr>
        <p:spPr>
          <a:xfrm>
            <a:off x="9144000" y="4251960"/>
            <a:ext cx="2331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chemeClr val="tx1"/>
                </a:solidFill>
              </a:rPr>
              <a:t>Boshqaruv</a:t>
            </a:r>
            <a:endParaRPr lang="en-US" sz="1700" dirty="0"/>
          </a:p>
        </p:txBody>
      </p:sp>
      <p:sp>
        <p:nvSpPr>
          <p:cNvPr id="34" name="Text 25"/>
          <p:cNvSpPr txBox="1"/>
          <p:nvPr/>
        </p:nvSpPr>
        <p:spPr>
          <a:xfrm>
            <a:off x="8275320" y="5120640"/>
            <a:ext cx="3108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Ma’muriy qarorlar uchun asos bo‘ladi</a:t>
            </a:r>
            <a:endParaRPr lang="en-US" sz="1500" dirty="0"/>
          </a:p>
        </p:txBody>
      </p:sp>
      <p:sp>
        <p:nvSpPr>
          <p:cNvPr id="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chemeClr val="accent1"/>
                </a:solidFill>
              </a:rPr>
              <a:t>1 · TAMOYILLAR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Tashxis qanday talablarga javob berishi kerak?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548640" y="1691640"/>
            <a:ext cx="5440680" cy="137160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77240" y="2075688"/>
            <a:ext cx="594360" cy="59436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777240" y="2075688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1600200" y="1856232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Obyektivlik</a:t>
            </a:r>
            <a:endParaRPr lang="en-US" sz="1800" dirty="0"/>
          </a:p>
        </p:txBody>
      </p:sp>
      <p:sp>
        <p:nvSpPr>
          <p:cNvPr id="9" name="Text 6"/>
          <p:cNvSpPr txBox="1"/>
          <p:nvPr/>
        </p:nvSpPr>
        <p:spPr>
          <a:xfrm>
            <a:off x="1600200" y="2331720"/>
            <a:ext cx="42062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Natija baholovchining shaxsiy munosabatiga bog‘liq emas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6172200" y="1691640"/>
            <a:ext cx="5440680" cy="137160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6400800" y="2075688"/>
            <a:ext cx="594360" cy="59436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6400800" y="2075688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3" name="Text 10"/>
          <p:cNvSpPr txBox="1"/>
          <p:nvPr/>
        </p:nvSpPr>
        <p:spPr>
          <a:xfrm>
            <a:off x="7223760" y="1856232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Validlik</a:t>
            </a:r>
            <a:endParaRPr lang="en-US" sz="1800" dirty="0"/>
          </a:p>
        </p:txBody>
      </p:sp>
      <p:sp>
        <p:nvSpPr>
          <p:cNvPr id="14" name="Text 11"/>
          <p:cNvSpPr txBox="1"/>
          <p:nvPr/>
        </p:nvSpPr>
        <p:spPr>
          <a:xfrm>
            <a:off x="7223760" y="2331720"/>
            <a:ext cx="42062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Usul aynan o‘lchashi kerak bo‘lgan narsani o‘lchaydi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548640" y="3227832"/>
            <a:ext cx="5440680" cy="137160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777240" y="3611880"/>
            <a:ext cx="594360" cy="59436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777240" y="361188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8" name="Text 15"/>
          <p:cNvSpPr txBox="1"/>
          <p:nvPr/>
        </p:nvSpPr>
        <p:spPr>
          <a:xfrm>
            <a:off x="1600200" y="3392424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Ishonchlilik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1600200" y="3867912"/>
            <a:ext cx="42062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Takroriy o‘lchashda natija barqaror</a:t>
            </a:r>
            <a:endParaRPr lang="en-US" sz="1500" dirty="0"/>
          </a:p>
        </p:txBody>
      </p:sp>
      <p:sp>
        <p:nvSpPr>
          <p:cNvPr id="20" name="Shape 17"/>
          <p:cNvSpPr/>
          <p:nvPr/>
        </p:nvSpPr>
        <p:spPr>
          <a:xfrm>
            <a:off x="6172200" y="3227832"/>
            <a:ext cx="5440680" cy="137160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6400800" y="3611880"/>
            <a:ext cx="594360" cy="59436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2" name="Text 19"/>
          <p:cNvSpPr txBox="1"/>
          <p:nvPr/>
        </p:nvSpPr>
        <p:spPr>
          <a:xfrm>
            <a:off x="6400800" y="361188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23" name="Text 20"/>
          <p:cNvSpPr txBox="1"/>
          <p:nvPr/>
        </p:nvSpPr>
        <p:spPr>
          <a:xfrm>
            <a:off x="7223760" y="3392424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Tizimlilik</a:t>
            </a:r>
            <a:endParaRPr lang="en-US" sz="1800" dirty="0"/>
          </a:p>
        </p:txBody>
      </p:sp>
      <p:sp>
        <p:nvSpPr>
          <p:cNvPr id="24" name="Text 21"/>
          <p:cNvSpPr txBox="1"/>
          <p:nvPr/>
        </p:nvSpPr>
        <p:spPr>
          <a:xfrm>
            <a:off x="7223760" y="3867912"/>
            <a:ext cx="42062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Bir martalik emas — muntazam va davomli</a:t>
            </a:r>
            <a:endParaRPr lang="en-US" sz="1500" dirty="0"/>
          </a:p>
        </p:txBody>
      </p:sp>
      <p:sp>
        <p:nvSpPr>
          <p:cNvPr id="25" name="Shape 22"/>
          <p:cNvSpPr/>
          <p:nvPr/>
        </p:nvSpPr>
        <p:spPr>
          <a:xfrm>
            <a:off x="548640" y="4764024"/>
            <a:ext cx="5440680" cy="137160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26" name="Shape 23"/>
          <p:cNvSpPr/>
          <p:nvPr/>
        </p:nvSpPr>
        <p:spPr>
          <a:xfrm>
            <a:off x="777240" y="5148072"/>
            <a:ext cx="594360" cy="594360"/>
          </a:xfrm>
          <a:prstGeom prst="ellipse">
            <a:avLst/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777240" y="5148072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800" dirty="0"/>
          </a:p>
        </p:txBody>
      </p:sp>
      <p:sp>
        <p:nvSpPr>
          <p:cNvPr id="28" name="Text 25"/>
          <p:cNvSpPr txBox="1"/>
          <p:nvPr/>
        </p:nvSpPr>
        <p:spPr>
          <a:xfrm>
            <a:off x="1600200" y="4928616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Ochiqlik</a:t>
            </a:r>
            <a:endParaRPr lang="en-US" sz="1800" dirty="0"/>
          </a:p>
        </p:txBody>
      </p:sp>
      <p:sp>
        <p:nvSpPr>
          <p:cNvPr id="29" name="Text 26"/>
          <p:cNvSpPr txBox="1"/>
          <p:nvPr/>
        </p:nvSpPr>
        <p:spPr>
          <a:xfrm>
            <a:off x="1600200" y="5404104"/>
            <a:ext cx="42062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Mezonlar o‘quvchiga oldindan ma’lum</a:t>
            </a:r>
            <a:endParaRPr lang="en-US" sz="1500" dirty="0"/>
          </a:p>
        </p:txBody>
      </p:sp>
      <p:sp>
        <p:nvSpPr>
          <p:cNvPr id="30" name="Shape 27"/>
          <p:cNvSpPr/>
          <p:nvPr/>
        </p:nvSpPr>
        <p:spPr>
          <a:xfrm>
            <a:off x="6172200" y="4764024"/>
            <a:ext cx="5440680" cy="137160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31" name="Shape 28"/>
          <p:cNvSpPr/>
          <p:nvPr/>
        </p:nvSpPr>
        <p:spPr>
          <a:xfrm>
            <a:off x="6400800" y="5148072"/>
            <a:ext cx="594360" cy="594360"/>
          </a:xfrm>
          <a:prstGeom prst="ellipse">
            <a:avLst/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32" name="Text 29"/>
          <p:cNvSpPr txBox="1"/>
          <p:nvPr/>
        </p:nvSpPr>
        <p:spPr>
          <a:xfrm>
            <a:off x="6400800" y="5148072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800" dirty="0"/>
          </a:p>
        </p:txBody>
      </p:sp>
      <p:sp>
        <p:nvSpPr>
          <p:cNvPr id="33" name="Text 30"/>
          <p:cNvSpPr txBox="1"/>
          <p:nvPr/>
        </p:nvSpPr>
        <p:spPr>
          <a:xfrm>
            <a:off x="7223760" y="4928616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Etika va maxfiylik</a:t>
            </a:r>
            <a:endParaRPr lang="en-US" sz="1800" dirty="0"/>
          </a:p>
        </p:txBody>
      </p:sp>
      <p:sp>
        <p:nvSpPr>
          <p:cNvPr id="34" name="Text 31"/>
          <p:cNvSpPr txBox="1"/>
          <p:nvPr/>
        </p:nvSpPr>
        <p:spPr>
          <a:xfrm>
            <a:off x="7223760" y="5404104"/>
            <a:ext cx="42062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2"/>
                </a:solidFill>
              </a:rPr>
              <a:t>Natija yorliq yopish uchun emas, yordam berish uchun</a:t>
            </a:r>
            <a:endParaRPr lang="en-US" sz="1500" dirty="0"/>
          </a:p>
        </p:txBody>
      </p:sp>
      <p:sp>
        <p:nvSpPr>
          <p:cNvPr id="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138160" y="4198925"/>
            <a:ext cx="500360" cy="921715"/>
          </a:xfrm>
          <a:prstGeom prst="roundRect">
            <a:avLst>
              <a:gd name="adj" fmla="val 10965"/>
            </a:avLst>
          </a:prstGeom>
          <a:solidFill>
            <a:schemeClr val="accent5"/>
          </a:solidFill>
          <a:ln w="12700">
            <a:solidFill>
              <a:schemeClr val="accent5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836030" y="3606394"/>
            <a:ext cx="500360" cy="1514246"/>
          </a:xfrm>
          <a:prstGeom prst="roundRect">
            <a:avLst>
              <a:gd name="adj" fmla="val 10965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9533900" y="3013862"/>
            <a:ext cx="500360" cy="2106778"/>
          </a:xfrm>
          <a:prstGeom prst="roundRect">
            <a:avLst>
              <a:gd name="adj" fmla="val 10965"/>
            </a:avLst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0231770" y="2421331"/>
            <a:ext cx="500360" cy="2699309"/>
          </a:xfrm>
          <a:prstGeom prst="roundRect">
            <a:avLst>
              <a:gd name="adj" fmla="val 10965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0929640" y="1828800"/>
            <a:ext cx="500360" cy="3291840"/>
          </a:xfrm>
          <a:prstGeom prst="roundRect">
            <a:avLst>
              <a:gd name="adj" fmla="val 10965"/>
            </a:avLst>
          </a:prstGeom>
          <a:solidFill>
            <a:schemeClr val="accent3"/>
          </a:solidFill>
          <a:ln w="12700">
            <a:solidFill>
              <a:schemeClr val="accent3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1188720"/>
            <a:ext cx="27432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88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88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2606040"/>
            <a:ext cx="67665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Baholash turlari va mezonlari</a:t>
            </a:r>
            <a:endParaRPr lang="en-US" sz="3600" dirty="0"/>
          </a:p>
        </p:txBody>
      </p:sp>
      <p:sp>
        <p:nvSpPr>
          <p:cNvPr id="9" name="Text 7"/>
          <p:cNvSpPr txBox="1"/>
          <p:nvPr/>
        </p:nvSpPr>
        <p:spPr>
          <a:xfrm>
            <a:off x="731520" y="4160520"/>
            <a:ext cx="60350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accent5"/>
                </a:solidFill>
              </a:rPr>
              <a:t>Diagnostik, formativ va summativ baholash; me’yor va mezonga yo‘naltirilgan baholash; Blum taksonomiyasi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731520" y="5166360"/>
            <a:ext cx="1463040" cy="384048"/>
          </a:xfrm>
          <a:prstGeom prst="roundRect">
            <a:avLst>
              <a:gd name="adj" fmla="val 47619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731520" y="5166360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chemeClr val="tx1"/>
                </a:solidFill>
              </a:rPr>
              <a:t>2-QISM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chemeClr val="accent1"/>
                </a:solidFill>
              </a:rPr>
              <a:t>2 · BAHOLASH TURLARI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Diagnostik, formativ, summativ</a:t>
            </a:r>
            <a:endParaRPr lang="en-US" sz="30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691640"/>
          <a:ext cx="11064240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3017520"/>
                <a:gridCol w="3017520"/>
                <a:gridCol w="3017520"/>
              </a:tblGrid>
              <a:tr h="71323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</a:rPr>
                        <a:t>Belgi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324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</a:rPr>
                        <a:t>Diagnostik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BB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</a:rPr>
                        <a:t>Formativ (shakllantiruvchi)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E9A6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b="1" dirty="0">
                          <a:solidFill>
                            <a:srgbClr val="FFFFFF"/>
                          </a:solidFill>
                        </a:rPr>
                        <a:t>Summativ (yakuniy)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495B"/>
                    </a:solidFill>
                  </a:tcPr>
                </a:tc>
              </a:tr>
              <a:tr h="71323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b="1" dirty="0">
                          <a:solidFill>
                            <a:srgbClr val="17324D"/>
                          </a:solidFill>
                        </a:rPr>
                        <a:t>Qachon?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4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O‘qitishdan oldin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4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O‘qitish jarayonida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4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Bo‘lim yoki kurs oxirida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4F8"/>
                    </a:solidFill>
                  </a:tcPr>
                </a:tc>
              </a:tr>
              <a:tr h="71323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b="1" dirty="0">
                          <a:solidFill>
                            <a:srgbClr val="17324D"/>
                          </a:solidFill>
                        </a:rPr>
                        <a:t>Maqsadi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Boshlang‘ich darajani aniqlash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O‘qitishni tuzatish, yordam berish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Yakuniy natijani qayd etish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1323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b="1" dirty="0">
                          <a:solidFill>
                            <a:srgbClr val="17324D"/>
                          </a:solidFill>
                        </a:rPr>
                        <a:t>Natija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4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Guruhlash, dasturni moslash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4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Fikr-mulohaza, keyingi qadam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4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Baho, sertifikat, diplom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4F8"/>
                    </a:solidFill>
                  </a:tcPr>
                </a:tc>
              </a:tr>
              <a:tr h="71323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b="1" dirty="0">
                          <a:solidFill>
                            <a:srgbClr val="17324D"/>
                          </a:solidFill>
                        </a:rPr>
                        <a:t>Usullar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Kirish testi, suhbat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Savol-javob, mini-test, «chiqish kartochkasi»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500" dirty="0">
                          <a:solidFill>
                            <a:srgbClr val="17324D"/>
                          </a:solidFill>
                        </a:rPr>
                        <a:t>Imtihon, yakuniy test, loyiha himoyasi</a:t>
                      </a:r>
                      <a:endParaRPr lang="en-US" sz="1500" dirty="0"/>
                    </a:p>
                  </a:txBody>
                  <a:tcPr marL="101600" marR="101600" marT="50800" marB="50800" anchor="ctr">
                    <a:lnL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8E3E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Shape 2"/>
          <p:cNvSpPr/>
          <p:nvPr/>
        </p:nvSpPr>
        <p:spPr>
          <a:xfrm>
            <a:off x="548640" y="5532120"/>
            <a:ext cx="11064240" cy="685800"/>
          </a:xfrm>
          <a:prstGeom prst="roundRect">
            <a:avLst>
              <a:gd name="adj" fmla="val 1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7" name="Text 3"/>
          <p:cNvSpPr txBox="1"/>
          <p:nvPr/>
        </p:nvSpPr>
        <p:spPr>
          <a:xfrm>
            <a:off x="868680" y="5532120"/>
            <a:ext cx="10515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1"/>
                </a:solidFill>
              </a:rPr>
              <a:t>R. Steyk: </a:t>
            </a:r>
            <a:r>
              <a:rPr lang="en-US" sz="1600" i="1" dirty="0">
                <a:solidFill>
                  <a:schemeClr val="tx1"/>
                </a:solidFill>
              </a:rPr>
              <a:t>«Oshpaz sho‘rvani tatib ko‘rsa — formativ baholash, mehmon tatib ko‘rsa — summativ baholash»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0" hasCustomPrompt="1"/>
          </p:nvPr>
        </p:nvSpPr>
        <p:spPr>
          <a:xfrm>
            <a:off x="548640" y="384048"/>
            <a:ext cx="11064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b="1" kern="0" spc="200" dirty="0">
                <a:solidFill>
                  <a:schemeClr val="accent1"/>
                </a:solidFill>
              </a:rPr>
              <a:t>2 · BAHOLASH ASOSI</a:t>
            </a:r>
            <a:endParaRPr lang="en-US" sz="1200" dirty="0"/>
          </a:p>
        </p:txBody>
      </p:sp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713232"/>
            <a:ext cx="11064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0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Me’yorga yoki mezonga yo‘naltirilgan baholash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548640" y="1691640"/>
            <a:ext cx="5440680" cy="4526280"/>
          </a:xfrm>
          <a:prstGeom prst="roundRect">
            <a:avLst>
              <a:gd name="adj" fmla="val 2020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822960" y="1920240"/>
            <a:ext cx="4892040" cy="548640"/>
          </a:xfrm>
          <a:prstGeom prst="roundRect">
            <a:avLst>
              <a:gd name="adj" fmla="val 20000"/>
            </a:avLst>
          </a:prstGeom>
          <a:solidFill>
            <a:schemeClr val="accent4"/>
          </a:solidFill>
          <a:ln w="12700">
            <a:solidFill>
              <a:schemeClr val="accent4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822960" y="1920240"/>
            <a:ext cx="4892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</a:rPr>
              <a:t>Me’yorga yo‘naltirilgan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868680" y="2651760"/>
            <a:ext cx="4846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O‘quvchi boshqalar bilan solishtiriladi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868680" y="3383280"/>
            <a:ext cx="4846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i="1" dirty="0">
                <a:solidFill>
                  <a:schemeClr val="accent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«Guruhda nechanchi o‘rinda?»</a:t>
            </a:r>
            <a:endParaRPr lang="en-US" sz="1800" dirty="0"/>
          </a:p>
        </p:txBody>
      </p:sp>
      <p:sp>
        <p:nvSpPr>
          <p:cNvPr id="10" name="Text 7"/>
          <p:cNvSpPr txBox="1"/>
          <p:nvPr/>
        </p:nvSpPr>
        <p:spPr>
          <a:xfrm>
            <a:off x="868680" y="4023360"/>
            <a:ext cx="48463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Reyting va tanlov</a:t>
            </a:r>
            <a:endParaRPr lang="en-US" sz="15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Kirish imtihonlari</a:t>
            </a:r>
            <a:endParaRPr lang="en-US" sz="15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Olimpiadalar</a:t>
            </a:r>
            <a:endParaRPr lang="en-US" sz="1500" dirty="0"/>
          </a:p>
        </p:txBody>
      </p:sp>
      <p:sp>
        <p:nvSpPr>
          <p:cNvPr id="11" name="Text 8"/>
          <p:cNvSpPr txBox="1"/>
          <p:nvPr/>
        </p:nvSpPr>
        <p:spPr>
          <a:xfrm>
            <a:off x="868680" y="5577840"/>
            <a:ext cx="4846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6"/>
                </a:solidFill>
              </a:rPr>
              <a:t>Kimdir doim «oxirgi» bo‘ladi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6172200" y="1691640"/>
            <a:ext cx="5440680" cy="4526280"/>
          </a:xfrm>
          <a:prstGeom prst="roundRect">
            <a:avLst>
              <a:gd name="adj" fmla="val 2020"/>
            </a:avLst>
          </a:prstGeom>
          <a:solidFill>
            <a:schemeClr val="bg1"/>
          </a:solidFill>
          <a:ln w="12700">
            <a:solidFill>
              <a:srgbClr val="D8E3EC"/>
            </a:solidFill>
            <a:prstDash val="solid"/>
          </a:ln>
          <a:effectLst>
            <a:outerShdw blurRad="101600" dist="25400" dir="5400000" algn="bl" rotWithShape="0">
              <a:srgbClr val="17324D">
                <a:alpha val="1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6446520" y="1920240"/>
            <a:ext cx="4892040" cy="548640"/>
          </a:xfrm>
          <a:prstGeom prst="roundRect">
            <a:avLst>
              <a:gd name="adj" fmla="val 20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6446520" y="1920240"/>
            <a:ext cx="4892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</a:rPr>
              <a:t>Mezonga yo‘naltirilgan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6492240" y="2651760"/>
            <a:ext cx="48463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O‘quvchi oldindan belgilangan standart bilan solishtiriladi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6492240" y="3383280"/>
            <a:ext cx="4846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i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«Maqsadga erishdimi?»</a:t>
            </a:r>
            <a:endParaRPr lang="en-US" sz="1800" dirty="0"/>
          </a:p>
        </p:txBody>
      </p:sp>
      <p:sp>
        <p:nvSpPr>
          <p:cNvPr id="17" name="Text 14"/>
          <p:cNvSpPr txBox="1"/>
          <p:nvPr/>
        </p:nvSpPr>
        <p:spPr>
          <a:xfrm>
            <a:off x="6492240" y="4023360"/>
            <a:ext cx="48463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Joriy va oraliq nazorat</a:t>
            </a:r>
            <a:endParaRPr lang="en-US" sz="15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Rubrikali baholash</a:t>
            </a:r>
            <a:endParaRPr lang="en-US" sz="15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Kompetensiyani tasdiqlash</a:t>
            </a:r>
            <a:endParaRPr lang="en-US" sz="1500" dirty="0"/>
          </a:p>
        </p:txBody>
      </p:sp>
      <p:sp>
        <p:nvSpPr>
          <p:cNvPr id="18" name="Text 15"/>
          <p:cNvSpPr txBox="1"/>
          <p:nvPr/>
        </p:nvSpPr>
        <p:spPr>
          <a:xfrm>
            <a:off x="6492240" y="5577840"/>
            <a:ext cx="4846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i="1" dirty="0">
                <a:solidFill>
                  <a:schemeClr val="accent6"/>
                </a:solidFill>
              </a:rPr>
              <a:t>Hamma o‘quvchi a’lo olishi mumkin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19088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chemeClr val="accent6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ashxis">
  <a:themeElements>
    <a:clrScheme name="Tashxis">
      <a:dk1>
        <a:srgbClr val="17324D"/>
      </a:dk1>
      <a:lt1>
        <a:srgbClr val="FFFFFF"/>
      </a:lt1>
      <a:dk2>
        <a:srgbClr val="2F4A63"/>
      </a:dk2>
      <a:lt2>
        <a:srgbClr val="EFF4F8"/>
      </a:lt2>
      <a:accent1>
        <a:srgbClr val="2F7BB0"/>
      </a:accent1>
      <a:accent2>
        <a:srgbClr val="F2A541"/>
      </a:accent2>
      <a:accent3>
        <a:srgbClr val="D1495B"/>
      </a:accent3>
      <a:accent4>
        <a:srgbClr val="4E9A6B"/>
      </a:accent4>
      <a:accent5>
        <a:srgbClr val="B9D3E6"/>
      </a:accent5>
      <a:accent6>
        <a:srgbClr val="5E6B78"/>
      </a:accent6>
      <a:hlink>
        <a:srgbClr val="2F7BB0"/>
      </a:hlink>
      <a:folHlink>
        <a:srgbClr val="2F4A63"/>
      </a:folHlink>
    </a:clrScheme>
    <a:fontScheme name="Tashxis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1361</Words>
  <Application>Microsoft Office PowerPoint</Application>
  <PresentationFormat>Широкоэкранный</PresentationFormat>
  <Paragraphs>170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Tashxis</vt:lpstr>
      <vt:lpstr>Презентация PowerPoint</vt:lpstr>
      <vt:lpstr>Taqdimot rejasi</vt:lpstr>
      <vt:lpstr>Nega ta’lim sifatini o‘lchash kerak?</vt:lpstr>
      <vt:lpstr>Презентация PowerPoint</vt:lpstr>
      <vt:lpstr>Tashxis, nazorat, baholash, monitoring</vt:lpstr>
      <vt:lpstr>Nimaning sifatini baholaymiz?</vt:lpstr>
      <vt:lpstr>Tashxis nima uchun kerak?</vt:lpstr>
      <vt:lpstr>Tashxis qanday talablarga javob berishi kerak?</vt:lpstr>
      <vt:lpstr>Презентация PowerPoint</vt:lpstr>
      <vt:lpstr>Diagnostik, formativ, summativ</vt:lpstr>
      <vt:lpstr>Me’yorga yoki mezonga yo‘naltirilgan baholash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Psixologik-pedagogik tashxis usullari</dc:title>
  <dc:subject>PptxGenJS Presentation</dc:subject>
  <dc:creator>Rahmatillo Latibjonov</dc:creator>
  <cp:lastModifiedBy>Win-10</cp:lastModifiedBy>
  <cp:revision>3</cp:revision>
  <dcterms:created xsi:type="dcterms:W3CDTF">2026-10-08T11:39:52Z</dcterms:created>
  <dcterms:modified xsi:type="dcterms:W3CDTF">2026-10-17T10:32:37Z</dcterms:modified>
</cp:coreProperties>
</file>