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6" d="100"/>
          <a:sy n="116" d="100"/>
        </p:scale>
        <p:origin x="3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194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06118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64452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81281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49913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23770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61726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65141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21201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54002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5810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89317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9450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10/12/2026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130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18" Type="http://schemas.openxmlformats.org/officeDocument/2006/relationships/image" Target="../media/image67.png"/><Relationship Id="rId3" Type="http://schemas.openxmlformats.org/officeDocument/2006/relationships/image" Target="../media/image52.png"/><Relationship Id="rId21" Type="http://schemas.openxmlformats.org/officeDocument/2006/relationships/image" Target="../media/image70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65.png"/><Relationship Id="rId20" Type="http://schemas.openxmlformats.org/officeDocument/2006/relationships/image" Target="../media/image6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19" Type="http://schemas.openxmlformats.org/officeDocument/2006/relationships/image" Target="../media/image68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9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17" Type="http://schemas.openxmlformats.org/officeDocument/2006/relationships/image" Target="../media/image93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9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5" Type="http://schemas.openxmlformats.org/officeDocument/2006/relationships/image" Target="../media/image81.png"/><Relationship Id="rId15" Type="http://schemas.openxmlformats.org/officeDocument/2006/relationships/image" Target="../media/image91.png"/><Relationship Id="rId10" Type="http://schemas.openxmlformats.org/officeDocument/2006/relationships/image" Target="../media/image86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Relationship Id="rId14" Type="http://schemas.openxmlformats.org/officeDocument/2006/relationships/image" Target="../media/image9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5" Type="http://schemas.openxmlformats.org/officeDocument/2006/relationships/image" Target="../media/image96.png"/><Relationship Id="rId10" Type="http://schemas.openxmlformats.org/officeDocument/2006/relationships/image" Target="../media/image101.png"/><Relationship Id="rId4" Type="http://schemas.openxmlformats.org/officeDocument/2006/relationships/image" Target="../media/image95.png"/><Relationship Id="rId9" Type="http://schemas.openxmlformats.org/officeDocument/2006/relationships/image" Target="../media/image10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7.png"/><Relationship Id="rId11" Type="http://schemas.openxmlformats.org/officeDocument/2006/relationships/image" Target="../media/image112.pn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png"/><Relationship Id="rId9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image" Target="../media/image113.png"/><Relationship Id="rId7" Type="http://schemas.openxmlformats.org/officeDocument/2006/relationships/image" Target="../media/image1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10" Type="http://schemas.openxmlformats.org/officeDocument/2006/relationships/image" Target="../media/image120.png"/><Relationship Id="rId4" Type="http://schemas.openxmlformats.org/officeDocument/2006/relationships/image" Target="../media/image114.png"/><Relationship Id="rId9" Type="http://schemas.openxmlformats.org/officeDocument/2006/relationships/image" Target="../media/image1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121.png"/><Relationship Id="rId7" Type="http://schemas.openxmlformats.org/officeDocument/2006/relationships/image" Target="../media/image1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973" y="2273643"/>
            <a:ext cx="4934465" cy="418070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0657" y="362465"/>
            <a:ext cx="6343137" cy="191117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4568"/>
              </a:lnSpc>
            </a:pPr>
            <a:r>
              <a:rPr lang="en-US" sz="3600" b="1" kern="0" spc="-87" dirty="0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Modul-1.3.1-</a:t>
            </a:r>
            <a:r>
              <a:rPr lang="tr-TR" sz="36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 va </a:t>
            </a:r>
            <a:r>
              <a:rPr lang="tr-TR" sz="36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n-US" sz="36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tr-TR" sz="36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 </a:t>
            </a:r>
            <a:r>
              <a:rPr lang="tr-TR" sz="36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oluvchilar bilan ijtimoiy-ruhiy va rivojlantiruvchi ishlar</a:t>
            </a:r>
            <a:endParaRPr lang="en-US" sz="3600" b="1" kern="0" spc="-87" dirty="0">
              <a:solidFill>
                <a:schemeClr val="accent5"/>
              </a:solidFill>
              <a:latin typeface="Times New Roman" panose="02020603050405020304" pitchFamily="18" charset="0"/>
              <a:ea typeface="Source Serif 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0656" y="3455772"/>
            <a:ext cx="6343137" cy="182056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4568"/>
              </a:lnSpc>
            </a:pPr>
            <a:r>
              <a:rPr lang="en-US" sz="3600" b="1" kern="0" spc="-87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Mavzu</a:t>
            </a:r>
            <a:r>
              <a:rPr lang="en-US" sz="2800" b="1" kern="0" spc="-87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-Ijtimoiy-ruhiy</a:t>
            </a:r>
            <a:r>
              <a:rPr lang="en-US" sz="2800" b="1" kern="0" spc="-87" dirty="0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kern="0" spc="-87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va</a:t>
            </a:r>
            <a:r>
              <a:rPr lang="en-US" sz="2800" b="1" kern="0" spc="-87" dirty="0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kern="0" spc="-87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rivojlantiruvchi</a:t>
            </a:r>
            <a:r>
              <a:rPr lang="en-US" sz="2800" b="1" kern="0" spc="-87" dirty="0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kern="0" spc="-87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ishlarning</a:t>
            </a:r>
            <a:r>
              <a:rPr lang="en-US" sz="2800" b="1" kern="0" spc="-87" dirty="0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kern="0" spc="-87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zamonaviy</a:t>
            </a:r>
            <a:r>
              <a:rPr lang="en-US" sz="2800" b="1" kern="0" spc="-87" dirty="0" smtClean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kern="0" spc="-87" dirty="0" err="1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nazariyalari</a:t>
            </a:r>
            <a:r>
              <a:rPr lang="en-US" sz="2800" b="1" kern="0" spc="-87" dirty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, </a:t>
            </a:r>
            <a:r>
              <a:rPr lang="en-US" sz="2800" b="1" kern="0" spc="-87" dirty="0" err="1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yondashuvlari</a:t>
            </a:r>
            <a:r>
              <a:rPr lang="en-US" sz="2800" b="1" kern="0" spc="-87" dirty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kern="0" spc="-87" dirty="0" err="1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va</a:t>
            </a:r>
            <a:r>
              <a:rPr lang="en-US" sz="2800" b="1" kern="0" spc="-87" dirty="0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kern="0" spc="-87" dirty="0" err="1">
                <a:solidFill>
                  <a:schemeClr val="accent5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amaliyoti</a:t>
            </a:r>
            <a:endParaRPr lang="en-US" sz="2800" b="1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457200"/>
            <a:ext cx="11125200" cy="54471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290"/>
              </a:lnSpc>
              <a:spcAft>
                <a:spcPts val="1350"/>
              </a:spcAft>
              <a:buNone/>
            </a:pPr>
            <a:r>
              <a:rPr lang="en-US" sz="3900" b="1" kern="0" spc="-78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Nima uchun ijtimoiy-ruhiy ish bugun muhim?</a:t>
            </a:r>
            <a:endParaRPr lang="en-US" sz="390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1358857"/>
            <a:ext cx="5972175" cy="844636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8"/>
              </a:lnSpc>
              <a:buNone/>
            </a:pPr>
            <a:r>
              <a:rPr lang="en-US" b="1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Zamonaviy maktab faqat bilim emas</a:t>
            </a:r>
            <a:r>
              <a:rPr lang="en-US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— ruhiy salomatlik, xavfsiz muhit va ijtimoiy kompetensiya markazi.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 txBox="1"/>
          <p:nvPr/>
        </p:nvSpPr>
        <p:spPr>
          <a:xfrm>
            <a:off x="533400" y="2316119"/>
            <a:ext cx="5972175" cy="657225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8"/>
              </a:lnSpc>
              <a:buNone/>
            </a:pPr>
            <a:r>
              <a:rPr lang="en-US" sz="1600" b="1" dirty="0" err="1" smtClean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O‘zbekistonda</a:t>
            </a:r>
            <a:r>
              <a:rPr lang="en-US" sz="1600" b="1" dirty="0" smtClean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b="1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har 5 </a:t>
            </a:r>
            <a:r>
              <a:rPr lang="en-US" sz="1600" b="1" dirty="0" err="1" smtClean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o‘quvchidan</a:t>
            </a:r>
            <a:r>
              <a:rPr lang="en-US" sz="1600" b="1" dirty="0" smtClean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b="1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1 da stress belgisi</a:t>
            </a:r>
            <a:r>
              <a:rPr lang="en-US" sz="1600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— MMTV tadqiqoti 2024, 12 000 </a:t>
            </a:r>
            <a:r>
              <a:rPr lang="en-US" sz="1600" dirty="0" err="1" smtClean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o‘quvchi</a:t>
            </a:r>
            <a:r>
              <a:rPr lang="en-US" sz="1600" dirty="0" smtClean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so'rovnomasi.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5"/>
          <p:cNvSpPr txBox="1"/>
          <p:nvPr/>
        </p:nvSpPr>
        <p:spPr>
          <a:xfrm>
            <a:off x="533397" y="3133725"/>
            <a:ext cx="5972175" cy="4953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8"/>
              </a:lnSpc>
              <a:buNone/>
            </a:pPr>
            <a:r>
              <a:rPr lang="en-US" b="1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Maqsad:</a:t>
            </a:r>
            <a:r>
              <a:rPr lang="en-US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xavfsiz, </a:t>
            </a:r>
            <a:r>
              <a:rPr lang="en-US" dirty="0" err="1" smtClean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qo‘llab-quvvatlovchi</a:t>
            </a:r>
            <a:r>
              <a:rPr lang="en-US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, motivasiya beruvchi maktab iqlimini yaratish.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 txBox="1"/>
          <p:nvPr/>
        </p:nvSpPr>
        <p:spPr>
          <a:xfrm>
            <a:off x="533398" y="4047611"/>
            <a:ext cx="5972175" cy="4953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8"/>
              </a:lnSpc>
              <a:buNone/>
            </a:pPr>
            <a:r>
              <a:rPr lang="en-US" b="1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Vazifa:</a:t>
            </a:r>
            <a:r>
              <a:rPr lang="en-US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ijtimoiy-ruhiy va rivojlantiruvchi ishlarni tizimli, bosqichma-bosqich joriy etish — kasbiy rivojlanish kuni va soati orqali.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772275" y="1609725"/>
            <a:ext cx="4886325" cy="3048000"/>
          </a:xfrm>
          <a:prstGeom prst="roundRect">
            <a:avLst>
              <a:gd name="adj" fmla="val 6250"/>
            </a:avLst>
          </a:prstGeom>
          <a:solidFill>
            <a:srgbClr val="DBEAFE"/>
          </a:solidFill>
          <a:ln/>
        </p:spPr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2275" y="1611660"/>
            <a:ext cx="4886325" cy="3048000"/>
          </a:xfrm>
          <a:prstGeom prst="rect">
            <a:avLst/>
          </a:prstGeom>
        </p:spPr>
      </p:pic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1775" y="4602510"/>
            <a:ext cx="1920776" cy="1588591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6953250" y="4993035"/>
            <a:ext cx="1177826" cy="3048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84%</a:t>
            </a:r>
            <a:endParaRPr lang="en-US" sz="2400" dirty="0"/>
          </a:p>
        </p:txBody>
      </p:sp>
      <p:sp>
        <p:nvSpPr>
          <p:cNvPr id="15" name="Text 11"/>
          <p:cNvSpPr txBox="1"/>
          <p:nvPr/>
        </p:nvSpPr>
        <p:spPr>
          <a:xfrm>
            <a:off x="6953250" y="5354985"/>
            <a:ext cx="1177826" cy="44559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70"/>
              </a:lnSpc>
              <a:spcBef>
                <a:spcPts val="450"/>
              </a:spcBef>
              <a:buNone/>
            </a:pPr>
            <a:r>
              <a:rPr lang="en-US" sz="900" kern="0" spc="18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o'qituvchi SEL zarurligini tasdiqlaydi</a:t>
            </a:r>
            <a:endParaRPr lang="en-US" sz="90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4901" y="4602510"/>
            <a:ext cx="1920925" cy="1588591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8626376" y="4993035"/>
            <a:ext cx="1177975" cy="3048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1/5</a:t>
            </a:r>
            <a:endParaRPr lang="en-US" sz="2400" dirty="0"/>
          </a:p>
        </p:txBody>
      </p:sp>
      <p:sp>
        <p:nvSpPr>
          <p:cNvPr id="18" name="Text 13"/>
          <p:cNvSpPr txBox="1"/>
          <p:nvPr/>
        </p:nvSpPr>
        <p:spPr>
          <a:xfrm>
            <a:off x="8626376" y="5354985"/>
            <a:ext cx="1177975" cy="29706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70"/>
              </a:lnSpc>
              <a:spcBef>
                <a:spcPts val="450"/>
              </a:spcBef>
              <a:buNone/>
            </a:pPr>
            <a:r>
              <a:rPr lang="en-US" sz="900" kern="0" spc="18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o'quvchida tashvish belgisi</a:t>
            </a:r>
            <a:endParaRPr lang="en-US" sz="900" dirty="0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8175" y="4602510"/>
            <a:ext cx="1920925" cy="1588591"/>
          </a:xfrm>
          <a:prstGeom prst="rect">
            <a:avLst/>
          </a:prstGeom>
        </p:spPr>
      </p:pic>
      <p:sp>
        <p:nvSpPr>
          <p:cNvPr id="20" name="Text 14"/>
          <p:cNvSpPr txBox="1"/>
          <p:nvPr/>
        </p:nvSpPr>
        <p:spPr>
          <a:xfrm>
            <a:off x="10299650" y="4993035"/>
            <a:ext cx="1177975" cy="3048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+30%</a:t>
            </a:r>
            <a:endParaRPr lang="en-US" sz="2400" dirty="0"/>
          </a:p>
        </p:txBody>
      </p:sp>
      <p:sp>
        <p:nvSpPr>
          <p:cNvPr id="21" name="Text 15"/>
          <p:cNvSpPr txBox="1"/>
          <p:nvPr/>
        </p:nvSpPr>
        <p:spPr>
          <a:xfrm>
            <a:off x="10299650" y="5354985"/>
            <a:ext cx="1177975" cy="29706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70"/>
              </a:lnSpc>
              <a:spcBef>
                <a:spcPts val="450"/>
              </a:spcBef>
              <a:buNone/>
            </a:pPr>
            <a:r>
              <a:rPr lang="en-US" sz="900" kern="0" spc="18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xavfsiz muhitda davomat o'sadi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457200"/>
            <a:ext cx="11125200" cy="5028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60"/>
              </a:lnSpc>
              <a:spcAft>
                <a:spcPts val="1500"/>
              </a:spcAft>
              <a:buNone/>
            </a:pPr>
            <a:r>
              <a:rPr lang="en-US" sz="3600" b="1" kern="0" spc="-7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Nazariy asoslar — 4 ta tayanch model</a:t>
            </a:r>
            <a:endParaRPr lang="en-US" sz="3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1350317"/>
            <a:ext cx="6743700" cy="1473101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956941"/>
            <a:ext cx="342900" cy="342900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900559" y="2033141"/>
            <a:ext cx="204341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1200" dirty="0"/>
          </a:p>
        </p:txBody>
      </p:sp>
      <p:sp>
        <p:nvSpPr>
          <p:cNvPr id="6" name="Text 2"/>
          <p:cNvSpPr txBox="1"/>
          <p:nvPr/>
        </p:nvSpPr>
        <p:spPr>
          <a:xfrm>
            <a:off x="1314450" y="1956941"/>
            <a:ext cx="5543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300"/>
              </a:spcAft>
              <a:buNone/>
            </a:pPr>
            <a:r>
              <a:rPr lang="en-US" b="1" kern="0" spc="-12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Bronfenbrenner ekologik tizimi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3"/>
          <p:cNvSpPr txBox="1"/>
          <p:nvPr/>
        </p:nvSpPr>
        <p:spPr>
          <a:xfrm>
            <a:off x="1314450" y="2187327"/>
            <a:ext cx="5543550" cy="35034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8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Bola markazda: mikro (oila, sinf), mezo (ota-ona-maktab aloqasi), ekzo (MMTV), makro (madaniyat, qadriyatlar).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00" y="2690068"/>
            <a:ext cx="6743700" cy="1152227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2975818"/>
            <a:ext cx="342900" cy="342900"/>
          </a:xfrm>
          <a:prstGeom prst="rect">
            <a:avLst/>
          </a:prstGeom>
        </p:spPr>
      </p:pic>
      <p:sp>
        <p:nvSpPr>
          <p:cNvPr id="10" name="Text 4"/>
          <p:cNvSpPr txBox="1"/>
          <p:nvPr/>
        </p:nvSpPr>
        <p:spPr>
          <a:xfrm>
            <a:off x="885379" y="3052018"/>
            <a:ext cx="219521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1200" dirty="0"/>
          </a:p>
        </p:txBody>
      </p:sp>
      <p:sp>
        <p:nvSpPr>
          <p:cNvPr id="11" name="Text 5"/>
          <p:cNvSpPr txBox="1"/>
          <p:nvPr/>
        </p:nvSpPr>
        <p:spPr>
          <a:xfrm>
            <a:off x="1314450" y="2975818"/>
            <a:ext cx="5543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300"/>
              </a:spcAft>
              <a:buNone/>
            </a:pPr>
            <a:r>
              <a:rPr lang="en-US" sz="1600" b="1" kern="0" spc="-12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Vygotskiy — yaqin rivojlanish zonasi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 txBox="1"/>
          <p:nvPr/>
        </p:nvSpPr>
        <p:spPr>
          <a:xfrm>
            <a:off x="1314450" y="3198252"/>
            <a:ext cx="5543550" cy="35034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8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Ijtimoiy o'rganish, kattalar ko'magida qadam-baqadam rivojlanish. Treninglar ZRZ da tashkil etiladi.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3708946"/>
            <a:ext cx="6743700" cy="1152227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3994696"/>
            <a:ext cx="342900" cy="342900"/>
          </a:xfrm>
          <a:prstGeom prst="rect">
            <a:avLst/>
          </a:prstGeom>
        </p:spPr>
      </p:pic>
      <p:sp>
        <p:nvSpPr>
          <p:cNvPr id="15" name="Text 7"/>
          <p:cNvSpPr txBox="1"/>
          <p:nvPr/>
        </p:nvSpPr>
        <p:spPr>
          <a:xfrm>
            <a:off x="884188" y="4070896"/>
            <a:ext cx="220712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1200" dirty="0"/>
          </a:p>
        </p:txBody>
      </p:sp>
      <p:sp>
        <p:nvSpPr>
          <p:cNvPr id="16" name="Text 8"/>
          <p:cNvSpPr txBox="1"/>
          <p:nvPr/>
        </p:nvSpPr>
        <p:spPr>
          <a:xfrm>
            <a:off x="1314450" y="3994696"/>
            <a:ext cx="5543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300"/>
              </a:spcAft>
              <a:buNone/>
            </a:pPr>
            <a:r>
              <a:rPr lang="en-US" sz="1600" b="1" kern="0" spc="-12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Maslow ehtiyojlar piramidasi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9"/>
          <p:cNvSpPr txBox="1"/>
          <p:nvPr/>
        </p:nvSpPr>
        <p:spPr>
          <a:xfrm>
            <a:off x="1314450" y="4225082"/>
            <a:ext cx="5543550" cy="35034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8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Xavfsizlik va tegishlilik qondirilmasa, o'rganish bo'lmaydi. Avval psixologik xavfsizlikni ta'minlaymiz.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647009"/>
            <a:ext cx="6743700" cy="1152227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5013573"/>
            <a:ext cx="342900" cy="342900"/>
          </a:xfrm>
          <a:prstGeom prst="rect">
            <a:avLst/>
          </a:prstGeom>
        </p:spPr>
      </p:pic>
      <p:sp>
        <p:nvSpPr>
          <p:cNvPr id="20" name="Text 10"/>
          <p:cNvSpPr txBox="1"/>
          <p:nvPr/>
        </p:nvSpPr>
        <p:spPr>
          <a:xfrm>
            <a:off x="881807" y="5089773"/>
            <a:ext cx="223093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1200" dirty="0"/>
          </a:p>
        </p:txBody>
      </p:sp>
      <p:sp>
        <p:nvSpPr>
          <p:cNvPr id="21" name="Text 11"/>
          <p:cNvSpPr txBox="1"/>
          <p:nvPr/>
        </p:nvSpPr>
        <p:spPr>
          <a:xfrm>
            <a:off x="1314450" y="5013573"/>
            <a:ext cx="5543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Aft>
                <a:spcPts val="300"/>
              </a:spcAft>
              <a:buNone/>
            </a:pPr>
            <a:r>
              <a:rPr lang="en-US" sz="1600" b="1" kern="0" spc="-12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Seligman pozitiv psixologiyasi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2"/>
          <p:cNvSpPr txBox="1"/>
          <p:nvPr/>
        </p:nvSpPr>
        <p:spPr>
          <a:xfrm>
            <a:off x="1314450" y="5243959"/>
            <a:ext cx="5543550" cy="35034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8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Muammoga emas, kuchli tomonlarga tayanish. Resurs, optimizm va chidamlilikni kuchaytirish</a:t>
            </a:r>
            <a:r>
              <a:rPr lang="en-US" sz="1013" dirty="0">
                <a:solidFill>
                  <a:srgbClr val="2B2420">
                    <a:alpha val="7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013" dirty="0"/>
          </a:p>
        </p:txBody>
      </p:sp>
      <p:sp>
        <p:nvSpPr>
          <p:cNvPr id="23" name="Shape 13"/>
          <p:cNvSpPr/>
          <p:nvPr/>
        </p:nvSpPr>
        <p:spPr>
          <a:xfrm>
            <a:off x="7315200" y="1152525"/>
            <a:ext cx="4343400" cy="3619500"/>
          </a:xfrm>
          <a:prstGeom prst="roundRect">
            <a:avLst>
              <a:gd name="adj" fmla="val 5263"/>
            </a:avLst>
          </a:prstGeom>
          <a:solidFill>
            <a:srgbClr val="E6EEF7"/>
          </a:solidFill>
          <a:ln/>
        </p:spPr>
      </p:sp>
      <p:pic>
        <p:nvPicPr>
          <p:cNvPr id="24" name="Image 8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5200" y="1150590"/>
            <a:ext cx="4343400" cy="3619500"/>
          </a:xfrm>
          <a:prstGeom prst="rect">
            <a:avLst/>
          </a:prstGeom>
        </p:spPr>
      </p:pic>
      <p:pic>
        <p:nvPicPr>
          <p:cNvPr id="25" name="Image 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5200" y="4941540"/>
            <a:ext cx="4343400" cy="1459260"/>
          </a:xfrm>
          <a:prstGeom prst="rect">
            <a:avLst/>
          </a:prstGeom>
        </p:spPr>
      </p:pic>
      <p:sp>
        <p:nvSpPr>
          <p:cNvPr id="26" name="Text 14"/>
          <p:cNvSpPr txBox="1"/>
          <p:nvPr/>
        </p:nvSpPr>
        <p:spPr>
          <a:xfrm>
            <a:off x="7486650" y="5084415"/>
            <a:ext cx="4000500" cy="1183035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1600" b="1" dirty="0" err="1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Amaliy</a:t>
            </a:r>
            <a:r>
              <a:rPr lang="en-US" sz="1600" b="1" dirty="0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g‘oya</a:t>
            </a:r>
            <a:r>
              <a:rPr lang="en-US" sz="1600" b="1" dirty="0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:</a:t>
            </a:r>
            <a:r>
              <a:rPr lang="en-US" sz="1600" dirty="0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rgbClr val="FFFFFF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365"/>
              </a:lnSpc>
              <a:buNone/>
            </a:pPr>
            <a:r>
              <a:rPr lang="en-US" sz="1600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Har</a:t>
            </a:r>
            <a:r>
              <a:rPr lang="en-US" sz="1600" dirty="0" smtClean="0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FFFFFF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bir nazariyani sinfingizga moslashtiring — 1-sinfda ekologik xarita, 5-sinfda ZRZ mashqlari, yuqori sinfda Maslow kundaligi</a:t>
            </a:r>
            <a:r>
              <a:rPr lang="en-US" sz="9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975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419100"/>
            <a:ext cx="11125200" cy="47997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80"/>
              </a:lnSpc>
              <a:spcAft>
                <a:spcPts val="750"/>
              </a:spcAft>
              <a:buNone/>
            </a:pPr>
            <a:r>
              <a:rPr lang="en-US" sz="3600" b="1" kern="0" spc="-7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Zamonaviy yondashuvlar — TOP-6</a:t>
            </a:r>
            <a:endParaRPr lang="en-US" sz="360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1003846"/>
            <a:ext cx="11125200" cy="2047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88"/>
              </a:lnSpc>
              <a:spcAft>
                <a:spcPts val="1350"/>
              </a:spcAft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Har bir yondashuv kasbiy rivojlanish kuni va soatida amaliy mashg'ulot sifatida qo'llaniladi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189583"/>
            <a:ext cx="3911501" cy="1722834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1561058"/>
            <a:ext cx="266700" cy="266700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820936" y="1611064"/>
            <a:ext cx="160139" cy="2166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975" dirty="0"/>
          </a:p>
        </p:txBody>
      </p:sp>
      <p:sp>
        <p:nvSpPr>
          <p:cNvPr id="7" name="Text 3"/>
          <p:cNvSpPr txBox="1"/>
          <p:nvPr/>
        </p:nvSpPr>
        <p:spPr>
          <a:xfrm>
            <a:off x="1076325" y="1608683"/>
            <a:ext cx="1276648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Tizimli yondashuv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4"/>
          <p:cNvSpPr txBox="1"/>
          <p:nvPr/>
        </p:nvSpPr>
        <p:spPr>
          <a:xfrm>
            <a:off x="714375" y="1913483"/>
            <a:ext cx="3244751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1600" dirty="0" err="1" smtClean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O‘quvchi-oila-maktab</a:t>
            </a:r>
            <a:r>
              <a:rPr lang="en-US" sz="1600" dirty="0" smtClean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uchligi bir butun eko-tizim. Muammoni ajratib emas, aloqalarda hal qilamiz.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0101" y="1189583"/>
            <a:ext cx="3911650" cy="1722834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3476" y="1561058"/>
            <a:ext cx="266700" cy="266700"/>
          </a:xfrm>
          <a:prstGeom prst="rect">
            <a:avLst/>
          </a:prstGeom>
        </p:spPr>
      </p:pic>
      <p:sp>
        <p:nvSpPr>
          <p:cNvPr id="13" name="Text 6"/>
          <p:cNvSpPr txBox="1"/>
          <p:nvPr/>
        </p:nvSpPr>
        <p:spPr>
          <a:xfrm>
            <a:off x="4567684" y="1611064"/>
            <a:ext cx="172492" cy="2166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975" dirty="0"/>
          </a:p>
        </p:txBody>
      </p:sp>
      <p:sp>
        <p:nvSpPr>
          <p:cNvPr id="14" name="Text 7"/>
          <p:cNvSpPr txBox="1"/>
          <p:nvPr/>
        </p:nvSpPr>
        <p:spPr>
          <a:xfrm>
            <a:off x="4835426" y="1608683"/>
            <a:ext cx="1816001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Kognitiv-xulq-atvor — CBT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8"/>
          <p:cNvSpPr txBox="1"/>
          <p:nvPr/>
        </p:nvSpPr>
        <p:spPr>
          <a:xfrm>
            <a:off x="4473476" y="1913483"/>
            <a:ext cx="3244900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Fikr → Hissiyot → Xatti-harakat zanjiri. Salbiy avtomatik fikrlarni aniqlash va qayta baholash.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9350" y="1189583"/>
            <a:ext cx="3911501" cy="1722834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32725" y="1561058"/>
            <a:ext cx="266700" cy="266700"/>
          </a:xfrm>
          <a:prstGeom prst="rect">
            <a:avLst/>
          </a:prstGeom>
        </p:spPr>
      </p:pic>
      <p:sp>
        <p:nvSpPr>
          <p:cNvPr id="20" name="Text 10"/>
          <p:cNvSpPr txBox="1"/>
          <p:nvPr/>
        </p:nvSpPr>
        <p:spPr>
          <a:xfrm>
            <a:off x="8326041" y="1611064"/>
            <a:ext cx="173385" cy="2166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975" dirty="0"/>
          </a:p>
        </p:txBody>
      </p:sp>
      <p:sp>
        <p:nvSpPr>
          <p:cNvPr id="21" name="Text 11"/>
          <p:cNvSpPr txBox="1"/>
          <p:nvPr/>
        </p:nvSpPr>
        <p:spPr>
          <a:xfrm>
            <a:off x="8594675" y="1608683"/>
            <a:ext cx="2469952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SEL — Ijtimoiy-emotsional o'rganish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2"/>
          <p:cNvSpPr txBox="1"/>
          <p:nvPr/>
        </p:nvSpPr>
        <p:spPr>
          <a:xfrm>
            <a:off x="8232725" y="1913483"/>
            <a:ext cx="3244751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CASEL 5 kompetensiyasi. Kuniga 15 daqiqa emotsional intellekt mashqi.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2725" y="2326630"/>
            <a:ext cx="3244751" cy="233362"/>
          </a:xfrm>
          <a:prstGeom prst="rect">
            <a:avLst/>
          </a:prstGeom>
        </p:spPr>
      </p:pic>
      <p:sp>
        <p:nvSpPr>
          <p:cNvPr id="24" name="Text 13"/>
          <p:cNvSpPr txBox="1"/>
          <p:nvPr/>
        </p:nvSpPr>
        <p:spPr>
          <a:xfrm>
            <a:off x="8308925" y="2374255"/>
            <a:ext cx="3092351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A86438"/>
                </a:solidFill>
                <a:highlight>
                  <a:srgbClr val="AA6339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CASEL ramkasi</a:t>
            </a:r>
            <a:endParaRPr lang="en-US" sz="825" dirty="0"/>
          </a:p>
        </p:txBody>
      </p:sp>
      <p:pic>
        <p:nvPicPr>
          <p:cNvPr id="25" name="Image 9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645718"/>
            <a:ext cx="3911501" cy="1722834"/>
          </a:xfrm>
          <a:prstGeom prst="rect">
            <a:avLst/>
          </a:prstGeom>
        </p:spPr>
      </p:pic>
      <p:pic>
        <p:nvPicPr>
          <p:cNvPr id="26" name="Image 1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055293"/>
            <a:ext cx="266700" cy="266700"/>
          </a:xfrm>
          <a:prstGeom prst="rect">
            <a:avLst/>
          </a:prstGeom>
        </p:spPr>
      </p:pic>
      <p:sp>
        <p:nvSpPr>
          <p:cNvPr id="27" name="Text 14"/>
          <p:cNvSpPr txBox="1"/>
          <p:nvPr/>
        </p:nvSpPr>
        <p:spPr>
          <a:xfrm>
            <a:off x="805755" y="3105299"/>
            <a:ext cx="175320" cy="2166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975" dirty="0"/>
          </a:p>
        </p:txBody>
      </p:sp>
      <p:sp>
        <p:nvSpPr>
          <p:cNvPr id="28" name="Text 15"/>
          <p:cNvSpPr txBox="1"/>
          <p:nvPr/>
        </p:nvSpPr>
        <p:spPr>
          <a:xfrm>
            <a:off x="1076325" y="3102918"/>
            <a:ext cx="1137493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Travmaga sezgir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16"/>
          <p:cNvSpPr txBox="1"/>
          <p:nvPr/>
        </p:nvSpPr>
        <p:spPr>
          <a:xfrm>
            <a:off x="714375" y="3407718"/>
            <a:ext cx="3244751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Xavfsizlik, ishonch, tanlov. Qayta jarohatlamaslik. Tinchlanish burchagi, regulatsiya.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Image 1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0101" y="2683818"/>
            <a:ext cx="3911650" cy="1722834"/>
          </a:xfrm>
          <a:prstGeom prst="rect">
            <a:avLst/>
          </a:prstGeom>
        </p:spPr>
      </p:pic>
      <p:pic>
        <p:nvPicPr>
          <p:cNvPr id="33" name="Image 1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3476" y="3055293"/>
            <a:ext cx="266700" cy="266700"/>
          </a:xfrm>
          <a:prstGeom prst="rect">
            <a:avLst/>
          </a:prstGeom>
        </p:spPr>
      </p:pic>
      <p:sp>
        <p:nvSpPr>
          <p:cNvPr id="34" name="Text 18"/>
          <p:cNvSpPr txBox="1"/>
          <p:nvPr/>
        </p:nvSpPr>
        <p:spPr>
          <a:xfrm>
            <a:off x="4568279" y="3105299"/>
            <a:ext cx="171896" cy="2166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endParaRPr lang="en-US" sz="975" dirty="0"/>
          </a:p>
        </p:txBody>
      </p:sp>
      <p:sp>
        <p:nvSpPr>
          <p:cNvPr id="35" name="Text 19"/>
          <p:cNvSpPr txBox="1"/>
          <p:nvPr/>
        </p:nvSpPr>
        <p:spPr>
          <a:xfrm>
            <a:off x="4835426" y="3102918"/>
            <a:ext cx="1927175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Inklyuziv va madaniy sezgir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 20"/>
          <p:cNvSpPr txBox="1"/>
          <p:nvPr/>
        </p:nvSpPr>
        <p:spPr>
          <a:xfrm>
            <a:off x="4473476" y="3407718"/>
            <a:ext cx="3244900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Har bir bolaga teng imkon. </a:t>
            </a:r>
            <a:r>
              <a:rPr lang="en-US" sz="1600" dirty="0" err="1" smtClean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O‘zbek</a:t>
            </a:r>
            <a:r>
              <a:rPr lang="en-US" sz="1600" dirty="0" smtClean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milliy qadriyatlari va mahalliy kontekstga moslash.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Image 1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9350" y="2683818"/>
            <a:ext cx="3911501" cy="1722834"/>
          </a:xfrm>
          <a:prstGeom prst="rect">
            <a:avLst/>
          </a:prstGeom>
        </p:spPr>
      </p:pic>
      <p:pic>
        <p:nvPicPr>
          <p:cNvPr id="40" name="Image 1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32725" y="3055293"/>
            <a:ext cx="266700" cy="266700"/>
          </a:xfrm>
          <a:prstGeom prst="rect">
            <a:avLst/>
          </a:prstGeom>
        </p:spPr>
      </p:pic>
      <p:sp>
        <p:nvSpPr>
          <p:cNvPr id="41" name="Text 22"/>
          <p:cNvSpPr txBox="1"/>
          <p:nvPr/>
        </p:nvSpPr>
        <p:spPr>
          <a:xfrm>
            <a:off x="8325743" y="3105299"/>
            <a:ext cx="173682" cy="2166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</a:t>
            </a:r>
            <a:endParaRPr lang="en-US" sz="975" dirty="0"/>
          </a:p>
        </p:txBody>
      </p:sp>
      <p:sp>
        <p:nvSpPr>
          <p:cNvPr id="42" name="Text 23"/>
          <p:cNvSpPr txBox="1"/>
          <p:nvPr/>
        </p:nvSpPr>
        <p:spPr>
          <a:xfrm>
            <a:off x="8594675" y="3102918"/>
            <a:ext cx="1907530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Kuchli tomonlarga tayanish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 24"/>
          <p:cNvSpPr txBox="1"/>
          <p:nvPr/>
        </p:nvSpPr>
        <p:spPr>
          <a:xfrm>
            <a:off x="8232725" y="3407718"/>
            <a:ext cx="3244751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1600" dirty="0">
                <a:solidFill>
                  <a:srgbClr val="2B2420">
                    <a:alpha val="75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Defitsit emas, resurs. VIA kuchli tomonlar testi, muvaffaqiyat tarixi.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81000"/>
            <a:ext cx="11125200" cy="4600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22"/>
              </a:lnSpc>
              <a:spcAft>
                <a:spcPts val="1200"/>
              </a:spcAft>
              <a:buNone/>
            </a:pPr>
            <a:r>
              <a:rPr lang="en-US" sz="3450" b="1" kern="0" spc="-69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SEL — ijtimoiy-emotsional o'rganish modeli</a:t>
            </a:r>
            <a:endParaRPr lang="en-US" sz="345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1002953"/>
            <a:ext cx="6858000" cy="363736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1500"/>
              </a:spcAft>
              <a:buNone/>
            </a:pPr>
            <a:r>
              <a:rPr lang="en-US" sz="1600" dirty="0"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CASEL 5 kompetensiyasi — OECD va MMTV tavsiya etgan asos. Kasbiy rivojlanish soatida haftasiga 1 mashg'ulot shu modelga tayanadi.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271439"/>
            <a:ext cx="6450211" cy="5491311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537" y="1684980"/>
            <a:ext cx="5707261" cy="323850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275" y="5052864"/>
            <a:ext cx="814834" cy="290513"/>
          </a:xfrm>
          <a:prstGeom prst="rect">
            <a:avLst/>
          </a:prstGeom>
        </p:spPr>
      </p:pic>
      <p:sp>
        <p:nvSpPr>
          <p:cNvPr id="7" name="Text 2"/>
          <p:cNvSpPr txBox="1"/>
          <p:nvPr/>
        </p:nvSpPr>
        <p:spPr>
          <a:xfrm>
            <a:off x="771525" y="5119539"/>
            <a:ext cx="624334" cy="1666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FFFFFF"/>
                </a:solidFill>
                <a:highlight>
                  <a:srgbClr val="57525C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CASEL 2023</a:t>
            </a:r>
            <a:endParaRPr lang="en-US" sz="825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6359" y="5052864"/>
            <a:ext cx="1253877" cy="290513"/>
          </a:xfrm>
          <a:prstGeom prst="rect">
            <a:avLst/>
          </a:prstGeom>
        </p:spPr>
      </p:pic>
      <p:sp>
        <p:nvSpPr>
          <p:cNvPr id="9" name="Text 3"/>
          <p:cNvSpPr txBox="1"/>
          <p:nvPr/>
        </p:nvSpPr>
        <p:spPr>
          <a:xfrm>
            <a:off x="1691134" y="5129064"/>
            <a:ext cx="1044327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A86438"/>
                </a:solidFill>
                <a:highlight>
                  <a:srgbClr val="EFE3DB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O'zlashtirish 75-88%</a:t>
            </a:r>
            <a:endParaRPr lang="en-US" sz="825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55011" y="1557189"/>
            <a:ext cx="4903440" cy="735062"/>
          </a:xfrm>
          <a:prstGeom prst="rect">
            <a:avLst/>
          </a:prstGeom>
        </p:spPr>
      </p:pic>
      <p:pic>
        <p:nvPicPr>
          <p:cNvPr id="1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7886" y="1681014"/>
            <a:ext cx="342900" cy="342900"/>
          </a:xfrm>
          <a:prstGeom prst="rect">
            <a:avLst/>
          </a:prstGeom>
        </p:spPr>
      </p:pic>
      <p:sp>
        <p:nvSpPr>
          <p:cNvPr id="12" name="Text 4"/>
          <p:cNvSpPr txBox="1"/>
          <p:nvPr/>
        </p:nvSpPr>
        <p:spPr>
          <a:xfrm>
            <a:off x="7040463" y="1771501"/>
            <a:ext cx="190798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1050" dirty="0"/>
          </a:p>
        </p:txBody>
      </p:sp>
      <p:sp>
        <p:nvSpPr>
          <p:cNvPr id="13" name="Text 5"/>
          <p:cNvSpPr txBox="1"/>
          <p:nvPr/>
        </p:nvSpPr>
        <p:spPr>
          <a:xfrm>
            <a:off x="7393186" y="1681014"/>
            <a:ext cx="412239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150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O'z-o'zini anglash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6"/>
          <p:cNvSpPr txBox="1"/>
          <p:nvPr/>
        </p:nvSpPr>
        <p:spPr>
          <a:xfrm>
            <a:off x="7393186" y="1915418"/>
            <a:ext cx="4122390" cy="308372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His-tuyg'ular kundaligi, </a:t>
            </a: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mood-tracker</a:t>
            </a: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, “Bugun qanday his qilyapman?” kartalari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55011" y="2387501"/>
            <a:ext cx="4903440" cy="590550"/>
          </a:xfrm>
          <a:prstGeom prst="rect">
            <a:avLst/>
          </a:prstGeom>
        </p:spPr>
      </p:pic>
      <p:pic>
        <p:nvPicPr>
          <p:cNvPr id="16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7886" y="2511326"/>
            <a:ext cx="342900" cy="342900"/>
          </a:xfrm>
          <a:prstGeom prst="rect">
            <a:avLst/>
          </a:prstGeom>
        </p:spPr>
      </p:pic>
      <p:sp>
        <p:nvSpPr>
          <p:cNvPr id="17" name="Text 7"/>
          <p:cNvSpPr txBox="1"/>
          <p:nvPr/>
        </p:nvSpPr>
        <p:spPr>
          <a:xfrm>
            <a:off x="7027218" y="2601813"/>
            <a:ext cx="204043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1050" dirty="0"/>
          </a:p>
        </p:txBody>
      </p:sp>
      <p:sp>
        <p:nvSpPr>
          <p:cNvPr id="18" name="Text 8"/>
          <p:cNvSpPr txBox="1"/>
          <p:nvPr/>
        </p:nvSpPr>
        <p:spPr>
          <a:xfrm>
            <a:off x="7393186" y="2511326"/>
            <a:ext cx="412239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150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O'z-o'zini boshqarish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9"/>
          <p:cNvSpPr txBox="1"/>
          <p:nvPr/>
        </p:nvSpPr>
        <p:spPr>
          <a:xfrm>
            <a:off x="7393186" y="2690366"/>
            <a:ext cx="412239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Tinchlanish burchagi, 3 daqiqa nafas, </a:t>
            </a: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mindfulness </a:t>
            </a:r>
            <a:endParaRPr lang="en-US" sz="1600" b="1" dirty="0" smtClean="0">
              <a:solidFill>
                <a:srgbClr val="A86438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215"/>
              </a:lnSpc>
              <a:buNone/>
            </a:pPr>
            <a:r>
              <a:rPr lang="en-US" sz="1600" b="1" dirty="0" err="1" smtClean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tanaffusi</a:t>
            </a:r>
            <a:r>
              <a:rPr lang="en-US" sz="1600" dirty="0" smtClean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har darsda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55011" y="3073301"/>
            <a:ext cx="4903440" cy="590550"/>
          </a:xfrm>
          <a:prstGeom prst="rect">
            <a:avLst/>
          </a:prstGeom>
        </p:spPr>
      </p:pic>
      <p:pic>
        <p:nvPicPr>
          <p:cNvPr id="21" name="Image 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7886" y="3197126"/>
            <a:ext cx="342900" cy="342900"/>
          </a:xfrm>
          <a:prstGeom prst="rect">
            <a:avLst/>
          </a:prstGeom>
        </p:spPr>
      </p:pic>
      <p:sp>
        <p:nvSpPr>
          <p:cNvPr id="22" name="Text 10"/>
          <p:cNvSpPr txBox="1"/>
          <p:nvPr/>
        </p:nvSpPr>
        <p:spPr>
          <a:xfrm>
            <a:off x="7026176" y="3287613"/>
            <a:ext cx="205085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1050" dirty="0"/>
          </a:p>
        </p:txBody>
      </p:sp>
      <p:sp>
        <p:nvSpPr>
          <p:cNvPr id="23" name="Text 11"/>
          <p:cNvSpPr txBox="1"/>
          <p:nvPr/>
        </p:nvSpPr>
        <p:spPr>
          <a:xfrm>
            <a:off x="7393186" y="3197126"/>
            <a:ext cx="412239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150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Ijtimoiy anglash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12"/>
          <p:cNvSpPr txBox="1"/>
          <p:nvPr/>
        </p:nvSpPr>
        <p:spPr>
          <a:xfrm>
            <a:off x="7393186" y="3376166"/>
            <a:ext cx="412239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Empatiya doirasi, rolli o'yinlar, sinfda </a:t>
            </a: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aktiv </a:t>
            </a:r>
            <a:r>
              <a:rPr lang="en-US" sz="1600" b="1" dirty="0" err="1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tinglash</a:t>
            </a: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endParaRPr lang="en-US" sz="1600" dirty="0" smtClean="0">
              <a:solidFill>
                <a:srgbClr val="2B241F">
                  <a:alpha val="70000"/>
                </a:srgbClr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215"/>
              </a:lnSpc>
              <a:buNone/>
            </a:pPr>
            <a:r>
              <a:rPr lang="en-US" sz="1600" dirty="0" err="1" smtClean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mashqlari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Image 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55011" y="3749427"/>
            <a:ext cx="4903440" cy="590550"/>
          </a:xfrm>
          <a:prstGeom prst="rect">
            <a:avLst/>
          </a:prstGeom>
        </p:spPr>
      </p:pic>
      <p:pic>
        <p:nvPicPr>
          <p:cNvPr id="26" name="Image 11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7886" y="3882926"/>
            <a:ext cx="342900" cy="342900"/>
          </a:xfrm>
          <a:prstGeom prst="rect">
            <a:avLst/>
          </a:prstGeom>
        </p:spPr>
      </p:pic>
      <p:sp>
        <p:nvSpPr>
          <p:cNvPr id="27" name="Text 13"/>
          <p:cNvSpPr txBox="1"/>
          <p:nvPr/>
        </p:nvSpPr>
        <p:spPr>
          <a:xfrm>
            <a:off x="7024241" y="3973413"/>
            <a:ext cx="207020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1050" dirty="0"/>
          </a:p>
        </p:txBody>
      </p:sp>
      <p:sp>
        <p:nvSpPr>
          <p:cNvPr id="28" name="Text 14"/>
          <p:cNvSpPr txBox="1"/>
          <p:nvPr/>
        </p:nvSpPr>
        <p:spPr>
          <a:xfrm>
            <a:off x="7393186" y="3882926"/>
            <a:ext cx="412239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150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Munosabat o'rnatish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15"/>
          <p:cNvSpPr txBox="1"/>
          <p:nvPr/>
        </p:nvSpPr>
        <p:spPr>
          <a:xfrm>
            <a:off x="7393186" y="4061966"/>
            <a:ext cx="412239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Do'stlik qoidalari, hamkorlik o'yinlari — </a:t>
            </a: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88% </a:t>
            </a:r>
            <a:endParaRPr lang="en-US" sz="1600" b="1" dirty="0" smtClean="0">
              <a:solidFill>
                <a:srgbClr val="A86438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215"/>
              </a:lnSpc>
              <a:buNone/>
            </a:pPr>
            <a:r>
              <a:rPr lang="en-US" sz="1600" b="1" dirty="0" err="1" smtClean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o'zlashtirish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Image 12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55011" y="4444901"/>
            <a:ext cx="4903440" cy="590550"/>
          </a:xfrm>
          <a:prstGeom prst="rect">
            <a:avLst/>
          </a:prstGeom>
        </p:spPr>
      </p:pic>
      <p:pic>
        <p:nvPicPr>
          <p:cNvPr id="31" name="Image 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97886" y="4568726"/>
            <a:ext cx="342900" cy="342900"/>
          </a:xfrm>
          <a:prstGeom prst="rect">
            <a:avLst/>
          </a:prstGeom>
        </p:spPr>
      </p:pic>
      <p:sp>
        <p:nvSpPr>
          <p:cNvPr id="32" name="Text 16"/>
          <p:cNvSpPr txBox="1"/>
          <p:nvPr/>
        </p:nvSpPr>
        <p:spPr>
          <a:xfrm>
            <a:off x="7027813" y="4659213"/>
            <a:ext cx="203448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endParaRPr lang="en-US" sz="1050" dirty="0"/>
          </a:p>
        </p:txBody>
      </p:sp>
      <p:sp>
        <p:nvSpPr>
          <p:cNvPr id="33" name="Text 17"/>
          <p:cNvSpPr txBox="1"/>
          <p:nvPr/>
        </p:nvSpPr>
        <p:spPr>
          <a:xfrm>
            <a:off x="7393186" y="4568726"/>
            <a:ext cx="412239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150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Mas'uliyatli qaror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 18"/>
          <p:cNvSpPr txBox="1"/>
          <p:nvPr/>
        </p:nvSpPr>
        <p:spPr>
          <a:xfrm>
            <a:off x="7393186" y="4747766"/>
            <a:ext cx="412239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Muammo daraxti, oqibatni o'ylash, </a:t>
            </a: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men-</a:t>
            </a:r>
            <a:r>
              <a:rPr lang="en-US" sz="1600" b="1" dirty="0" err="1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xabar</a:t>
            </a: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endParaRPr lang="en-US" sz="1600" dirty="0" smtClean="0">
              <a:solidFill>
                <a:srgbClr val="2B241F">
                  <a:alpha val="70000"/>
                </a:srgbClr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215"/>
              </a:lnSpc>
              <a:buNone/>
            </a:pPr>
            <a:r>
              <a:rPr lang="en-US" sz="1600" dirty="0" err="1" smtClean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texnikasi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81000"/>
            <a:ext cx="11125200" cy="4600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22"/>
              </a:lnSpc>
              <a:spcAft>
                <a:spcPts val="1350"/>
              </a:spcAft>
              <a:buNone/>
            </a:pPr>
            <a:r>
              <a:rPr lang="en-US" sz="3450" b="1" kern="0" spc="-69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Maktab psixologining ishi — 4 yo'nalish</a:t>
            </a:r>
            <a:endParaRPr lang="en-US" sz="3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" y="1581596"/>
            <a:ext cx="6477744" cy="1238696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714375" y="1885950"/>
            <a:ext cx="361950" cy="361950"/>
          </a:xfrm>
          <a:prstGeom prst="roundRect">
            <a:avLst>
              <a:gd name="adj" fmla="val 26316"/>
            </a:avLst>
          </a:prstGeom>
          <a:solidFill>
            <a:srgbClr val="57525C"/>
          </a:solidFill>
          <a:ln/>
        </p:spPr>
      </p:sp>
      <p:sp>
        <p:nvSpPr>
          <p:cNvPr id="5" name="Text 2"/>
          <p:cNvSpPr txBox="1"/>
          <p:nvPr/>
        </p:nvSpPr>
        <p:spPr>
          <a:xfrm>
            <a:off x="895350" y="2066925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Text 3"/>
          <p:cNvSpPr txBox="1"/>
          <p:nvPr/>
        </p:nvSpPr>
        <p:spPr>
          <a:xfrm>
            <a:off x="1266825" y="1886396"/>
            <a:ext cx="5296644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225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Diagnostika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 txBox="1"/>
          <p:nvPr/>
        </p:nvSpPr>
        <p:spPr>
          <a:xfrm>
            <a:off x="1266825" y="2086421"/>
            <a:ext cx="5296644" cy="1671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6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Kuzatuv, test, so'rovnoma, SDQ va kayfiyat skriningi. Har chorakda 1 marta.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825" y="2301180"/>
            <a:ext cx="1324273" cy="214313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1343025" y="2339280"/>
            <a:ext cx="1171873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spcBef>
                <a:spcPts val="300"/>
              </a:spcBef>
              <a:buNone/>
            </a:pP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Kuzatuv • Test • So'rov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50" y="2610743"/>
            <a:ext cx="6477744" cy="1238696"/>
          </a:xfrm>
          <a:prstGeom prst="rect">
            <a:avLst/>
          </a:prstGeom>
        </p:spPr>
      </p:pic>
      <p:sp>
        <p:nvSpPr>
          <p:cNvPr id="11" name="Shape 6"/>
          <p:cNvSpPr/>
          <p:nvPr/>
        </p:nvSpPr>
        <p:spPr>
          <a:xfrm>
            <a:off x="714375" y="2914650"/>
            <a:ext cx="361950" cy="361950"/>
          </a:xfrm>
          <a:prstGeom prst="roundRect">
            <a:avLst>
              <a:gd name="adj" fmla="val 26316"/>
            </a:avLst>
          </a:prstGeom>
          <a:solidFill>
            <a:srgbClr val="57525C"/>
          </a:solidFill>
          <a:ln/>
        </p:spPr>
      </p:sp>
      <p:sp>
        <p:nvSpPr>
          <p:cNvPr id="12" name="Text 7"/>
          <p:cNvSpPr txBox="1"/>
          <p:nvPr/>
        </p:nvSpPr>
        <p:spPr>
          <a:xfrm>
            <a:off x="895350" y="3095625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8"/>
          <p:cNvSpPr txBox="1"/>
          <p:nvPr/>
        </p:nvSpPr>
        <p:spPr>
          <a:xfrm>
            <a:off x="1266825" y="2915543"/>
            <a:ext cx="5296644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225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Konsultatsiya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9"/>
          <p:cNvSpPr txBox="1"/>
          <p:nvPr/>
        </p:nvSpPr>
        <p:spPr>
          <a:xfrm>
            <a:off x="1266825" y="3115568"/>
            <a:ext cx="5296644" cy="1671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6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O'quvchi, ota-ona, o'qituvchi uchun. Konfidensial, aktiv tinglash, </a:t>
            </a:r>
            <a:endParaRPr lang="en-US" sz="1600" dirty="0" smtClean="0">
              <a:solidFill>
                <a:srgbClr val="2B241F">
                  <a:alpha val="70000"/>
                </a:srgbClr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316"/>
              </a:lnSpc>
              <a:buNone/>
            </a:pPr>
            <a:r>
              <a:rPr lang="en-US" sz="1600" dirty="0" smtClean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men-</a:t>
            </a:r>
            <a:r>
              <a:rPr lang="en-US" sz="1600" dirty="0" err="1" smtClean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xabar</a:t>
            </a: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0"/>
          <p:cNvSpPr txBox="1"/>
          <p:nvPr/>
        </p:nvSpPr>
        <p:spPr>
          <a:xfrm>
            <a:off x="2286000" y="3424342"/>
            <a:ext cx="693539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spcBef>
                <a:spcPts val="300"/>
              </a:spcBef>
              <a:buNone/>
            </a:pP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30% ish vaqti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" y="3639889"/>
            <a:ext cx="6477744" cy="1238696"/>
          </a:xfrm>
          <a:prstGeom prst="rect">
            <a:avLst/>
          </a:prstGeom>
        </p:spPr>
      </p:pic>
      <p:sp>
        <p:nvSpPr>
          <p:cNvPr id="18" name="Shape 11"/>
          <p:cNvSpPr/>
          <p:nvPr/>
        </p:nvSpPr>
        <p:spPr>
          <a:xfrm>
            <a:off x="714375" y="3943350"/>
            <a:ext cx="361950" cy="361950"/>
          </a:xfrm>
          <a:prstGeom prst="roundRect">
            <a:avLst>
              <a:gd name="adj" fmla="val 26316"/>
            </a:avLst>
          </a:prstGeom>
          <a:solidFill>
            <a:srgbClr val="57525C"/>
          </a:solidFill>
          <a:ln/>
        </p:spPr>
      </p:sp>
      <p:sp>
        <p:nvSpPr>
          <p:cNvPr id="19" name="Text 12"/>
          <p:cNvSpPr txBox="1"/>
          <p:nvPr/>
        </p:nvSpPr>
        <p:spPr>
          <a:xfrm>
            <a:off x="895350" y="4124325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3"/>
          <p:cNvSpPr txBox="1"/>
          <p:nvPr/>
        </p:nvSpPr>
        <p:spPr>
          <a:xfrm>
            <a:off x="1266825" y="3944689"/>
            <a:ext cx="5296644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225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Korreksion-rivojlantiruvchi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4"/>
          <p:cNvSpPr txBox="1"/>
          <p:nvPr/>
        </p:nvSpPr>
        <p:spPr>
          <a:xfrm>
            <a:off x="1266825" y="4144714"/>
            <a:ext cx="5296644" cy="1671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6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Trening, art-terapiya, guruh mashg'uloti. 1-sinf moslashuv, </a:t>
            </a:r>
            <a:endParaRPr lang="en-US" sz="1600" dirty="0" smtClean="0">
              <a:solidFill>
                <a:srgbClr val="2B241F">
                  <a:alpha val="70000"/>
                </a:srgbClr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316"/>
              </a:lnSpc>
              <a:buNone/>
            </a:pPr>
            <a:r>
              <a:rPr lang="en-US" sz="1600" dirty="0" smtClean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5-sinf </a:t>
            </a: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o'tish, 10-sinf stress.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6434" y="4466629"/>
            <a:ext cx="1281113" cy="214313"/>
          </a:xfrm>
          <a:prstGeom prst="rect">
            <a:avLst/>
          </a:prstGeom>
        </p:spPr>
      </p:pic>
      <p:sp>
        <p:nvSpPr>
          <p:cNvPr id="23" name="Text 15"/>
          <p:cNvSpPr txBox="1"/>
          <p:nvPr/>
        </p:nvSpPr>
        <p:spPr>
          <a:xfrm>
            <a:off x="2786434" y="4471392"/>
            <a:ext cx="1128713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spcBef>
                <a:spcPts val="300"/>
              </a:spcBef>
              <a:buNone/>
            </a:pPr>
            <a:r>
              <a:rPr lang="en-US" sz="1600" b="1" dirty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8 mashg'ulotlik dastur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" y="4669036"/>
            <a:ext cx="6477744" cy="1238696"/>
          </a:xfrm>
          <a:prstGeom prst="rect">
            <a:avLst/>
          </a:prstGeom>
        </p:spPr>
      </p:pic>
      <p:sp>
        <p:nvSpPr>
          <p:cNvPr id="25" name="Shape 16"/>
          <p:cNvSpPr/>
          <p:nvPr/>
        </p:nvSpPr>
        <p:spPr>
          <a:xfrm>
            <a:off x="714375" y="4972050"/>
            <a:ext cx="361950" cy="361950"/>
          </a:xfrm>
          <a:prstGeom prst="roundRect">
            <a:avLst>
              <a:gd name="adj" fmla="val 26316"/>
            </a:avLst>
          </a:prstGeom>
          <a:solidFill>
            <a:srgbClr val="57525C"/>
          </a:solidFill>
          <a:ln/>
        </p:spPr>
      </p:sp>
      <p:sp>
        <p:nvSpPr>
          <p:cNvPr id="26" name="Text 17"/>
          <p:cNvSpPr txBox="1"/>
          <p:nvPr/>
        </p:nvSpPr>
        <p:spPr>
          <a:xfrm>
            <a:off x="895350" y="5153025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7" name="Text 18"/>
          <p:cNvSpPr txBox="1"/>
          <p:nvPr/>
        </p:nvSpPr>
        <p:spPr>
          <a:xfrm>
            <a:off x="1266825" y="4973836"/>
            <a:ext cx="5296644" cy="1714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225"/>
              </a:spcAft>
              <a:buNone/>
            </a:pPr>
            <a:r>
              <a:rPr lang="en-US" sz="1600" b="1" kern="0" spc="-11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Profilaktika — xavfsiz muhit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 19"/>
          <p:cNvSpPr txBox="1"/>
          <p:nvPr/>
        </p:nvSpPr>
        <p:spPr>
          <a:xfrm>
            <a:off x="1266825" y="5173861"/>
            <a:ext cx="5296644" cy="1671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6"/>
              </a:lnSpc>
              <a:buNone/>
            </a:pP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Zo'ravonlik, bulling, emotsional kuyish oldini olish. </a:t>
            </a:r>
            <a:endParaRPr lang="en-US" sz="1600" dirty="0" smtClean="0">
              <a:solidFill>
                <a:srgbClr val="2B241F">
                  <a:alpha val="70000"/>
                </a:srgbClr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316"/>
              </a:lnSpc>
              <a:buNone/>
            </a:pPr>
            <a:r>
              <a:rPr lang="en-US" sz="1600" dirty="0" err="1" smtClean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KiVa</a:t>
            </a:r>
            <a:r>
              <a:rPr lang="en-US" sz="1600" dirty="0">
                <a:solidFill>
                  <a:srgbClr val="2B241F">
                    <a:alpha val="70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, SEL darslari.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91755" y="5426720"/>
            <a:ext cx="1884908" cy="214313"/>
          </a:xfrm>
          <a:prstGeom prst="rect">
            <a:avLst/>
          </a:prstGeom>
        </p:spPr>
      </p:pic>
      <p:sp>
        <p:nvSpPr>
          <p:cNvPr id="30" name="Text 20"/>
          <p:cNvSpPr txBox="1"/>
          <p:nvPr/>
        </p:nvSpPr>
        <p:spPr>
          <a:xfrm>
            <a:off x="2979539" y="5444850"/>
            <a:ext cx="1732508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spcBef>
                <a:spcPts val="300"/>
              </a:spcBef>
              <a:buNone/>
            </a:pPr>
            <a:r>
              <a:rPr lang="en-US" sz="1600" b="1" dirty="0" err="1" smtClean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Birlamchi</a:t>
            </a:r>
            <a:r>
              <a:rPr lang="en-US" sz="1600" b="1" dirty="0" smtClean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• </a:t>
            </a:r>
            <a:r>
              <a:rPr lang="en-US" sz="1600" b="1" dirty="0" err="1" smtClean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Ikkilamchi</a:t>
            </a:r>
            <a:r>
              <a:rPr lang="en-US" sz="1600" b="1" dirty="0" smtClean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• </a:t>
            </a:r>
            <a:r>
              <a:rPr lang="en-US" sz="1600" b="1" dirty="0" err="1" smtClean="0">
                <a:solidFill>
                  <a:srgbClr val="A86438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Uchlamchi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Image 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3044" y="1012478"/>
            <a:ext cx="4685407" cy="2095500"/>
          </a:xfrm>
          <a:prstGeom prst="rect">
            <a:avLst/>
          </a:prstGeom>
        </p:spPr>
      </p:pic>
      <p:pic>
        <p:nvPicPr>
          <p:cNvPr id="32" name="Image 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96869" y="1136303"/>
            <a:ext cx="4437757" cy="1885950"/>
          </a:xfrm>
          <a:prstGeom prst="rect">
            <a:avLst/>
          </a:prstGeom>
        </p:spPr>
      </p:pic>
      <p:pic>
        <p:nvPicPr>
          <p:cNvPr id="33" name="Image 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90010" y="3199135"/>
            <a:ext cx="4685407" cy="3254722"/>
          </a:xfrm>
          <a:prstGeom prst="rect">
            <a:avLst/>
          </a:prstGeom>
        </p:spPr>
      </p:pic>
      <p:sp>
        <p:nvSpPr>
          <p:cNvPr id="34" name="Text 21"/>
          <p:cNvSpPr txBox="1"/>
          <p:nvPr/>
        </p:nvSpPr>
        <p:spPr>
          <a:xfrm>
            <a:off x="7134969" y="3374678"/>
            <a:ext cx="4361557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600"/>
              </a:spcAft>
              <a:buNone/>
            </a:pPr>
            <a:r>
              <a:rPr lang="en-US" sz="1600" b="1" kern="0" spc="54" dirty="0">
                <a:solidFill>
                  <a:srgbClr val="57525C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HAFTALIK ISH JADVALI NAMUNASI — 300 </a:t>
            </a:r>
            <a:endParaRPr lang="en-US" sz="1600" b="1" kern="0" spc="54" dirty="0" smtClean="0">
              <a:solidFill>
                <a:srgbClr val="57525C"/>
              </a:solidFill>
              <a:latin typeface="Times New Roman" panose="02020603050405020304" pitchFamily="18" charset="0"/>
              <a:ea typeface="Source Serif 4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1350"/>
              </a:lnSpc>
              <a:spcAft>
                <a:spcPts val="600"/>
              </a:spcAft>
              <a:buNone/>
            </a:pPr>
            <a:r>
              <a:rPr lang="en-US" sz="1600" b="1" kern="0" spc="54" dirty="0" smtClean="0">
                <a:solidFill>
                  <a:srgbClr val="57525C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O'QUVCHI </a:t>
            </a:r>
            <a:r>
              <a:rPr lang="en-US" sz="1600" b="1" kern="0" spc="54" dirty="0">
                <a:solidFill>
                  <a:srgbClr val="57525C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NORMASI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764082"/>
              </p:ext>
            </p:extLst>
          </p:nvPr>
        </p:nvGraphicFramePr>
        <p:xfrm>
          <a:off x="7134225" y="3868611"/>
          <a:ext cx="4361558" cy="1706436"/>
        </p:xfrm>
        <a:graphic>
          <a:graphicData uri="http://schemas.openxmlformats.org/drawingml/2006/table">
            <a:tbl>
              <a:tblPr/>
              <a:tblGrid>
                <a:gridCol w="876300"/>
                <a:gridCol w="2708970"/>
                <a:gridCol w="776288"/>
              </a:tblGrid>
              <a:tr h="0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073"/>
                        </a:lnSpc>
                        <a:buNone/>
                      </a:pPr>
                      <a:r>
                        <a:rPr lang="en-US" sz="825" b="1" dirty="0">
                          <a:solidFill>
                            <a:srgbClr val="57525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KUN</a:t>
                      </a:r>
                      <a:endParaRPr lang="en-US" sz="1200" dirty="0"/>
                    </a:p>
                  </a:txBody>
                  <a:tcPr marL="0" marR="0" marT="57150" marB="57150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073"/>
                        </a:lnSpc>
                        <a:buNone/>
                      </a:pPr>
                      <a:r>
                        <a:rPr lang="en-US" sz="825" b="1" dirty="0">
                          <a:solidFill>
                            <a:srgbClr val="57525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YO'NALISH</a:t>
                      </a:r>
                      <a:endParaRPr lang="en-US" sz="1200" dirty="0"/>
                    </a:p>
                  </a:txBody>
                  <a:tcPr marL="0" marR="0" marT="57150" marB="57150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073"/>
                        </a:lnSpc>
                        <a:buNone/>
                      </a:pPr>
                      <a:r>
                        <a:rPr lang="en-US" sz="825" b="1" dirty="0">
                          <a:solidFill>
                            <a:srgbClr val="57525C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VAQT</a:t>
                      </a:r>
                      <a:endParaRPr lang="en-US" sz="1200" dirty="0"/>
                    </a:p>
                  </a:txBody>
                  <a:tcPr marL="0" marR="0" marT="57150" marB="57150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b="1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Dushanba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Diagnostika, sinf kuzatuvi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788" dirty="0">
                          <a:solidFill>
                            <a:srgbClr val="FFFFFF"/>
                          </a:solidFill>
                          <a:highlight>
                            <a:srgbClr val="57525C"/>
                          </a:highlight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08:30-12:00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EEEE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b="1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Seshanba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O'quvchi konsultatsiyasi + guruh trening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788" dirty="0">
                          <a:solidFill>
                            <a:srgbClr val="FFFFFF"/>
                          </a:solidFill>
                          <a:highlight>
                            <a:srgbClr val="57525C"/>
                          </a:highlight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09:00-13:00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b="1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Chorshanba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Ota-ona qabuli, “Ruhiy sog'lom bola”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788" dirty="0">
                          <a:solidFill>
                            <a:srgbClr val="FFFFFF"/>
                          </a:solidFill>
                          <a:highlight>
                            <a:srgbClr val="57525C"/>
                          </a:highlight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10:00-14:00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b="1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Payshanba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O'qituvchi bilan ishlash, SEL dars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788" dirty="0">
                          <a:solidFill>
                            <a:srgbClr val="FFFFFF"/>
                          </a:solidFill>
                          <a:highlight>
                            <a:srgbClr val="57525C"/>
                          </a:highlight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Kasbiy soat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b="1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Juma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938" dirty="0">
                          <a:solidFill>
                            <a:srgbClr val="2B2420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Profilaktika + hisobot, Kasbiy rivojlanish kuni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219"/>
                        </a:lnSpc>
                        <a:buNone/>
                      </a:pPr>
                      <a:r>
                        <a:rPr lang="en-US" sz="788" dirty="0">
                          <a:solidFill>
                            <a:srgbClr val="FFFFFF"/>
                          </a:solidFill>
                          <a:highlight>
                            <a:srgbClr val="57525C"/>
                          </a:highlight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Kuni</a:t>
                      </a:r>
                      <a:endParaRPr lang="en-US" sz="1200" dirty="0"/>
                    </a:p>
                  </a:txBody>
                  <a:tcPr marL="0" marR="0" marT="66675" marB="66675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1E9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81000"/>
            <a:ext cx="11125200" cy="48190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95"/>
              </a:lnSpc>
              <a:spcAft>
                <a:spcPts val="750"/>
              </a:spcAft>
              <a:buNone/>
            </a:pPr>
            <a:r>
              <a:rPr lang="en-US" sz="3450" b="1" kern="0" spc="-69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Rivojlantiruvchi ish turlari — bosqichma-bosqich</a:t>
            </a:r>
            <a:endParaRPr lang="en-US" sz="345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977205"/>
            <a:ext cx="11125200" cy="18097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spcAft>
                <a:spcPts val="1350"/>
              </a:spcAft>
              <a:buNone/>
            </a:pPr>
            <a:r>
              <a:rPr lang="en-US" sz="1050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rivojlanish kuni va soati doirasida amaliy dasturlar</a:t>
            </a:r>
            <a:endParaRPr lang="en-US" sz="10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0" y="1120080"/>
            <a:ext cx="3962400" cy="2291953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14375" y="1514475"/>
            <a:ext cx="323850" cy="323850"/>
          </a:xfrm>
          <a:prstGeom prst="roundRect">
            <a:avLst>
              <a:gd name="adj" fmla="val 29412"/>
            </a:avLst>
          </a:prstGeom>
          <a:solidFill>
            <a:srgbClr val="57525C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876300" y="167640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2600" y="1546324"/>
            <a:ext cx="549325" cy="252413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3517850" y="1603474"/>
            <a:ext cx="358825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33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1-SINF</a:t>
            </a:r>
            <a:endParaRPr lang="en-US" sz="825" dirty="0"/>
          </a:p>
        </p:txBody>
      </p:sp>
      <p:sp>
        <p:nvSpPr>
          <p:cNvPr id="9" name="Text 5"/>
          <p:cNvSpPr txBox="1"/>
          <p:nvPr/>
        </p:nvSpPr>
        <p:spPr>
          <a:xfrm>
            <a:off x="714375" y="1929705"/>
            <a:ext cx="3257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1200" b="1" kern="0" spc="-1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"</a:t>
            </a:r>
            <a:r>
              <a:rPr lang="en-US" sz="1400" b="1" kern="0" spc="-12" dirty="0">
                <a:solidFill>
                  <a:srgbClr val="2B2420"/>
                </a:solidFill>
                <a:latin typeface="Times New Roman" panose="02020603050405020304" pitchFamily="18" charset="0"/>
                <a:ea typeface="Source Serif 4" pitchFamily="34" charset="-122"/>
                <a:cs typeface="Times New Roman" panose="02020603050405020304" pitchFamily="18" charset="0"/>
              </a:rPr>
              <a:t>Maktabga xush kelibsan" — 8 mashg'ulot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6"/>
          <p:cNvSpPr txBox="1"/>
          <p:nvPr/>
        </p:nvSpPr>
        <p:spPr>
          <a:xfrm>
            <a:off x="714375" y="2217241"/>
            <a:ext cx="3257550" cy="34944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4"/>
              </a:lnSpc>
              <a:buNone/>
            </a:pPr>
            <a:r>
              <a:rPr lang="en-US" sz="1600" dirty="0">
                <a:solidFill>
                  <a:srgbClr val="2C2420">
                    <a:alpha val="78000"/>
                  </a:srgbClr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Qoidalar, do'stlashish, his-tuyg'ular. Har hafta 35 daq. ota-ona bilan yakuniy o'yin.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7"/>
          <p:cNvSpPr txBox="1"/>
          <p:nvPr/>
        </p:nvSpPr>
        <p:spPr>
          <a:xfrm>
            <a:off x="1257300" y="2690515"/>
            <a:ext cx="3143250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1600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Art + ertak terapiyasi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8"/>
          <p:cNvSpPr txBox="1"/>
          <p:nvPr/>
        </p:nvSpPr>
        <p:spPr>
          <a:xfrm>
            <a:off x="714375" y="2747665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sp>
        <p:nvSpPr>
          <p:cNvPr id="13" name="Text 9"/>
          <p:cNvSpPr txBox="1"/>
          <p:nvPr/>
        </p:nvSpPr>
        <p:spPr>
          <a:xfrm>
            <a:off x="828675" y="2879824"/>
            <a:ext cx="3143250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1600" dirty="0">
                <a:solidFill>
                  <a:srgbClr val="58554E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Moslashuv so'rovnomasi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0"/>
          <p:cNvSpPr txBox="1"/>
          <p:nvPr/>
        </p:nvSpPr>
        <p:spPr>
          <a:xfrm>
            <a:off x="714375" y="2946499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1120080"/>
            <a:ext cx="3962400" cy="2291953"/>
          </a:xfrm>
          <a:prstGeom prst="rect">
            <a:avLst/>
          </a:prstGeom>
        </p:spPr>
      </p:pic>
      <p:sp>
        <p:nvSpPr>
          <p:cNvPr id="16" name="Shape 11"/>
          <p:cNvSpPr/>
          <p:nvPr/>
        </p:nvSpPr>
        <p:spPr>
          <a:xfrm>
            <a:off x="4467225" y="1514475"/>
            <a:ext cx="323850" cy="323850"/>
          </a:xfrm>
          <a:prstGeom prst="roundRect">
            <a:avLst>
              <a:gd name="adj" fmla="val 29412"/>
            </a:avLst>
          </a:prstGeom>
          <a:solidFill>
            <a:srgbClr val="57525C"/>
          </a:solidFill>
          <a:ln/>
        </p:spPr>
      </p:sp>
      <p:sp>
        <p:nvSpPr>
          <p:cNvPr id="17" name="Text 12"/>
          <p:cNvSpPr txBox="1"/>
          <p:nvPr/>
        </p:nvSpPr>
        <p:spPr>
          <a:xfrm>
            <a:off x="4629150" y="167640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5507" y="1546324"/>
            <a:ext cx="569268" cy="252413"/>
          </a:xfrm>
          <a:prstGeom prst="rect">
            <a:avLst/>
          </a:prstGeom>
        </p:spPr>
      </p:pic>
      <p:sp>
        <p:nvSpPr>
          <p:cNvPr id="19" name="Text 13"/>
          <p:cNvSpPr txBox="1"/>
          <p:nvPr/>
        </p:nvSpPr>
        <p:spPr>
          <a:xfrm>
            <a:off x="7250757" y="1603474"/>
            <a:ext cx="378768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33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5-SINF</a:t>
            </a:r>
            <a:endParaRPr lang="en-US" sz="825" dirty="0"/>
          </a:p>
        </p:txBody>
      </p:sp>
      <p:sp>
        <p:nvSpPr>
          <p:cNvPr id="20" name="Text 14"/>
          <p:cNvSpPr txBox="1"/>
          <p:nvPr/>
        </p:nvSpPr>
        <p:spPr>
          <a:xfrm>
            <a:off x="4467225" y="1929705"/>
            <a:ext cx="3257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1200" b="1" kern="0" spc="-1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O'tish davri: "Men va jamoa"</a:t>
            </a:r>
            <a:endParaRPr lang="en-US" sz="1200" dirty="0"/>
          </a:p>
        </p:txBody>
      </p:sp>
      <p:sp>
        <p:nvSpPr>
          <p:cNvPr id="21" name="Text 15"/>
          <p:cNvSpPr txBox="1"/>
          <p:nvPr/>
        </p:nvSpPr>
        <p:spPr>
          <a:xfrm>
            <a:off x="4467225" y="2217241"/>
            <a:ext cx="3257550" cy="34944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4"/>
              </a:lnSpc>
              <a:buNone/>
            </a:pPr>
            <a:r>
              <a:rPr lang="en-US" sz="975" dirty="0">
                <a:solidFill>
                  <a:srgbClr val="2C2420">
                    <a:alpha val="78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Yangi fanlar, yangi o'qituvchilar. Sinf iqlimi va o'z-o'zini boshqarish.</a:t>
            </a:r>
            <a:endParaRPr lang="en-US" sz="975" dirty="0"/>
          </a:p>
        </p:txBody>
      </p:sp>
      <p:sp>
        <p:nvSpPr>
          <p:cNvPr id="22" name="Text 16"/>
          <p:cNvSpPr txBox="1"/>
          <p:nvPr/>
        </p:nvSpPr>
        <p:spPr>
          <a:xfrm>
            <a:off x="4581525" y="2680990"/>
            <a:ext cx="3143250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938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Jamoaviy rolli o'yinlar</a:t>
            </a:r>
            <a:endParaRPr lang="en-US" sz="938" dirty="0"/>
          </a:p>
        </p:txBody>
      </p:sp>
      <p:sp>
        <p:nvSpPr>
          <p:cNvPr id="23" name="Text 17"/>
          <p:cNvSpPr txBox="1"/>
          <p:nvPr/>
        </p:nvSpPr>
        <p:spPr>
          <a:xfrm>
            <a:off x="4467225" y="2747665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sp>
        <p:nvSpPr>
          <p:cNvPr id="24" name="Text 18"/>
          <p:cNvSpPr txBox="1"/>
          <p:nvPr/>
        </p:nvSpPr>
        <p:spPr>
          <a:xfrm>
            <a:off x="4581525" y="2879824"/>
            <a:ext cx="3143250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938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shartnomasi</a:t>
            </a:r>
            <a:endParaRPr lang="en-US" sz="938" dirty="0"/>
          </a:p>
        </p:txBody>
      </p:sp>
      <p:sp>
        <p:nvSpPr>
          <p:cNvPr id="25" name="Text 19"/>
          <p:cNvSpPr txBox="1"/>
          <p:nvPr/>
        </p:nvSpPr>
        <p:spPr>
          <a:xfrm>
            <a:off x="4467225" y="2946499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7650" y="1120080"/>
            <a:ext cx="3962400" cy="2291953"/>
          </a:xfrm>
          <a:prstGeom prst="rect">
            <a:avLst/>
          </a:prstGeom>
        </p:spPr>
      </p:pic>
      <p:sp>
        <p:nvSpPr>
          <p:cNvPr id="27" name="Shape 20"/>
          <p:cNvSpPr/>
          <p:nvPr/>
        </p:nvSpPr>
        <p:spPr>
          <a:xfrm>
            <a:off x="8220075" y="1514475"/>
            <a:ext cx="323850" cy="323850"/>
          </a:xfrm>
          <a:prstGeom prst="roundRect">
            <a:avLst>
              <a:gd name="adj" fmla="val 29412"/>
            </a:avLst>
          </a:prstGeom>
          <a:solidFill>
            <a:srgbClr val="57525C"/>
          </a:solidFill>
          <a:ln/>
        </p:spPr>
      </p:sp>
      <p:sp>
        <p:nvSpPr>
          <p:cNvPr id="28" name="Text 21"/>
          <p:cNvSpPr txBox="1"/>
          <p:nvPr/>
        </p:nvSpPr>
        <p:spPr>
          <a:xfrm>
            <a:off x="8382000" y="167640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1321" y="1546324"/>
            <a:ext cx="666304" cy="252413"/>
          </a:xfrm>
          <a:prstGeom prst="rect">
            <a:avLst/>
          </a:prstGeom>
        </p:spPr>
      </p:pic>
      <p:sp>
        <p:nvSpPr>
          <p:cNvPr id="30" name="Text 22"/>
          <p:cNvSpPr txBox="1"/>
          <p:nvPr/>
        </p:nvSpPr>
        <p:spPr>
          <a:xfrm>
            <a:off x="10906571" y="1603474"/>
            <a:ext cx="475804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33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7-9 SINF</a:t>
            </a:r>
            <a:endParaRPr lang="en-US" sz="825" dirty="0"/>
          </a:p>
        </p:txBody>
      </p:sp>
      <p:sp>
        <p:nvSpPr>
          <p:cNvPr id="31" name="Text 23"/>
          <p:cNvSpPr txBox="1"/>
          <p:nvPr/>
        </p:nvSpPr>
        <p:spPr>
          <a:xfrm>
            <a:off x="8220075" y="1929705"/>
            <a:ext cx="3257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1200" b="1" kern="0" spc="-1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O'smirlik: identiklik va kasbga yo'naltirish</a:t>
            </a:r>
            <a:endParaRPr lang="en-US" sz="1200" dirty="0"/>
          </a:p>
        </p:txBody>
      </p:sp>
      <p:sp>
        <p:nvSpPr>
          <p:cNvPr id="32" name="Text 24"/>
          <p:cNvSpPr txBox="1"/>
          <p:nvPr/>
        </p:nvSpPr>
        <p:spPr>
          <a:xfrm>
            <a:off x="8220075" y="2217241"/>
            <a:ext cx="3257550" cy="34944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4"/>
              </a:lnSpc>
              <a:buNone/>
            </a:pPr>
            <a:r>
              <a:rPr lang="en-US" sz="975" dirty="0">
                <a:solidFill>
                  <a:srgbClr val="2C2420">
                    <a:alpha val="78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Emotsional intellekt, konflikt boshqaruvi. Kasbiy rivojlanish kuni — mini-try.</a:t>
            </a:r>
            <a:endParaRPr lang="en-US" sz="975" dirty="0"/>
          </a:p>
        </p:txBody>
      </p:sp>
      <p:sp>
        <p:nvSpPr>
          <p:cNvPr id="33" name="Text 25"/>
          <p:cNvSpPr txBox="1"/>
          <p:nvPr/>
        </p:nvSpPr>
        <p:spPr>
          <a:xfrm>
            <a:off x="8334375" y="2680990"/>
            <a:ext cx="3143250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938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Holland testi</a:t>
            </a:r>
            <a:endParaRPr lang="en-US" sz="938" dirty="0"/>
          </a:p>
        </p:txBody>
      </p:sp>
      <p:sp>
        <p:nvSpPr>
          <p:cNvPr id="34" name="Text 26"/>
          <p:cNvSpPr txBox="1"/>
          <p:nvPr/>
        </p:nvSpPr>
        <p:spPr>
          <a:xfrm>
            <a:off x="8220075" y="2747665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sp>
        <p:nvSpPr>
          <p:cNvPr id="35" name="Text 27"/>
          <p:cNvSpPr txBox="1"/>
          <p:nvPr/>
        </p:nvSpPr>
        <p:spPr>
          <a:xfrm>
            <a:off x="8334375" y="2879824"/>
            <a:ext cx="3143250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938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Mentor uchrashuvlari</a:t>
            </a:r>
            <a:endParaRPr lang="en-US" sz="938" dirty="0"/>
          </a:p>
        </p:txBody>
      </p:sp>
      <p:sp>
        <p:nvSpPr>
          <p:cNvPr id="36" name="Text 28"/>
          <p:cNvSpPr txBox="1"/>
          <p:nvPr/>
        </p:nvSpPr>
        <p:spPr>
          <a:xfrm>
            <a:off x="8220075" y="2946499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pic>
        <p:nvPicPr>
          <p:cNvPr id="37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950" y="3126284"/>
            <a:ext cx="7715250" cy="2101453"/>
          </a:xfrm>
          <a:prstGeom prst="rect">
            <a:avLst/>
          </a:prstGeom>
        </p:spPr>
      </p:pic>
      <p:sp>
        <p:nvSpPr>
          <p:cNvPr id="38" name="Shape 29"/>
          <p:cNvSpPr/>
          <p:nvPr/>
        </p:nvSpPr>
        <p:spPr>
          <a:xfrm>
            <a:off x="714375" y="3514725"/>
            <a:ext cx="323850" cy="323850"/>
          </a:xfrm>
          <a:prstGeom prst="roundRect">
            <a:avLst>
              <a:gd name="adj" fmla="val 29412"/>
            </a:avLst>
          </a:prstGeom>
          <a:solidFill>
            <a:srgbClr val="57525C"/>
          </a:solidFill>
          <a:ln/>
        </p:spPr>
      </p:sp>
      <p:sp>
        <p:nvSpPr>
          <p:cNvPr id="39" name="Text 30"/>
          <p:cNvSpPr txBox="1"/>
          <p:nvPr/>
        </p:nvSpPr>
        <p:spPr>
          <a:xfrm>
            <a:off x="876300" y="367665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0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01020" y="3552527"/>
            <a:ext cx="751880" cy="252413"/>
          </a:xfrm>
          <a:prstGeom prst="rect">
            <a:avLst/>
          </a:prstGeom>
        </p:spPr>
      </p:pic>
      <p:sp>
        <p:nvSpPr>
          <p:cNvPr id="41" name="Text 31"/>
          <p:cNvSpPr txBox="1"/>
          <p:nvPr/>
        </p:nvSpPr>
        <p:spPr>
          <a:xfrm>
            <a:off x="3496270" y="3609677"/>
            <a:ext cx="561380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33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10-11 SINF</a:t>
            </a:r>
            <a:endParaRPr lang="en-US" sz="825" dirty="0"/>
          </a:p>
        </p:txBody>
      </p:sp>
      <p:sp>
        <p:nvSpPr>
          <p:cNvPr id="42" name="Text 32"/>
          <p:cNvSpPr txBox="1"/>
          <p:nvPr/>
        </p:nvSpPr>
        <p:spPr>
          <a:xfrm>
            <a:off x="714375" y="3935909"/>
            <a:ext cx="3438525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spcBef>
                <a:spcPts val="750"/>
              </a:spcBef>
              <a:buNone/>
            </a:pPr>
            <a:r>
              <a:rPr lang="en-US" sz="1200" b="1" kern="0" spc="-1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Stress, imtihon, tanlov</a:t>
            </a:r>
            <a:endParaRPr lang="en-US" sz="1200" dirty="0"/>
          </a:p>
        </p:txBody>
      </p:sp>
      <p:sp>
        <p:nvSpPr>
          <p:cNvPr id="43" name="Text 33"/>
          <p:cNvSpPr txBox="1"/>
          <p:nvPr/>
        </p:nvSpPr>
        <p:spPr>
          <a:xfrm>
            <a:off x="714375" y="4128195"/>
            <a:ext cx="3438525" cy="34944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4"/>
              </a:lnSpc>
              <a:buNone/>
            </a:pPr>
            <a:r>
              <a:rPr lang="en-US" sz="975" dirty="0">
                <a:solidFill>
                  <a:srgbClr val="2C2420">
                    <a:alpha val="78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Imtihonga tayyorlash, stress boshqaruvi, kasbiy o'z-o'zini belgilash. Kasbiy soat — CV va intervyu.</a:t>
            </a:r>
            <a:endParaRPr lang="en-US" sz="975" dirty="0"/>
          </a:p>
        </p:txBody>
      </p:sp>
      <p:sp>
        <p:nvSpPr>
          <p:cNvPr id="44" name="Text 34"/>
          <p:cNvSpPr txBox="1"/>
          <p:nvPr/>
        </p:nvSpPr>
        <p:spPr>
          <a:xfrm>
            <a:off x="828675" y="4496693"/>
            <a:ext cx="3324225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938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Mindfulness + time-boxing</a:t>
            </a:r>
            <a:endParaRPr lang="en-US" sz="938" dirty="0"/>
          </a:p>
        </p:txBody>
      </p:sp>
      <p:sp>
        <p:nvSpPr>
          <p:cNvPr id="45" name="Text 35"/>
          <p:cNvSpPr txBox="1"/>
          <p:nvPr/>
        </p:nvSpPr>
        <p:spPr>
          <a:xfrm>
            <a:off x="714375" y="4563368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sp>
        <p:nvSpPr>
          <p:cNvPr id="46" name="Text 36"/>
          <p:cNvSpPr txBox="1"/>
          <p:nvPr/>
        </p:nvSpPr>
        <p:spPr>
          <a:xfrm>
            <a:off x="828675" y="4695527"/>
            <a:ext cx="3324225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r>
              <a:rPr lang="en-US" sz="938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Universitet va kasb paneli</a:t>
            </a:r>
            <a:endParaRPr lang="en-US" sz="938" dirty="0"/>
          </a:p>
        </p:txBody>
      </p:sp>
      <p:sp>
        <p:nvSpPr>
          <p:cNvPr id="47" name="Text 37"/>
          <p:cNvSpPr txBox="1"/>
          <p:nvPr/>
        </p:nvSpPr>
        <p:spPr>
          <a:xfrm>
            <a:off x="714375" y="4762202"/>
            <a:ext cx="47625" cy="476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buNone/>
            </a:pPr>
            <a:endParaRPr lang="en-US" sz="938" dirty="0"/>
          </a:p>
        </p:txBody>
      </p:sp>
      <p:pic>
        <p:nvPicPr>
          <p:cNvPr id="48" name="Image 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6250" y="3667423"/>
            <a:ext cx="3438525" cy="1038076"/>
          </a:xfrm>
          <a:prstGeom prst="rect">
            <a:avLst/>
          </a:prstGeom>
        </p:spPr>
      </p:pic>
      <p:sp>
        <p:nvSpPr>
          <p:cNvPr id="49" name="Text 38"/>
          <p:cNvSpPr txBox="1"/>
          <p:nvPr/>
        </p:nvSpPr>
        <p:spPr>
          <a:xfrm>
            <a:off x="4429125" y="3819823"/>
            <a:ext cx="3152775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spcAft>
                <a:spcPts val="450"/>
              </a:spcAft>
              <a:buNone/>
            </a:pPr>
            <a:r>
              <a:rPr lang="en-US" sz="825" b="1" kern="0" spc="4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INKLYUZIV SINFLAR</a:t>
            </a:r>
            <a:endParaRPr lang="en-US" sz="825" dirty="0"/>
          </a:p>
        </p:txBody>
      </p:sp>
      <p:sp>
        <p:nvSpPr>
          <p:cNvPr id="50" name="Text 39"/>
          <p:cNvSpPr txBox="1"/>
          <p:nvPr/>
        </p:nvSpPr>
        <p:spPr>
          <a:xfrm>
            <a:off x="4429125" y="4024610"/>
            <a:ext cx="3152775" cy="16088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8"/>
              </a:lnSpc>
              <a:spcAft>
                <a:spcPts val="450"/>
              </a:spcAft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Individual rivojlantirish reja (IRT)</a:t>
            </a:r>
            <a:endParaRPr lang="en-US" sz="975" dirty="0"/>
          </a:p>
        </p:txBody>
      </p:sp>
      <p:sp>
        <p:nvSpPr>
          <p:cNvPr id="51" name="Text 40"/>
          <p:cNvSpPr txBox="1"/>
          <p:nvPr/>
        </p:nvSpPr>
        <p:spPr>
          <a:xfrm>
            <a:off x="4429125" y="4242643"/>
            <a:ext cx="3152775" cy="31998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2B2420">
                    <a:alpha val="7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Har o'quvchi uchun kuchli tomon xaritasi, moslashtirilgan SEL kartalari va ota-ona hamkorligi.</a:t>
            </a:r>
            <a:endParaRPr lang="en-US" sz="900" dirty="0"/>
          </a:p>
        </p:txBody>
      </p:sp>
      <p:pic>
        <p:nvPicPr>
          <p:cNvPr id="52" name="Image 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7650" y="3126284"/>
            <a:ext cx="3962400" cy="2101453"/>
          </a:xfrm>
          <a:prstGeom prst="rect">
            <a:avLst/>
          </a:prstGeom>
        </p:spPr>
      </p:pic>
      <p:sp>
        <p:nvSpPr>
          <p:cNvPr id="53" name="Shape 41"/>
          <p:cNvSpPr/>
          <p:nvPr/>
        </p:nvSpPr>
        <p:spPr>
          <a:xfrm>
            <a:off x="8220075" y="3514725"/>
            <a:ext cx="323850" cy="323850"/>
          </a:xfrm>
          <a:prstGeom prst="roundRect">
            <a:avLst>
              <a:gd name="adj" fmla="val 29412"/>
            </a:avLst>
          </a:prstGeom>
          <a:solidFill>
            <a:srgbClr val="A86438"/>
          </a:solidFill>
          <a:ln/>
        </p:spPr>
      </p:sp>
      <p:sp>
        <p:nvSpPr>
          <p:cNvPr id="54" name="Text 42"/>
          <p:cNvSpPr txBox="1"/>
          <p:nvPr/>
        </p:nvSpPr>
        <p:spPr>
          <a:xfrm>
            <a:off x="8382000" y="367665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5" name="Image 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814447" y="3552527"/>
            <a:ext cx="663178" cy="252413"/>
          </a:xfrm>
          <a:prstGeom prst="rect">
            <a:avLst/>
          </a:prstGeom>
        </p:spPr>
      </p:pic>
      <p:sp>
        <p:nvSpPr>
          <p:cNvPr id="56" name="Text 43"/>
          <p:cNvSpPr txBox="1"/>
          <p:nvPr/>
        </p:nvSpPr>
        <p:spPr>
          <a:xfrm>
            <a:off x="10909697" y="3609677"/>
            <a:ext cx="472678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33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FORMAT</a:t>
            </a:r>
            <a:endParaRPr lang="en-US" sz="825" dirty="0"/>
          </a:p>
        </p:txBody>
      </p:sp>
      <p:sp>
        <p:nvSpPr>
          <p:cNvPr id="57" name="Text 44"/>
          <p:cNvSpPr txBox="1"/>
          <p:nvPr/>
        </p:nvSpPr>
        <p:spPr>
          <a:xfrm>
            <a:off x="8220075" y="3935909"/>
            <a:ext cx="3257550" cy="18276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40"/>
              </a:lnSpc>
              <a:buNone/>
            </a:pPr>
            <a:r>
              <a:rPr lang="en-US" sz="1200" b="1" kern="0" spc="-1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Kasbiy rivojlanish soati — har juma</a:t>
            </a:r>
            <a:endParaRPr lang="en-US" sz="1200" dirty="0"/>
          </a:p>
        </p:txBody>
      </p:sp>
      <p:sp>
        <p:nvSpPr>
          <p:cNvPr id="58" name="Text 45"/>
          <p:cNvSpPr txBox="1"/>
          <p:nvPr/>
        </p:nvSpPr>
        <p:spPr>
          <a:xfrm>
            <a:off x="8220075" y="4223445"/>
            <a:ext cx="3257550" cy="34944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14"/>
              </a:lnSpc>
              <a:buNone/>
            </a:pPr>
            <a:r>
              <a:rPr lang="en-US" sz="975" dirty="0">
                <a:solidFill>
                  <a:srgbClr val="2C2420">
                    <a:alpha val="78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45 daq: 15' nazariya + 20' amaliyot + 10' refleksiya. QR hisobot.</a:t>
            </a:r>
            <a:endParaRPr lang="en-US" sz="975" dirty="0"/>
          </a:p>
        </p:txBody>
      </p:sp>
      <p:sp>
        <p:nvSpPr>
          <p:cNvPr id="59" name="Shape 46"/>
          <p:cNvSpPr/>
          <p:nvPr/>
        </p:nvSpPr>
        <p:spPr>
          <a:xfrm>
            <a:off x="533400" y="6143625"/>
            <a:ext cx="11125200" cy="419100"/>
          </a:xfrm>
          <a:prstGeom prst="roundRect">
            <a:avLst>
              <a:gd name="adj" fmla="val 31818"/>
            </a:avLst>
          </a:prstGeom>
          <a:solidFill>
            <a:srgbClr val="57525C"/>
          </a:solidFill>
          <a:ln/>
        </p:spPr>
      </p:sp>
      <p:sp>
        <p:nvSpPr>
          <p:cNvPr id="60" name="Text 47"/>
          <p:cNvSpPr txBox="1"/>
          <p:nvPr/>
        </p:nvSpPr>
        <p:spPr>
          <a:xfrm>
            <a:off x="704850" y="6262688"/>
            <a:ext cx="2068116" cy="17621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🔶 Bosqichma-bosqich joriy etish:</a:t>
            </a:r>
            <a:endParaRPr lang="en-US" sz="975" dirty="0"/>
          </a:p>
        </p:txBody>
      </p:sp>
      <p:sp>
        <p:nvSpPr>
          <p:cNvPr id="61" name="Text 48"/>
          <p:cNvSpPr txBox="1"/>
          <p:nvPr/>
        </p:nvSpPr>
        <p:spPr>
          <a:xfrm>
            <a:off x="2906316" y="6268641"/>
            <a:ext cx="8077795" cy="15478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9"/>
              </a:lnSpc>
              <a:buNone/>
            </a:pPr>
            <a:r>
              <a:rPr lang="en-US" sz="938" dirty="0">
                <a:solidFill>
                  <a:srgbClr val="FFFFFF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1-oy diagnostika &amp; ota-ona roziligi → 2-oy pilot (2 sinf) → 3-oy kengaytirish → 4-oy monitoring → Kasbiy rivojlanish kuni (chorakda 1 marotaba).</a:t>
            </a:r>
            <a:endParaRPr lang="en-US" sz="938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457200"/>
            <a:ext cx="11125200" cy="48190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95"/>
              </a:lnSpc>
              <a:spcAft>
                <a:spcPts val="1200"/>
              </a:spcAft>
              <a:buNone/>
            </a:pPr>
            <a:r>
              <a:rPr lang="en-US" sz="3450" b="1" kern="0" spc="-69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Zamonaviy metodlar va texnologiyalar</a:t>
            </a:r>
            <a:endParaRPr lang="en-US" sz="345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1101030"/>
            <a:ext cx="11125200" cy="1905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spcAft>
                <a:spcPts val="1650"/>
              </a:spcAft>
              <a:buNone/>
            </a:pPr>
            <a:r>
              <a:rPr lang="en-US" sz="1125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rivojlanish soati uchun 4 ta isbotlangan metod — har biri 15-20 daqiqada qo'llanadi</a:t>
            </a:r>
            <a:endParaRPr lang="en-US" sz="1125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1386780"/>
            <a:ext cx="6728371" cy="1093589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714375" y="1853505"/>
            <a:ext cx="125730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Art-terapiya</a:t>
            </a:r>
            <a:endParaRPr lang="en-US" sz="1050" dirty="0"/>
          </a:p>
        </p:txBody>
      </p:sp>
      <p:sp>
        <p:nvSpPr>
          <p:cNvPr id="6" name="Text 3"/>
          <p:cNvSpPr txBox="1"/>
          <p:nvPr/>
        </p:nvSpPr>
        <p:spPr>
          <a:xfrm>
            <a:off x="2124075" y="1769864"/>
            <a:ext cx="2994571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Rasm, loy, qum terapiyasi — hissiyotni so'zsiz ifodalash</a:t>
            </a:r>
            <a:endParaRPr lang="en-US" sz="975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1046" y="1643955"/>
            <a:ext cx="1619250" cy="579239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5366296" y="1720155"/>
            <a:ext cx="1428750" cy="426839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21"/>
              </a:lnSpc>
              <a:buNone/>
            </a:pPr>
            <a:r>
              <a:rPr lang="en-US" sz="863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Maktabda: his-tuyg'ular mandalasi, qum qutisi, loy bilan g'azabni shakllash</a:t>
            </a:r>
            <a:endParaRPr lang="en-US" sz="863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150" y="2366070"/>
            <a:ext cx="6728371" cy="1093589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714375" y="2832795"/>
            <a:ext cx="125730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O'yin terapiyasi</a:t>
            </a:r>
            <a:endParaRPr lang="en-US" sz="1050" dirty="0"/>
          </a:p>
        </p:txBody>
      </p:sp>
      <p:sp>
        <p:nvSpPr>
          <p:cNvPr id="11" name="Text 6"/>
          <p:cNvSpPr txBox="1"/>
          <p:nvPr/>
        </p:nvSpPr>
        <p:spPr>
          <a:xfrm>
            <a:off x="2124075" y="2749153"/>
            <a:ext cx="2994571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Rolli o'yinlar, metaforik kartalar (MAC), ertak terapiyasi</a:t>
            </a:r>
            <a:endParaRPr lang="en-US" sz="975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1046" y="2623245"/>
            <a:ext cx="1619250" cy="579239"/>
          </a:xfrm>
          <a:prstGeom prst="rect">
            <a:avLst/>
          </a:prstGeom>
        </p:spPr>
      </p:pic>
      <p:sp>
        <p:nvSpPr>
          <p:cNvPr id="13" name="Text 7"/>
          <p:cNvSpPr txBox="1"/>
          <p:nvPr/>
        </p:nvSpPr>
        <p:spPr>
          <a:xfrm>
            <a:off x="5366296" y="2699445"/>
            <a:ext cx="1428750" cy="426839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21"/>
              </a:lnSpc>
              <a:buNone/>
            </a:pPr>
            <a:r>
              <a:rPr lang="en-US" sz="863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soat: "Men-xabar" rollari, vaziyatni qayta o'ynash</a:t>
            </a:r>
            <a:endParaRPr lang="en-US" sz="863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150" y="3345359"/>
            <a:ext cx="6728371" cy="951309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714375" y="3740944"/>
            <a:ext cx="125730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Mindfulness</a:t>
            </a:r>
            <a:endParaRPr lang="en-US" sz="1050" dirty="0"/>
          </a:p>
        </p:txBody>
      </p:sp>
      <p:sp>
        <p:nvSpPr>
          <p:cNvPr id="16" name="Text 9"/>
          <p:cNvSpPr txBox="1"/>
          <p:nvPr/>
        </p:nvSpPr>
        <p:spPr>
          <a:xfrm>
            <a:off x="2124075" y="3743920"/>
            <a:ext cx="2994571" cy="16371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Nafas mashqlari, 3 daqiqali tanaffus, tana skaneri</a:t>
            </a:r>
            <a:endParaRPr lang="en-US" sz="975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1046" y="3602534"/>
            <a:ext cx="1619250" cy="436959"/>
          </a:xfrm>
          <a:prstGeom prst="rect">
            <a:avLst/>
          </a:prstGeom>
        </p:spPr>
      </p:pic>
      <p:sp>
        <p:nvSpPr>
          <p:cNvPr id="18" name="Text 10"/>
          <p:cNvSpPr txBox="1"/>
          <p:nvPr/>
        </p:nvSpPr>
        <p:spPr>
          <a:xfrm>
            <a:off x="5366296" y="3678734"/>
            <a:ext cx="1428750" cy="284559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21"/>
              </a:lnSpc>
              <a:buNone/>
            </a:pPr>
            <a:r>
              <a:rPr lang="en-US" sz="863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Dars oldidan 2 daqiqa: 4-7-8 nafas, diqqat markazi</a:t>
            </a:r>
            <a:endParaRPr lang="en-US" sz="863" dirty="0"/>
          </a:p>
        </p:txBody>
      </p:sp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150" y="4182368"/>
            <a:ext cx="6728371" cy="951309"/>
          </a:xfrm>
          <a:prstGeom prst="rect">
            <a:avLst/>
          </a:prstGeom>
        </p:spPr>
      </p:pic>
      <p:sp>
        <p:nvSpPr>
          <p:cNvPr id="20" name="Text 11"/>
          <p:cNvSpPr txBox="1"/>
          <p:nvPr/>
        </p:nvSpPr>
        <p:spPr>
          <a:xfrm>
            <a:off x="714375" y="4577953"/>
            <a:ext cx="125730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Raqamli vositalar</a:t>
            </a:r>
            <a:endParaRPr lang="en-US" sz="1050" dirty="0"/>
          </a:p>
        </p:txBody>
      </p:sp>
      <p:sp>
        <p:nvSpPr>
          <p:cNvPr id="21" name="Text 12"/>
          <p:cNvSpPr txBox="1"/>
          <p:nvPr/>
        </p:nvSpPr>
        <p:spPr>
          <a:xfrm>
            <a:off x="2124075" y="4494312"/>
            <a:ext cx="2994571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Anonim so'rov, mood-tracker, psixologik bot, Kahoot test</a:t>
            </a:r>
            <a:endParaRPr lang="en-US" sz="975" dirty="0"/>
          </a:p>
        </p:txBody>
      </p:sp>
      <p:pic>
        <p:nvPicPr>
          <p:cNvPr id="22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1046" y="4439543"/>
            <a:ext cx="1619250" cy="436959"/>
          </a:xfrm>
          <a:prstGeom prst="rect">
            <a:avLst/>
          </a:prstGeom>
        </p:spPr>
      </p:pic>
      <p:sp>
        <p:nvSpPr>
          <p:cNvPr id="23" name="Text 13"/>
          <p:cNvSpPr txBox="1"/>
          <p:nvPr/>
        </p:nvSpPr>
        <p:spPr>
          <a:xfrm>
            <a:off x="5366296" y="4515743"/>
            <a:ext cx="1428750" cy="284559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21"/>
              </a:lnSpc>
              <a:buNone/>
            </a:pPr>
            <a:r>
              <a:rPr lang="en-US" sz="863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Haftalik kayfiyat devori, QR anonim quti, Telegram bot</a:t>
            </a:r>
            <a:endParaRPr lang="en-US" sz="863" dirty="0"/>
          </a:p>
        </p:txBody>
      </p:sp>
      <p:pic>
        <p:nvPicPr>
          <p:cNvPr id="24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99871" y="1501080"/>
            <a:ext cx="4358580" cy="2857500"/>
          </a:xfrm>
          <a:prstGeom prst="rect">
            <a:avLst/>
          </a:prstGeom>
        </p:spPr>
      </p:pic>
      <p:pic>
        <p:nvPicPr>
          <p:cNvPr id="25" name="Image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99871" y="5419725"/>
            <a:ext cx="4358580" cy="981075"/>
          </a:xfrm>
          <a:prstGeom prst="rect">
            <a:avLst/>
          </a:prstGeom>
        </p:spPr>
      </p:pic>
      <p:sp>
        <p:nvSpPr>
          <p:cNvPr id="26" name="Text 14"/>
          <p:cNvSpPr txBox="1"/>
          <p:nvPr/>
        </p:nvSpPr>
        <p:spPr>
          <a:xfrm>
            <a:off x="7452271" y="5562600"/>
            <a:ext cx="4053780" cy="7048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6"/>
              </a:lnSpc>
              <a:buNone/>
            </a:pPr>
            <a:r>
              <a:rPr lang="en-US" sz="938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rivojlanish kunida qanday joriy etish?</a:t>
            </a:r>
            <a:endParaRPr lang="en-US" sz="938" dirty="0"/>
          </a:p>
          <a:p>
            <a:pPr marL="0" indent="0" algn="l">
              <a:lnSpc>
                <a:spcPts val="1406"/>
              </a:lnSpc>
              <a:buNone/>
            </a:pPr>
            <a:r>
              <a:rPr lang="en-US" sz="938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1. Har metoddan 20 min demo dars</a:t>
            </a:r>
            <a:endParaRPr lang="en-US" sz="938" dirty="0"/>
          </a:p>
          <a:p>
            <a:pPr marL="0" indent="0" algn="l">
              <a:lnSpc>
                <a:spcPts val="1406"/>
              </a:lnSpc>
              <a:buNone/>
            </a:pPr>
            <a:r>
              <a:rPr lang="en-US" sz="938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2. O'qituvchilar juftlikda sinab ko'radi</a:t>
            </a:r>
            <a:endParaRPr lang="en-US" sz="938" dirty="0"/>
          </a:p>
          <a:p>
            <a:pPr marL="0" indent="0" algn="l">
              <a:lnSpc>
                <a:spcPts val="1406"/>
              </a:lnSpc>
              <a:buNone/>
            </a:pPr>
            <a:r>
              <a:rPr lang="en-US" sz="938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 Mood-tracker QR tarqatish — darhol qo'llash</a:t>
            </a:r>
            <a:endParaRPr lang="en-US" sz="938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42900"/>
            <a:ext cx="11125200" cy="43993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65"/>
              </a:lnSpc>
              <a:spcAft>
                <a:spcPts val="450"/>
              </a:spcAft>
              <a:buNone/>
            </a:pPr>
            <a:r>
              <a:rPr lang="en-US" sz="3300" b="1" kern="0" spc="-66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Bulling va zo'ravonlik — 3 bosqichli profilaktika</a:t>
            </a:r>
            <a:endParaRPr lang="en-US" sz="330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859036"/>
            <a:ext cx="11125200" cy="18097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spcAft>
                <a:spcPts val="1350"/>
              </a:spcAft>
              <a:buNone/>
            </a:pPr>
            <a:r>
              <a:rPr lang="en-US" sz="1050" dirty="0">
                <a:solidFill>
                  <a:srgbClr val="2B2320">
                    <a:alpha val="68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KiVa dasturi (Finlandiya, 90% samaradorlik) — O'zbekiston maktablariga mos adaptatsiya</a:t>
            </a:r>
            <a:endParaRPr lang="en-US" sz="10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211461"/>
            <a:ext cx="11125200" cy="347663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704850" y="1316236"/>
            <a:ext cx="1238250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BOSQICH</a:t>
            </a:r>
            <a:endParaRPr lang="en-US" sz="825" dirty="0"/>
          </a:p>
        </p:txBody>
      </p:sp>
      <p:sp>
        <p:nvSpPr>
          <p:cNvPr id="6" name="Text 3"/>
          <p:cNvSpPr txBox="1"/>
          <p:nvPr/>
        </p:nvSpPr>
        <p:spPr>
          <a:xfrm>
            <a:off x="1943100" y="1316236"/>
            <a:ext cx="6686550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AMAL</a:t>
            </a:r>
            <a:endParaRPr lang="en-US" sz="825" dirty="0"/>
          </a:p>
        </p:txBody>
      </p:sp>
      <p:sp>
        <p:nvSpPr>
          <p:cNvPr id="7" name="Text 4"/>
          <p:cNvSpPr txBox="1"/>
          <p:nvPr/>
        </p:nvSpPr>
        <p:spPr>
          <a:xfrm>
            <a:off x="8629650" y="1316236"/>
            <a:ext cx="1428750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MAS'UL</a:t>
            </a:r>
            <a:endParaRPr lang="en-US" sz="825" dirty="0"/>
          </a:p>
        </p:txBody>
      </p:sp>
      <p:sp>
        <p:nvSpPr>
          <p:cNvPr id="8" name="Text 5"/>
          <p:cNvSpPr txBox="1"/>
          <p:nvPr/>
        </p:nvSpPr>
        <p:spPr>
          <a:xfrm>
            <a:off x="10058400" y="1316236"/>
            <a:ext cx="1428750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KO'RSATKICH</a:t>
            </a:r>
            <a:endParaRPr lang="en-US" sz="825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" y="1397198"/>
            <a:ext cx="11391900" cy="1132433"/>
          </a:xfrm>
          <a:prstGeom prst="rect">
            <a:avLst/>
          </a:prstGeom>
        </p:spPr>
      </p:pic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" y="1568648"/>
            <a:ext cx="1238250" cy="789533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695325" y="1749623"/>
            <a:ext cx="923925" cy="16371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Birlamchi</a:t>
            </a:r>
            <a:endParaRPr lang="en-US" sz="975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325" y="1970484"/>
            <a:ext cx="712738" cy="216098"/>
          </a:xfrm>
          <a:prstGeom prst="rect">
            <a:avLst/>
          </a:prstGeom>
        </p:spPr>
      </p:pic>
      <p:sp>
        <p:nvSpPr>
          <p:cNvPr id="13" name="Text 7"/>
          <p:cNvSpPr txBox="1"/>
          <p:nvPr/>
        </p:nvSpPr>
        <p:spPr>
          <a:xfrm>
            <a:off x="781050" y="2008584"/>
            <a:ext cx="541288" cy="13989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2"/>
              </a:lnSpc>
              <a:buNone/>
            </a:pPr>
            <a:r>
              <a:rPr lang="en-US" sz="788" b="1" dirty="0">
                <a:solidFill>
                  <a:srgbClr val="2A6B60"/>
                </a:solidFill>
                <a:highlight>
                  <a:srgbClr val="E6F1EF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Oldini olish</a:t>
            </a:r>
            <a:endParaRPr lang="en-US" sz="788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1175" y="1568648"/>
            <a:ext cx="7010400" cy="789533"/>
          </a:xfrm>
          <a:prstGeom prst="rect">
            <a:avLst/>
          </a:prstGeom>
        </p:spPr>
      </p:pic>
      <p:sp>
        <p:nvSpPr>
          <p:cNvPr id="15" name="Text 8"/>
          <p:cNvSpPr txBox="1"/>
          <p:nvPr/>
        </p:nvSpPr>
        <p:spPr>
          <a:xfrm>
            <a:off x="1933575" y="1711523"/>
            <a:ext cx="2339132" cy="1524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18"/>
              </a:lnSpc>
              <a:buNone/>
            </a:pPr>
            <a:r>
              <a:rPr lang="en-US" sz="1013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Do'stona muhit, qoidalar, SEL darslari</a:t>
            </a:r>
            <a:endParaRPr lang="en-US" sz="1013" dirty="0"/>
          </a:p>
        </p:txBody>
      </p:sp>
      <p:sp>
        <p:nvSpPr>
          <p:cNvPr id="16" name="Text 9"/>
          <p:cNvSpPr txBox="1"/>
          <p:nvPr/>
        </p:nvSpPr>
        <p:spPr>
          <a:xfrm>
            <a:off x="1933575" y="1920032"/>
            <a:ext cx="66960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30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shartnomasi, hurmat qoidalari, haftasiga 1 SEL, kayfiyat burchagi</a:t>
            </a:r>
            <a:endParaRPr lang="en-US" sz="863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1575" y="1568648"/>
            <a:ext cx="1428750" cy="789533"/>
          </a:xfrm>
          <a:prstGeom prst="rect">
            <a:avLst/>
          </a:prstGeom>
        </p:spPr>
      </p:pic>
      <p:sp>
        <p:nvSpPr>
          <p:cNvPr id="18" name="Text 10"/>
          <p:cNvSpPr txBox="1"/>
          <p:nvPr/>
        </p:nvSpPr>
        <p:spPr>
          <a:xfrm>
            <a:off x="8943975" y="1711523"/>
            <a:ext cx="1114425" cy="51330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rahbari + psixolog</a:t>
            </a:r>
            <a:endParaRPr lang="en-US" sz="975" dirty="0"/>
          </a:p>
          <a:p>
            <a:pPr marL="0" indent="0" algn="l">
              <a:lnSpc>
                <a:spcPts val="1365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soat</a:t>
            </a:r>
            <a:endParaRPr lang="en-US" sz="975" dirty="0"/>
          </a:p>
        </p:txBody>
      </p:sp>
      <p:sp>
        <p:nvSpPr>
          <p:cNvPr id="19" name="Text 11"/>
          <p:cNvSpPr txBox="1"/>
          <p:nvPr/>
        </p:nvSpPr>
        <p:spPr>
          <a:xfrm>
            <a:off x="10372725" y="1711523"/>
            <a:ext cx="1123950" cy="51330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Bulling xabari 0, iqlim indeksi +25%</a:t>
            </a:r>
            <a:endParaRPr lang="en-US" sz="975" dirty="0"/>
          </a:p>
          <a:p>
            <a:pPr marL="0" indent="0" algn="l">
              <a:lnSpc>
                <a:spcPts val="1365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Anonim QR quti</a:t>
            </a:r>
            <a:endParaRPr lang="en-US" sz="975" dirty="0"/>
          </a:p>
        </p:txBody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050" y="2301032"/>
            <a:ext cx="11391900" cy="1132433"/>
          </a:xfrm>
          <a:prstGeom prst="rect">
            <a:avLst/>
          </a:prstGeom>
        </p:spPr>
      </p:pic>
      <p:pic>
        <p:nvPicPr>
          <p:cNvPr id="21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2925" y="2472482"/>
            <a:ext cx="1238250" cy="789533"/>
          </a:xfrm>
          <a:prstGeom prst="rect">
            <a:avLst/>
          </a:prstGeom>
        </p:spPr>
      </p:pic>
      <p:sp>
        <p:nvSpPr>
          <p:cNvPr id="22" name="Text 12"/>
          <p:cNvSpPr txBox="1"/>
          <p:nvPr/>
        </p:nvSpPr>
        <p:spPr>
          <a:xfrm>
            <a:off x="695325" y="2662982"/>
            <a:ext cx="923925" cy="16371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Ikkilamchi</a:t>
            </a:r>
            <a:endParaRPr lang="en-US" sz="975" dirty="0"/>
          </a:p>
        </p:txBody>
      </p:sp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5325" y="2883843"/>
            <a:ext cx="700832" cy="197048"/>
          </a:xfrm>
          <a:prstGeom prst="rect">
            <a:avLst/>
          </a:prstGeom>
        </p:spPr>
      </p:pic>
      <p:sp>
        <p:nvSpPr>
          <p:cNvPr id="24" name="Text 13"/>
          <p:cNvSpPr txBox="1"/>
          <p:nvPr/>
        </p:nvSpPr>
        <p:spPr>
          <a:xfrm>
            <a:off x="771525" y="2912418"/>
            <a:ext cx="548432" cy="13989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2"/>
              </a:lnSpc>
              <a:buNone/>
            </a:pPr>
            <a:r>
              <a:rPr lang="en-US" sz="788" b="1" dirty="0">
                <a:solidFill>
                  <a:srgbClr val="A86438"/>
                </a:solidFill>
                <a:highlight>
                  <a:srgbClr val="F3E9E3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Risk guruhi</a:t>
            </a:r>
            <a:endParaRPr lang="en-US" sz="788" dirty="0"/>
          </a:p>
        </p:txBody>
      </p:sp>
      <p:pic>
        <p:nvPicPr>
          <p:cNvPr id="25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81175" y="2472482"/>
            <a:ext cx="7010400" cy="789533"/>
          </a:xfrm>
          <a:prstGeom prst="rect">
            <a:avLst/>
          </a:prstGeom>
        </p:spPr>
      </p:pic>
      <p:sp>
        <p:nvSpPr>
          <p:cNvPr id="26" name="Text 14"/>
          <p:cNvSpPr txBox="1"/>
          <p:nvPr/>
        </p:nvSpPr>
        <p:spPr>
          <a:xfrm>
            <a:off x="1933575" y="2615357"/>
            <a:ext cx="1697385" cy="1524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18"/>
              </a:lnSpc>
              <a:buNone/>
            </a:pPr>
            <a:r>
              <a:rPr lang="en-US" sz="1013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Risk guruhi bilan guruh ishi</a:t>
            </a:r>
            <a:endParaRPr lang="en-US" sz="1013" dirty="0"/>
          </a:p>
        </p:txBody>
      </p:sp>
      <p:sp>
        <p:nvSpPr>
          <p:cNvPr id="27" name="Text 15"/>
          <p:cNvSpPr txBox="1"/>
          <p:nvPr/>
        </p:nvSpPr>
        <p:spPr>
          <a:xfrm>
            <a:off x="1933575" y="2823865"/>
            <a:ext cx="66960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30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Kuzatuvda bo'lgan o'quvchilar, ijtimoiy izolyatsiya belgilari, mojaro tahlili</a:t>
            </a:r>
            <a:endParaRPr lang="en-US" sz="863" dirty="0"/>
          </a:p>
        </p:txBody>
      </p:sp>
      <p:pic>
        <p:nvPicPr>
          <p:cNvPr id="28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91575" y="2472482"/>
            <a:ext cx="1428750" cy="789533"/>
          </a:xfrm>
          <a:prstGeom prst="rect">
            <a:avLst/>
          </a:prstGeom>
        </p:spPr>
      </p:pic>
      <p:sp>
        <p:nvSpPr>
          <p:cNvPr id="29" name="Text 16"/>
          <p:cNvSpPr txBox="1"/>
          <p:nvPr/>
        </p:nvSpPr>
        <p:spPr>
          <a:xfrm>
            <a:off x="8943975" y="2615357"/>
            <a:ext cx="1114425" cy="51330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Psixolog + ijtimoiy pedagog</a:t>
            </a:r>
            <a:endParaRPr lang="en-US" sz="975" dirty="0"/>
          </a:p>
          <a:p>
            <a:pPr marL="0" indent="0" algn="l">
              <a:lnSpc>
                <a:spcPts val="1365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Haftada 2 marta</a:t>
            </a:r>
            <a:endParaRPr lang="en-US" sz="975" dirty="0"/>
          </a:p>
        </p:txBody>
      </p:sp>
      <p:sp>
        <p:nvSpPr>
          <p:cNvPr id="30" name="Text 17"/>
          <p:cNvSpPr txBox="1"/>
          <p:nvPr/>
        </p:nvSpPr>
        <p:spPr>
          <a:xfrm>
            <a:off x="10372725" y="2615357"/>
            <a:ext cx="1123950" cy="51330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Ishtirok 80%+, mojaro -40%</a:t>
            </a:r>
            <a:endParaRPr lang="en-US" sz="975" dirty="0"/>
          </a:p>
          <a:p>
            <a:pPr marL="0" indent="0" algn="l">
              <a:lnSpc>
                <a:spcPts val="1365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Sociometriya</a:t>
            </a:r>
            <a:endParaRPr lang="en-US" sz="975" dirty="0"/>
          </a:p>
        </p:txBody>
      </p:sp>
      <p:pic>
        <p:nvPicPr>
          <p:cNvPr id="31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00050" y="3204865"/>
            <a:ext cx="11391900" cy="1305669"/>
          </a:xfrm>
          <a:prstGeom prst="rect">
            <a:avLst/>
          </a:prstGeom>
        </p:spPr>
      </p:pic>
      <p:pic>
        <p:nvPicPr>
          <p:cNvPr id="32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42925" y="3376315"/>
            <a:ext cx="1238250" cy="962769"/>
          </a:xfrm>
          <a:prstGeom prst="rect">
            <a:avLst/>
          </a:prstGeom>
        </p:spPr>
      </p:pic>
      <p:sp>
        <p:nvSpPr>
          <p:cNvPr id="33" name="Text 18"/>
          <p:cNvSpPr txBox="1"/>
          <p:nvPr/>
        </p:nvSpPr>
        <p:spPr>
          <a:xfrm>
            <a:off x="695325" y="3653433"/>
            <a:ext cx="923925" cy="16371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Uchlamchi</a:t>
            </a:r>
            <a:endParaRPr lang="en-US" sz="975" dirty="0"/>
          </a:p>
        </p:txBody>
      </p:sp>
      <p:pic>
        <p:nvPicPr>
          <p:cNvPr id="34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5325" y="3874294"/>
            <a:ext cx="629989" cy="197048"/>
          </a:xfrm>
          <a:prstGeom prst="rect">
            <a:avLst/>
          </a:prstGeom>
        </p:spPr>
      </p:pic>
      <p:sp>
        <p:nvSpPr>
          <p:cNvPr id="35" name="Text 19"/>
          <p:cNvSpPr txBox="1"/>
          <p:nvPr/>
        </p:nvSpPr>
        <p:spPr>
          <a:xfrm>
            <a:off x="771525" y="3902869"/>
            <a:ext cx="477589" cy="13989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02"/>
              </a:lnSpc>
              <a:buNone/>
            </a:pPr>
            <a:r>
              <a:rPr lang="en-US" sz="788" b="1" dirty="0">
                <a:solidFill>
                  <a:srgbClr val="8A3D3D"/>
                </a:solidFill>
                <a:highlight>
                  <a:srgbClr val="F5E8E8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Mudaxala</a:t>
            </a:r>
            <a:endParaRPr lang="en-US" sz="788" dirty="0"/>
          </a:p>
        </p:txBody>
      </p:sp>
      <p:pic>
        <p:nvPicPr>
          <p:cNvPr id="36" name="Image 14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781175" y="3376315"/>
            <a:ext cx="7010400" cy="962769"/>
          </a:xfrm>
          <a:prstGeom prst="rect">
            <a:avLst/>
          </a:prstGeom>
        </p:spPr>
      </p:pic>
      <p:sp>
        <p:nvSpPr>
          <p:cNvPr id="37" name="Text 20"/>
          <p:cNvSpPr txBox="1"/>
          <p:nvPr/>
        </p:nvSpPr>
        <p:spPr>
          <a:xfrm>
            <a:off x="1933575" y="3519190"/>
            <a:ext cx="2676227" cy="1524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18"/>
              </a:lnSpc>
              <a:buNone/>
            </a:pPr>
            <a:r>
              <a:rPr lang="en-US" sz="1013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Jabrlangan va agressor bilan individual ish</a:t>
            </a:r>
            <a:endParaRPr lang="en-US" sz="1013" dirty="0"/>
          </a:p>
        </p:txBody>
      </p:sp>
      <p:sp>
        <p:nvSpPr>
          <p:cNvPr id="38" name="Text 21"/>
          <p:cNvSpPr txBox="1"/>
          <p:nvPr/>
        </p:nvSpPr>
        <p:spPr>
          <a:xfrm>
            <a:off x="1933575" y="3727698"/>
            <a:ext cx="66960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30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KiVa 5 qadam algoritmi: aniqlash → suhbat → jamoa yordami → kuzatuv → yakun</a:t>
            </a:r>
            <a:endParaRPr lang="en-US" sz="863" dirty="0"/>
          </a:p>
        </p:txBody>
      </p:sp>
      <p:pic>
        <p:nvPicPr>
          <p:cNvPr id="39" name="Image 15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791575" y="3376315"/>
            <a:ext cx="1428750" cy="962769"/>
          </a:xfrm>
          <a:prstGeom prst="rect">
            <a:avLst/>
          </a:prstGeom>
        </p:spPr>
      </p:pic>
      <p:sp>
        <p:nvSpPr>
          <p:cNvPr id="40" name="Text 22"/>
          <p:cNvSpPr txBox="1"/>
          <p:nvPr/>
        </p:nvSpPr>
        <p:spPr>
          <a:xfrm>
            <a:off x="8943975" y="3519190"/>
            <a:ext cx="1114425" cy="686544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Psixolog + ma'muriyat + ota-ona</a:t>
            </a:r>
            <a:endParaRPr lang="en-US" sz="975" dirty="0"/>
          </a:p>
          <a:p>
            <a:pPr marL="0" indent="0" algn="l">
              <a:lnSpc>
                <a:spcPts val="1365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Konfidensial</a:t>
            </a:r>
            <a:endParaRPr lang="en-US" sz="975" dirty="0"/>
          </a:p>
        </p:txBody>
      </p:sp>
      <p:sp>
        <p:nvSpPr>
          <p:cNvPr id="41" name="Text 23"/>
          <p:cNvSpPr txBox="1"/>
          <p:nvPr/>
        </p:nvSpPr>
        <p:spPr>
          <a:xfrm>
            <a:off x="10372725" y="3519190"/>
            <a:ext cx="1123950" cy="686544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Takrorlanish 0, tiklanish 100%</a:t>
            </a:r>
            <a:endParaRPr lang="en-US" sz="975" dirty="0"/>
          </a:p>
          <a:p>
            <a:pPr marL="0" indent="0" algn="l">
              <a:lnSpc>
                <a:spcPts val="1365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14 kun ichida</a:t>
            </a:r>
            <a:endParaRPr lang="en-US" sz="975" dirty="0"/>
          </a:p>
        </p:txBody>
      </p:sp>
      <p:sp>
        <p:nvSpPr>
          <p:cNvPr id="42" name="Shape 24"/>
          <p:cNvSpPr/>
          <p:nvPr/>
        </p:nvSpPr>
        <p:spPr>
          <a:xfrm>
            <a:off x="533400" y="4486275"/>
            <a:ext cx="7943850" cy="1885950"/>
          </a:xfrm>
          <a:prstGeom prst="roundRect">
            <a:avLst>
              <a:gd name="adj" fmla="val 8081"/>
            </a:avLst>
          </a:prstGeom>
          <a:solidFill>
            <a:srgbClr val="57525C"/>
          </a:solidFill>
          <a:ln/>
        </p:spPr>
      </p:sp>
      <p:sp>
        <p:nvSpPr>
          <p:cNvPr id="43" name="Text 25"/>
          <p:cNvSpPr txBox="1"/>
          <p:nvPr/>
        </p:nvSpPr>
        <p:spPr>
          <a:xfrm>
            <a:off x="704850" y="4634359"/>
            <a:ext cx="760095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b="1" kern="0" spc="-1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🔶 Finlandiya KiVa — nega ishlaydi?</a:t>
            </a:r>
            <a:endParaRPr lang="en-US" sz="1050" dirty="0"/>
          </a:p>
        </p:txBody>
      </p:sp>
      <p:sp>
        <p:nvSpPr>
          <p:cNvPr id="44" name="Text 26"/>
          <p:cNvSpPr txBox="1"/>
          <p:nvPr/>
        </p:nvSpPr>
        <p:spPr>
          <a:xfrm>
            <a:off x="704850" y="4880074"/>
            <a:ext cx="7600950" cy="15716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13"/>
              </a:lnSpc>
              <a:buNone/>
            </a:pPr>
            <a:r>
              <a:rPr lang="en-US" sz="938" dirty="0">
                <a:solidFill>
                  <a:srgbClr val="58554E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Guvohlarni jalb qilish: tomoshabin emas, himoyachi. Butun maktab bir xil tilda gapiradi — bullingga nisbatan nol toqat.</a:t>
            </a:r>
            <a:endParaRPr lang="en-US" sz="938" dirty="0"/>
          </a:p>
        </p:txBody>
      </p:sp>
      <p:pic>
        <p:nvPicPr>
          <p:cNvPr id="45" name="Image 16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04850" y="5113437"/>
            <a:ext cx="2470100" cy="644277"/>
          </a:xfrm>
          <a:prstGeom prst="rect">
            <a:avLst/>
          </a:prstGeom>
        </p:spPr>
      </p:pic>
      <p:sp>
        <p:nvSpPr>
          <p:cNvPr id="46" name="Text 27"/>
          <p:cNvSpPr txBox="1"/>
          <p:nvPr/>
        </p:nvSpPr>
        <p:spPr>
          <a:xfrm>
            <a:off x="828675" y="5227737"/>
            <a:ext cx="401687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90%</a:t>
            </a:r>
            <a:endParaRPr lang="en-US" sz="1500" dirty="0"/>
          </a:p>
        </p:txBody>
      </p:sp>
      <p:sp>
        <p:nvSpPr>
          <p:cNvPr id="47" name="Text 28"/>
          <p:cNvSpPr txBox="1"/>
          <p:nvPr/>
        </p:nvSpPr>
        <p:spPr>
          <a:xfrm>
            <a:off x="828675" y="5523012"/>
            <a:ext cx="2222450" cy="129927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24"/>
              </a:lnSpc>
              <a:spcBef>
                <a:spcPts val="150"/>
              </a:spcBef>
              <a:buNone/>
            </a:pPr>
            <a:r>
              <a:rPr lang="en-US" sz="788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samaradorlik (KiVa research)</a:t>
            </a:r>
            <a:endParaRPr lang="en-US" sz="788" dirty="0"/>
          </a:p>
        </p:txBody>
      </p:sp>
      <p:pic>
        <p:nvPicPr>
          <p:cNvPr id="48" name="Image 17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270200" y="5113437"/>
            <a:ext cx="2470249" cy="644277"/>
          </a:xfrm>
          <a:prstGeom prst="rect">
            <a:avLst/>
          </a:prstGeom>
        </p:spPr>
      </p:pic>
      <p:sp>
        <p:nvSpPr>
          <p:cNvPr id="49" name="Text 29"/>
          <p:cNvSpPr txBox="1"/>
          <p:nvPr/>
        </p:nvSpPr>
        <p:spPr>
          <a:xfrm>
            <a:off x="3394025" y="5227737"/>
            <a:ext cx="468660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-60%</a:t>
            </a:r>
            <a:endParaRPr lang="en-US" sz="1500" dirty="0"/>
          </a:p>
        </p:txBody>
      </p:sp>
      <p:sp>
        <p:nvSpPr>
          <p:cNvPr id="50" name="Text 30"/>
          <p:cNvSpPr txBox="1"/>
          <p:nvPr/>
        </p:nvSpPr>
        <p:spPr>
          <a:xfrm>
            <a:off x="3394025" y="5523012"/>
            <a:ext cx="2222599" cy="129927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24"/>
              </a:lnSpc>
              <a:spcBef>
                <a:spcPts val="150"/>
              </a:spcBef>
              <a:buNone/>
            </a:pPr>
            <a:r>
              <a:rPr lang="en-US" sz="788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bulling kamayishi bizda</a:t>
            </a:r>
            <a:endParaRPr lang="en-US" sz="788" dirty="0"/>
          </a:p>
        </p:txBody>
      </p:sp>
      <p:pic>
        <p:nvPicPr>
          <p:cNvPr id="51" name="Image 18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835700" y="5113437"/>
            <a:ext cx="2470100" cy="644277"/>
          </a:xfrm>
          <a:prstGeom prst="rect">
            <a:avLst/>
          </a:prstGeom>
        </p:spPr>
      </p:pic>
      <p:sp>
        <p:nvSpPr>
          <p:cNvPr id="52" name="Text 31"/>
          <p:cNvSpPr txBox="1"/>
          <p:nvPr/>
        </p:nvSpPr>
        <p:spPr>
          <a:xfrm>
            <a:off x="5959525" y="5227737"/>
            <a:ext cx="508843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b="1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+30%</a:t>
            </a:r>
            <a:endParaRPr lang="en-US" sz="1500" dirty="0"/>
          </a:p>
        </p:txBody>
      </p:sp>
      <p:sp>
        <p:nvSpPr>
          <p:cNvPr id="53" name="Text 32"/>
          <p:cNvSpPr txBox="1"/>
          <p:nvPr/>
        </p:nvSpPr>
        <p:spPr>
          <a:xfrm>
            <a:off x="5959525" y="5523012"/>
            <a:ext cx="2222450" cy="129927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24"/>
              </a:lnSpc>
              <a:spcBef>
                <a:spcPts val="150"/>
              </a:spcBef>
              <a:buNone/>
            </a:pPr>
            <a:r>
              <a:rPr lang="en-US" sz="788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ota-ona qoniqishi</a:t>
            </a:r>
            <a:endParaRPr lang="en-US" sz="788" dirty="0"/>
          </a:p>
        </p:txBody>
      </p:sp>
      <p:pic>
        <p:nvPicPr>
          <p:cNvPr id="54" name="Image 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610600" y="4481959"/>
            <a:ext cx="3048000" cy="1886248"/>
          </a:xfrm>
          <a:prstGeom prst="rect">
            <a:avLst/>
          </a:prstGeom>
        </p:spPr>
      </p:pic>
      <p:sp>
        <p:nvSpPr>
          <p:cNvPr id="55" name="Text 33"/>
          <p:cNvSpPr txBox="1"/>
          <p:nvPr/>
        </p:nvSpPr>
        <p:spPr>
          <a:xfrm>
            <a:off x="8791575" y="4643884"/>
            <a:ext cx="2686050" cy="314325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KASBIY RIVOJLANISH KUNIDA QANDAY O'RGATILADI?</a:t>
            </a:r>
            <a:endParaRPr lang="en-US" sz="825" dirty="0"/>
          </a:p>
        </p:txBody>
      </p:sp>
      <p:sp>
        <p:nvSpPr>
          <p:cNvPr id="56" name="Text 34"/>
          <p:cNvSpPr txBox="1"/>
          <p:nvPr/>
        </p:nvSpPr>
        <p:spPr>
          <a:xfrm>
            <a:off x="8791575" y="5062984"/>
            <a:ext cx="857250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O'qituvchi roli</a:t>
            </a:r>
            <a:endParaRPr lang="en-US" sz="900" dirty="0"/>
          </a:p>
        </p:txBody>
      </p:sp>
      <p:sp>
        <p:nvSpPr>
          <p:cNvPr id="57" name="Shape 35"/>
          <p:cNvSpPr/>
          <p:nvPr/>
        </p:nvSpPr>
        <p:spPr>
          <a:xfrm>
            <a:off x="9744075" y="5105400"/>
            <a:ext cx="1390650" cy="76200"/>
          </a:xfrm>
          <a:prstGeom prst="roundRect">
            <a:avLst>
              <a:gd name="adj" fmla="val 250000"/>
            </a:avLst>
          </a:prstGeom>
          <a:solidFill>
            <a:srgbClr val="E8E0C6"/>
          </a:solidFill>
          <a:ln/>
        </p:spPr>
      </p:sp>
      <p:sp>
        <p:nvSpPr>
          <p:cNvPr id="58" name="Shape 36"/>
          <p:cNvSpPr/>
          <p:nvPr/>
        </p:nvSpPr>
        <p:spPr>
          <a:xfrm>
            <a:off x="9744075" y="5105400"/>
            <a:ext cx="1181100" cy="76200"/>
          </a:xfrm>
          <a:prstGeom prst="rect">
            <a:avLst/>
          </a:prstGeom>
          <a:solidFill>
            <a:srgbClr val="A86438"/>
          </a:solidFill>
          <a:ln/>
        </p:spPr>
      </p:sp>
      <p:sp>
        <p:nvSpPr>
          <p:cNvPr id="59" name="Text 37"/>
          <p:cNvSpPr txBox="1"/>
          <p:nvPr/>
        </p:nvSpPr>
        <p:spPr>
          <a:xfrm>
            <a:off x="11226850" y="5062984"/>
            <a:ext cx="250775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85%</a:t>
            </a:r>
            <a:endParaRPr lang="en-US" sz="900" dirty="0"/>
          </a:p>
        </p:txBody>
      </p:sp>
      <p:sp>
        <p:nvSpPr>
          <p:cNvPr id="60" name="Text 38"/>
          <p:cNvSpPr txBox="1"/>
          <p:nvPr/>
        </p:nvSpPr>
        <p:spPr>
          <a:xfrm>
            <a:off x="8791575" y="5329684"/>
            <a:ext cx="857250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Guvoh faolligi</a:t>
            </a:r>
            <a:endParaRPr lang="en-US" sz="900" dirty="0"/>
          </a:p>
        </p:txBody>
      </p:sp>
      <p:sp>
        <p:nvSpPr>
          <p:cNvPr id="61" name="Shape 39"/>
          <p:cNvSpPr/>
          <p:nvPr/>
        </p:nvSpPr>
        <p:spPr>
          <a:xfrm>
            <a:off x="9744075" y="5372100"/>
            <a:ext cx="1381125" cy="76200"/>
          </a:xfrm>
          <a:prstGeom prst="roundRect">
            <a:avLst>
              <a:gd name="adj" fmla="val 250000"/>
            </a:avLst>
          </a:prstGeom>
          <a:solidFill>
            <a:srgbClr val="E8E0C6"/>
          </a:solidFill>
          <a:ln/>
        </p:spPr>
      </p:sp>
      <p:sp>
        <p:nvSpPr>
          <p:cNvPr id="62" name="Shape 40"/>
          <p:cNvSpPr/>
          <p:nvPr/>
        </p:nvSpPr>
        <p:spPr>
          <a:xfrm>
            <a:off x="9744075" y="5372100"/>
            <a:ext cx="1219200" cy="76200"/>
          </a:xfrm>
          <a:prstGeom prst="rect">
            <a:avLst/>
          </a:prstGeom>
          <a:solidFill>
            <a:srgbClr val="A86438"/>
          </a:solidFill>
          <a:ln/>
        </p:spPr>
      </p:sp>
      <p:sp>
        <p:nvSpPr>
          <p:cNvPr id="63" name="Text 41"/>
          <p:cNvSpPr txBox="1"/>
          <p:nvPr/>
        </p:nvSpPr>
        <p:spPr>
          <a:xfrm>
            <a:off x="11223873" y="5329684"/>
            <a:ext cx="253752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88%</a:t>
            </a:r>
            <a:endParaRPr lang="en-US" sz="900" dirty="0"/>
          </a:p>
        </p:txBody>
      </p:sp>
      <p:sp>
        <p:nvSpPr>
          <p:cNvPr id="64" name="Text 42"/>
          <p:cNvSpPr txBox="1"/>
          <p:nvPr/>
        </p:nvSpPr>
        <p:spPr>
          <a:xfrm>
            <a:off x="8791575" y="5596384"/>
            <a:ext cx="857250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Xavfsiz xabar</a:t>
            </a:r>
            <a:endParaRPr lang="en-US" sz="900" dirty="0"/>
          </a:p>
        </p:txBody>
      </p:sp>
      <p:sp>
        <p:nvSpPr>
          <p:cNvPr id="65" name="Shape 43"/>
          <p:cNvSpPr/>
          <p:nvPr/>
        </p:nvSpPr>
        <p:spPr>
          <a:xfrm>
            <a:off x="9744075" y="5638800"/>
            <a:ext cx="1476375" cy="76200"/>
          </a:xfrm>
          <a:prstGeom prst="roundRect">
            <a:avLst>
              <a:gd name="adj" fmla="val 250000"/>
            </a:avLst>
          </a:prstGeom>
          <a:solidFill>
            <a:srgbClr val="E8E0C6"/>
          </a:solidFill>
          <a:ln/>
        </p:spPr>
      </p:sp>
      <p:sp>
        <p:nvSpPr>
          <p:cNvPr id="66" name="Shape 44"/>
          <p:cNvSpPr/>
          <p:nvPr/>
        </p:nvSpPr>
        <p:spPr>
          <a:xfrm>
            <a:off x="9744075" y="5638800"/>
            <a:ext cx="1362075" cy="76200"/>
          </a:xfrm>
          <a:prstGeom prst="rect">
            <a:avLst/>
          </a:prstGeom>
          <a:solidFill>
            <a:srgbClr val="A86438"/>
          </a:solidFill>
          <a:ln/>
        </p:spPr>
      </p:sp>
      <p:sp>
        <p:nvSpPr>
          <p:cNvPr id="67" name="Text 45"/>
          <p:cNvSpPr txBox="1"/>
          <p:nvPr/>
        </p:nvSpPr>
        <p:spPr>
          <a:xfrm>
            <a:off x="11316593" y="5596384"/>
            <a:ext cx="161032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QR</a:t>
            </a:r>
            <a:endParaRPr lang="en-US" sz="900" dirty="0"/>
          </a:p>
        </p:txBody>
      </p:sp>
      <p:sp>
        <p:nvSpPr>
          <p:cNvPr id="68" name="Text 46"/>
          <p:cNvSpPr txBox="1"/>
          <p:nvPr/>
        </p:nvSpPr>
        <p:spPr>
          <a:xfrm>
            <a:off x="8791575" y="5910709"/>
            <a:ext cx="2686050" cy="295573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450"/>
              </a:spcBef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Amaliyot: KiVa rolli o'yini — 20 daqiqa kasbiy soatda, har chorakda 1 marta umumaktab aksiyasi.</a:t>
            </a:r>
            <a:endParaRPr lang="en-US" sz="863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81000"/>
            <a:ext cx="11125200" cy="46092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30"/>
              </a:lnSpc>
              <a:spcAft>
                <a:spcPts val="600"/>
              </a:spcAft>
              <a:buNone/>
            </a:pPr>
            <a:r>
              <a:rPr lang="en-US" sz="3300" b="1" kern="0" spc="-66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Ota-ona va o'qituvchilar bilan hamkorlik</a:t>
            </a:r>
            <a:endParaRPr lang="en-US" sz="330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937171"/>
            <a:ext cx="11125200" cy="18097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spcAft>
                <a:spcPts val="1350"/>
              </a:spcAft>
              <a:buNone/>
            </a:pPr>
            <a:r>
              <a:rPr lang="en-US" sz="1050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Uchburchak model: o'quvchi markazda — atrofida oila, maktab, psixolog birgalikda</a:t>
            </a:r>
            <a:endParaRPr lang="en-US" sz="10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099096"/>
            <a:ext cx="6842671" cy="2095500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714375" y="2168723"/>
            <a:ext cx="2630537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170"/>
              </a:lnSpc>
              <a:buNone/>
            </a:pPr>
            <a:r>
              <a:rPr lang="en-US" sz="105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Oila</a:t>
            </a:r>
            <a:r>
              <a:rPr lang="en-US" sz="90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qo'llab-quvvatlov, chegaralar</a:t>
            </a:r>
            <a:endParaRPr lang="en-US" sz="1050" dirty="0"/>
          </a:p>
        </p:txBody>
      </p:sp>
      <p:sp>
        <p:nvSpPr>
          <p:cNvPr id="6" name="Text 3"/>
          <p:cNvSpPr txBox="1"/>
          <p:nvPr/>
        </p:nvSpPr>
        <p:spPr>
          <a:xfrm>
            <a:off x="3716536" y="1480096"/>
            <a:ext cx="171450" cy="2286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25"/>
              </a:lnSpc>
              <a:buNone/>
            </a:pPr>
            <a:r>
              <a:rPr lang="en-US" sz="1350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↔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3400425" y="1743075"/>
            <a:ext cx="800100" cy="800100"/>
          </a:xfrm>
          <a:prstGeom prst="roundRect">
            <a:avLst>
              <a:gd name="adj" fmla="val 50000"/>
            </a:avLst>
          </a:prstGeom>
          <a:solidFill>
            <a:srgbClr val="57525C"/>
          </a:solidFill>
          <a:ln/>
        </p:spPr>
      </p:sp>
      <p:sp>
        <p:nvSpPr>
          <p:cNvPr id="8" name="Text 5"/>
          <p:cNvSpPr txBox="1"/>
          <p:nvPr/>
        </p:nvSpPr>
        <p:spPr>
          <a:xfrm>
            <a:off x="3535412" y="1971675"/>
            <a:ext cx="533549" cy="12561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990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O'QUVCHI</a:t>
            </a:r>
            <a:endParaRPr lang="en-US" sz="825" dirty="0"/>
          </a:p>
        </p:txBody>
      </p:sp>
      <p:sp>
        <p:nvSpPr>
          <p:cNvPr id="9" name="Text 6"/>
          <p:cNvSpPr txBox="1"/>
          <p:nvPr/>
        </p:nvSpPr>
        <p:spPr>
          <a:xfrm>
            <a:off x="3716536" y="2116336"/>
            <a:ext cx="171450" cy="20568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20"/>
              </a:lnSpc>
              <a:spcBef>
                <a:spcPts val="150"/>
              </a:spcBef>
              <a:buNone/>
            </a:pPr>
            <a:r>
              <a:rPr lang="en-US" sz="135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★</a:t>
            </a:r>
            <a:endParaRPr lang="en-US" sz="1350" dirty="0"/>
          </a:p>
        </p:txBody>
      </p:sp>
      <p:sp>
        <p:nvSpPr>
          <p:cNvPr id="10" name="Text 7"/>
          <p:cNvSpPr txBox="1"/>
          <p:nvPr/>
        </p:nvSpPr>
        <p:spPr>
          <a:xfrm>
            <a:off x="3716536" y="2613571"/>
            <a:ext cx="171450" cy="2286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25"/>
              </a:lnSpc>
              <a:buNone/>
            </a:pPr>
            <a:r>
              <a:rPr lang="en-US" sz="1350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↔</a:t>
            </a:r>
            <a:endParaRPr lang="en-US" sz="1350" dirty="0"/>
          </a:p>
        </p:txBody>
      </p:sp>
      <p:sp>
        <p:nvSpPr>
          <p:cNvPr id="11" name="Text 8"/>
          <p:cNvSpPr txBox="1"/>
          <p:nvPr/>
        </p:nvSpPr>
        <p:spPr>
          <a:xfrm>
            <a:off x="4259461" y="2168723"/>
            <a:ext cx="2630686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170"/>
              </a:lnSpc>
              <a:buNone/>
            </a:pPr>
            <a:r>
              <a:rPr lang="en-US" sz="105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Maktab</a:t>
            </a:r>
            <a:r>
              <a:rPr lang="en-US" sz="90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iqlimi, xavfsiz muhit</a:t>
            </a:r>
            <a:endParaRPr lang="en-US" sz="105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137446"/>
            <a:ext cx="3211711" cy="1524893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771525" y="3280321"/>
            <a:ext cx="2811661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 Ota-ona uchun</a:t>
            </a:r>
            <a:endParaRPr lang="en-US" sz="975" dirty="0"/>
          </a:p>
        </p:txBody>
      </p:sp>
      <p:sp>
        <p:nvSpPr>
          <p:cNvPr id="14" name="Text 10"/>
          <p:cNvSpPr txBox="1"/>
          <p:nvPr/>
        </p:nvSpPr>
        <p:spPr>
          <a:xfrm>
            <a:off x="695325" y="335280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5" name="Text 11"/>
          <p:cNvSpPr txBox="1"/>
          <p:nvPr/>
        </p:nvSpPr>
        <p:spPr>
          <a:xfrm>
            <a:off x="809625" y="3486001"/>
            <a:ext cx="2773561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"Ruhiy sog'lom bola" — 4 mashg'ulot</a:t>
            </a:r>
            <a:endParaRPr lang="en-US" sz="900" dirty="0"/>
          </a:p>
        </p:txBody>
      </p:sp>
      <p:sp>
        <p:nvSpPr>
          <p:cNvPr id="16" name="Text 12"/>
          <p:cNvSpPr txBox="1"/>
          <p:nvPr/>
        </p:nvSpPr>
        <p:spPr>
          <a:xfrm>
            <a:off x="695325" y="3543151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sp>
        <p:nvSpPr>
          <p:cNvPr id="17" name="Text 13"/>
          <p:cNvSpPr txBox="1"/>
          <p:nvPr/>
        </p:nvSpPr>
        <p:spPr>
          <a:xfrm>
            <a:off x="809625" y="3668762"/>
            <a:ext cx="2773561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1. His-tuyg'ularni tan olish</a:t>
            </a:r>
            <a:endParaRPr lang="en-US" sz="900" dirty="0"/>
          </a:p>
        </p:txBody>
      </p:sp>
      <p:sp>
        <p:nvSpPr>
          <p:cNvPr id="18" name="Text 14"/>
          <p:cNvSpPr txBox="1"/>
          <p:nvPr/>
        </p:nvSpPr>
        <p:spPr>
          <a:xfrm>
            <a:off x="695325" y="3725912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sp>
        <p:nvSpPr>
          <p:cNvPr id="19" name="Text 15"/>
          <p:cNvSpPr txBox="1"/>
          <p:nvPr/>
        </p:nvSpPr>
        <p:spPr>
          <a:xfrm>
            <a:off x="809625" y="3851523"/>
            <a:ext cx="2773561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2. Chegara va tartib</a:t>
            </a:r>
            <a:endParaRPr lang="en-US" sz="900" dirty="0"/>
          </a:p>
        </p:txBody>
      </p:sp>
      <p:sp>
        <p:nvSpPr>
          <p:cNvPr id="20" name="Text 16"/>
          <p:cNvSpPr txBox="1"/>
          <p:nvPr/>
        </p:nvSpPr>
        <p:spPr>
          <a:xfrm>
            <a:off x="695325" y="3908673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sp>
        <p:nvSpPr>
          <p:cNvPr id="21" name="Text 17"/>
          <p:cNvSpPr txBox="1"/>
          <p:nvPr/>
        </p:nvSpPr>
        <p:spPr>
          <a:xfrm>
            <a:off x="809625" y="4034284"/>
            <a:ext cx="2773561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 Ekransiz vaqt</a:t>
            </a:r>
            <a:endParaRPr lang="en-US" sz="900" dirty="0"/>
          </a:p>
        </p:txBody>
      </p:sp>
      <p:sp>
        <p:nvSpPr>
          <p:cNvPr id="22" name="Text 18"/>
          <p:cNvSpPr txBox="1"/>
          <p:nvPr/>
        </p:nvSpPr>
        <p:spPr>
          <a:xfrm>
            <a:off x="695325" y="4091434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pic>
        <p:nvPicPr>
          <p:cNvPr id="2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325" y="4293245"/>
            <a:ext cx="2887861" cy="226219"/>
          </a:xfrm>
          <a:prstGeom prst="rect">
            <a:avLst/>
          </a:prstGeom>
        </p:spPr>
      </p:pic>
      <p:sp>
        <p:nvSpPr>
          <p:cNvPr id="24" name="Text 19"/>
          <p:cNvSpPr txBox="1"/>
          <p:nvPr/>
        </p:nvSpPr>
        <p:spPr>
          <a:xfrm>
            <a:off x="781050" y="4340870"/>
            <a:ext cx="2716411" cy="1404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81"/>
              </a:lnSpc>
              <a:spcBef>
                <a:spcPts val="150"/>
              </a:spcBef>
              <a:buNone/>
            </a:pPr>
            <a:r>
              <a:rPr lang="en-US" sz="788" b="1" dirty="0">
                <a:solidFill>
                  <a:srgbClr val="A86438"/>
                </a:solidFill>
                <a:highlight>
                  <a:srgbClr val="F5ECE7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Har oy 1 seminar • 45 daq</a:t>
            </a:r>
            <a:endParaRPr lang="en-US" sz="788" dirty="0"/>
          </a:p>
        </p:txBody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9411" y="3137446"/>
            <a:ext cx="3211860" cy="1524893"/>
          </a:xfrm>
          <a:prstGeom prst="rect">
            <a:avLst/>
          </a:prstGeom>
        </p:spPr>
      </p:pic>
      <p:sp>
        <p:nvSpPr>
          <p:cNvPr id="26" name="Text 20"/>
          <p:cNvSpPr txBox="1"/>
          <p:nvPr/>
        </p:nvSpPr>
        <p:spPr>
          <a:xfrm>
            <a:off x="4097536" y="3280321"/>
            <a:ext cx="2811810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 O'qituvchi uchun</a:t>
            </a:r>
            <a:endParaRPr lang="en-US" sz="975" dirty="0"/>
          </a:p>
        </p:txBody>
      </p:sp>
      <p:sp>
        <p:nvSpPr>
          <p:cNvPr id="27" name="Text 21"/>
          <p:cNvSpPr txBox="1"/>
          <p:nvPr/>
        </p:nvSpPr>
        <p:spPr>
          <a:xfrm>
            <a:off x="4019550" y="335280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8" name="Text 22"/>
          <p:cNvSpPr txBox="1"/>
          <p:nvPr/>
        </p:nvSpPr>
        <p:spPr>
          <a:xfrm>
            <a:off x="4135636" y="3486001"/>
            <a:ext cx="277371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Emotsional kuyish oldini olish</a:t>
            </a:r>
            <a:endParaRPr lang="en-US" sz="900" dirty="0"/>
          </a:p>
        </p:txBody>
      </p:sp>
      <p:sp>
        <p:nvSpPr>
          <p:cNvPr id="29" name="Text 23"/>
          <p:cNvSpPr txBox="1"/>
          <p:nvPr/>
        </p:nvSpPr>
        <p:spPr>
          <a:xfrm>
            <a:off x="4021336" y="3543151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sp>
        <p:nvSpPr>
          <p:cNvPr id="30" name="Text 24"/>
          <p:cNvSpPr txBox="1"/>
          <p:nvPr/>
        </p:nvSpPr>
        <p:spPr>
          <a:xfrm>
            <a:off x="4135636" y="3668762"/>
            <a:ext cx="277371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iqlimi diagnostikasi</a:t>
            </a:r>
            <a:endParaRPr lang="en-US" sz="900" dirty="0"/>
          </a:p>
        </p:txBody>
      </p:sp>
      <p:sp>
        <p:nvSpPr>
          <p:cNvPr id="31" name="Text 25"/>
          <p:cNvSpPr txBox="1"/>
          <p:nvPr/>
        </p:nvSpPr>
        <p:spPr>
          <a:xfrm>
            <a:off x="4021336" y="3725912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sp>
        <p:nvSpPr>
          <p:cNvPr id="32" name="Text 26"/>
          <p:cNvSpPr txBox="1"/>
          <p:nvPr/>
        </p:nvSpPr>
        <p:spPr>
          <a:xfrm>
            <a:off x="4135636" y="3851523"/>
            <a:ext cx="277371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rivojlanish soati — 15 daq</a:t>
            </a:r>
            <a:endParaRPr lang="en-US" sz="900" dirty="0"/>
          </a:p>
        </p:txBody>
      </p:sp>
      <p:sp>
        <p:nvSpPr>
          <p:cNvPr id="33" name="Text 27"/>
          <p:cNvSpPr txBox="1"/>
          <p:nvPr/>
        </p:nvSpPr>
        <p:spPr>
          <a:xfrm>
            <a:off x="4021336" y="3908673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sp>
        <p:nvSpPr>
          <p:cNvPr id="34" name="Text 28"/>
          <p:cNvSpPr txBox="1"/>
          <p:nvPr/>
        </p:nvSpPr>
        <p:spPr>
          <a:xfrm>
            <a:off x="4135636" y="4034284"/>
            <a:ext cx="2773710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Stressga qarshi super-viziya</a:t>
            </a:r>
            <a:endParaRPr lang="en-US" sz="900" dirty="0"/>
          </a:p>
        </p:txBody>
      </p:sp>
      <p:sp>
        <p:nvSpPr>
          <p:cNvPr id="35" name="Text 29"/>
          <p:cNvSpPr txBox="1"/>
          <p:nvPr/>
        </p:nvSpPr>
        <p:spPr>
          <a:xfrm>
            <a:off x="4021336" y="4091434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pic>
        <p:nvPicPr>
          <p:cNvPr id="3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21336" y="4293245"/>
            <a:ext cx="2888010" cy="226219"/>
          </a:xfrm>
          <a:prstGeom prst="rect">
            <a:avLst/>
          </a:prstGeom>
        </p:spPr>
      </p:pic>
      <p:sp>
        <p:nvSpPr>
          <p:cNvPr id="37" name="Text 30"/>
          <p:cNvSpPr txBox="1"/>
          <p:nvPr/>
        </p:nvSpPr>
        <p:spPr>
          <a:xfrm>
            <a:off x="4107061" y="4340870"/>
            <a:ext cx="2716560" cy="1404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81"/>
              </a:lnSpc>
              <a:spcBef>
                <a:spcPts val="150"/>
              </a:spcBef>
              <a:buNone/>
            </a:pPr>
            <a:r>
              <a:rPr lang="en-US" sz="788" b="1" dirty="0">
                <a:solidFill>
                  <a:srgbClr val="A86438"/>
                </a:solidFill>
                <a:highlight>
                  <a:srgbClr val="F5ECE7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Burnout indeksi -22%</a:t>
            </a:r>
            <a:endParaRPr lang="en-US" sz="788" dirty="0"/>
          </a:p>
        </p:txBody>
      </p:sp>
      <p:pic>
        <p:nvPicPr>
          <p:cNvPr id="3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400" y="4776639"/>
            <a:ext cx="6537871" cy="1133921"/>
          </a:xfrm>
          <a:prstGeom prst="rect">
            <a:avLst/>
          </a:prstGeom>
        </p:spPr>
      </p:pic>
      <p:sp>
        <p:nvSpPr>
          <p:cNvPr id="39" name="Text 31"/>
          <p:cNvSpPr txBox="1"/>
          <p:nvPr/>
        </p:nvSpPr>
        <p:spPr>
          <a:xfrm>
            <a:off x="771525" y="4919514"/>
            <a:ext cx="2973586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 Muloqot usullari</a:t>
            </a:r>
            <a:endParaRPr lang="en-US" sz="975" dirty="0"/>
          </a:p>
        </p:txBody>
      </p:sp>
      <p:sp>
        <p:nvSpPr>
          <p:cNvPr id="40" name="Text 32"/>
          <p:cNvSpPr txBox="1"/>
          <p:nvPr/>
        </p:nvSpPr>
        <p:spPr>
          <a:xfrm>
            <a:off x="695325" y="499110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1" name="Text 33"/>
          <p:cNvSpPr txBox="1"/>
          <p:nvPr/>
        </p:nvSpPr>
        <p:spPr>
          <a:xfrm>
            <a:off x="809625" y="5068044"/>
            <a:ext cx="2935486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Aktiv tinglash: ko'z kontakti, takrorlash</a:t>
            </a:r>
            <a:endParaRPr lang="en-US" sz="900" dirty="0"/>
          </a:p>
        </p:txBody>
      </p:sp>
      <p:sp>
        <p:nvSpPr>
          <p:cNvPr id="42" name="Text 34"/>
          <p:cNvSpPr txBox="1"/>
          <p:nvPr/>
        </p:nvSpPr>
        <p:spPr>
          <a:xfrm>
            <a:off x="695325" y="5125194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sp>
        <p:nvSpPr>
          <p:cNvPr id="43" name="Text 35"/>
          <p:cNvSpPr txBox="1"/>
          <p:nvPr/>
        </p:nvSpPr>
        <p:spPr>
          <a:xfrm>
            <a:off x="809625" y="5250805"/>
            <a:ext cx="2935486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225"/>
              </a:spcAft>
              <a:buNone/>
            </a:pPr>
            <a:r>
              <a:rPr lang="en-US" sz="900" dirty="0">
                <a:solidFill>
                  <a:srgbClr val="2A2420">
                    <a:alpha val="8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Men-xabar: "Men xavotirdaman, chunki..."</a:t>
            </a:r>
            <a:endParaRPr lang="en-US" sz="900" dirty="0"/>
          </a:p>
        </p:txBody>
      </p:sp>
      <p:sp>
        <p:nvSpPr>
          <p:cNvPr id="44" name="Text 36"/>
          <p:cNvSpPr txBox="1"/>
          <p:nvPr/>
        </p:nvSpPr>
        <p:spPr>
          <a:xfrm>
            <a:off x="695325" y="5307955"/>
            <a:ext cx="38100" cy="381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endParaRPr lang="en-US" sz="900" dirty="0"/>
          </a:p>
        </p:txBody>
      </p:sp>
      <p:pic>
        <p:nvPicPr>
          <p:cNvPr id="4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59411" y="4919514"/>
            <a:ext cx="3049935" cy="848171"/>
          </a:xfrm>
          <a:prstGeom prst="rect">
            <a:avLst/>
          </a:prstGeom>
        </p:spPr>
      </p:pic>
      <p:sp>
        <p:nvSpPr>
          <p:cNvPr id="46" name="Text 37"/>
          <p:cNvSpPr txBox="1"/>
          <p:nvPr/>
        </p:nvSpPr>
        <p:spPr>
          <a:xfrm>
            <a:off x="3964186" y="5033814"/>
            <a:ext cx="2840385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spcAft>
                <a:spcPts val="300"/>
              </a:spcAft>
              <a:buNone/>
            </a:pPr>
            <a:r>
              <a:rPr lang="en-US" sz="825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MISOL</a:t>
            </a:r>
            <a:endParaRPr lang="en-US" sz="825" dirty="0"/>
          </a:p>
        </p:txBody>
      </p:sp>
      <p:sp>
        <p:nvSpPr>
          <p:cNvPr id="47" name="Text 38"/>
          <p:cNvSpPr txBox="1"/>
          <p:nvPr/>
        </p:nvSpPr>
        <p:spPr>
          <a:xfrm>
            <a:off x="3964186" y="5219551"/>
            <a:ext cx="2840385" cy="443359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O'qituvchi: "Sen yomon o'quvchisan" emas → "Men darsda shovqin bo'lganda tushuntirishga qiynalyapman"</a:t>
            </a:r>
            <a:endParaRPr lang="en-US" sz="863" dirty="0"/>
          </a:p>
        </p:txBody>
      </p:sp>
      <p:sp>
        <p:nvSpPr>
          <p:cNvPr id="48" name="Shape 39"/>
          <p:cNvSpPr/>
          <p:nvPr/>
        </p:nvSpPr>
        <p:spPr>
          <a:xfrm>
            <a:off x="7296150" y="1285875"/>
            <a:ext cx="4362450" cy="2857500"/>
          </a:xfrm>
          <a:prstGeom prst="roundRect">
            <a:avLst>
              <a:gd name="adj" fmla="val 6667"/>
            </a:avLst>
          </a:prstGeom>
          <a:solidFill>
            <a:srgbClr val="E8E4D6"/>
          </a:solidFill>
          <a:ln/>
        </p:spPr>
      </p:sp>
      <p:pic>
        <p:nvPicPr>
          <p:cNvPr id="4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99871" y="1289596"/>
            <a:ext cx="4358580" cy="2857500"/>
          </a:xfrm>
          <a:prstGeom prst="rect">
            <a:avLst/>
          </a:prstGeom>
        </p:spPr>
      </p:pic>
      <p:sp>
        <p:nvSpPr>
          <p:cNvPr id="50" name="Shape 40"/>
          <p:cNvSpPr/>
          <p:nvPr/>
        </p:nvSpPr>
        <p:spPr>
          <a:xfrm>
            <a:off x="7296150" y="4257675"/>
            <a:ext cx="4362450" cy="1228725"/>
          </a:xfrm>
          <a:prstGeom prst="roundRect">
            <a:avLst>
              <a:gd name="adj" fmla="val 10853"/>
            </a:avLst>
          </a:prstGeom>
          <a:solidFill>
            <a:srgbClr val="57525C"/>
          </a:solidFill>
          <a:ln/>
        </p:spPr>
      </p:sp>
      <p:sp>
        <p:nvSpPr>
          <p:cNvPr id="51" name="Text 41"/>
          <p:cNvSpPr txBox="1"/>
          <p:nvPr/>
        </p:nvSpPr>
        <p:spPr>
          <a:xfrm>
            <a:off x="7452271" y="4404271"/>
            <a:ext cx="4053780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600"/>
              </a:spcAft>
              <a:buNone/>
            </a:pPr>
            <a:r>
              <a:rPr lang="en-US" sz="900" b="1" kern="0" spc="54" dirty="0">
                <a:solidFill>
                  <a:srgbClr val="FFFFFF">
                    <a:alpha val="80000"/>
                  </a:srgbClr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HAMKORLIK KANALLARI</a:t>
            </a:r>
            <a:endParaRPr lang="en-US" sz="900" dirty="0"/>
          </a:p>
        </p:txBody>
      </p:sp>
      <p:sp>
        <p:nvSpPr>
          <p:cNvPr id="52" name="Text 42"/>
          <p:cNvSpPr txBox="1"/>
          <p:nvPr/>
        </p:nvSpPr>
        <p:spPr>
          <a:xfrm>
            <a:off x="7452271" y="4651921"/>
            <a:ext cx="1969740" cy="169069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6"/>
              </a:lnSpc>
              <a:spcAft>
                <a:spcPts val="150"/>
              </a:spcAft>
              <a:buNone/>
            </a:pPr>
            <a:r>
              <a:rPr lang="en-US" sz="938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📱 Raqamli</a:t>
            </a:r>
            <a:endParaRPr lang="en-US" sz="938" dirty="0"/>
          </a:p>
        </p:txBody>
      </p:sp>
      <p:sp>
        <p:nvSpPr>
          <p:cNvPr id="53" name="Text 43"/>
          <p:cNvSpPr txBox="1"/>
          <p:nvPr/>
        </p:nvSpPr>
        <p:spPr>
          <a:xfrm>
            <a:off x="7452271" y="4925764"/>
            <a:ext cx="1684734" cy="390525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FFFFFF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Anonim QR quti, Telegram kanal, mood-tracker</a:t>
            </a:r>
            <a:endParaRPr lang="en-US" sz="863" dirty="0"/>
          </a:p>
        </p:txBody>
      </p:sp>
      <p:sp>
        <p:nvSpPr>
          <p:cNvPr id="54" name="Text 44"/>
          <p:cNvSpPr txBox="1"/>
          <p:nvPr/>
        </p:nvSpPr>
        <p:spPr>
          <a:xfrm>
            <a:off x="9536311" y="4651921"/>
            <a:ext cx="1969740" cy="169069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6"/>
              </a:lnSpc>
              <a:spcAft>
                <a:spcPts val="150"/>
              </a:spcAft>
              <a:buNone/>
            </a:pPr>
            <a:r>
              <a:rPr lang="en-US" sz="938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🤝 Yuzma-yuz</a:t>
            </a:r>
            <a:endParaRPr lang="en-US" sz="938" dirty="0"/>
          </a:p>
        </p:txBody>
      </p:sp>
      <p:sp>
        <p:nvSpPr>
          <p:cNvPr id="55" name="Text 45"/>
          <p:cNvSpPr txBox="1"/>
          <p:nvPr/>
        </p:nvSpPr>
        <p:spPr>
          <a:xfrm>
            <a:off x="9536311" y="4925764"/>
            <a:ext cx="1775668" cy="390525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FFFFFF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rivojlanish kuni — ota-ona-o'quvchi o'yini</a:t>
            </a:r>
            <a:endParaRPr lang="en-US" sz="863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419100"/>
            <a:ext cx="11125200" cy="47997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780"/>
              </a:lnSpc>
              <a:spcAft>
                <a:spcPts val="600"/>
              </a:spcAft>
              <a:buNone/>
            </a:pPr>
            <a:r>
              <a:rPr lang="en-US" sz="3600" b="1" kern="0" spc="-72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Huquqiy asos — O'zbekiston</a:t>
            </a:r>
            <a:endParaRPr lang="en-US" sz="360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984796"/>
            <a:ext cx="11125200" cy="17040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18"/>
              </a:lnSpc>
              <a:spcAft>
                <a:spcPts val="1350"/>
              </a:spcAft>
              <a:buNone/>
            </a:pPr>
            <a:r>
              <a:rPr lang="en-US" sz="101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rivojlanish kuni va soati MMTV normativlari asosida maktab psixologining majburiy faoliyati sifatida joriy etiladi</a:t>
            </a:r>
            <a:endParaRPr lang="en-US" sz="1013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1212354"/>
            <a:ext cx="6532513" cy="1197471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" y="1440954"/>
            <a:ext cx="323850" cy="323850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812006" y="1521916"/>
            <a:ext cx="235744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1050" dirty="0"/>
          </a:p>
        </p:txBody>
      </p:sp>
      <p:sp>
        <p:nvSpPr>
          <p:cNvPr id="7" name="Text 3"/>
          <p:cNvSpPr txBox="1"/>
          <p:nvPr/>
        </p:nvSpPr>
        <p:spPr>
          <a:xfrm>
            <a:off x="1219200" y="1440954"/>
            <a:ext cx="5503813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"Ta'lim to'g'risida" Qonun (2020) — 30-modda</a:t>
            </a:r>
            <a:endParaRPr lang="en-US" sz="1013" dirty="0"/>
          </a:p>
        </p:txBody>
      </p:sp>
      <p:sp>
        <p:nvSpPr>
          <p:cNvPr id="8" name="Text 4"/>
          <p:cNvSpPr txBox="1"/>
          <p:nvPr/>
        </p:nvSpPr>
        <p:spPr>
          <a:xfrm>
            <a:off x="1219200" y="1620738"/>
            <a:ext cx="5503813" cy="303312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2B2420">
                    <a:alpha val="72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Ta'lim muassasalarida psixologik xizmat ko'rsatish, o'quvchining ruhiy salomatligini himoya qilish majburiy.</a:t>
            </a:r>
            <a:endParaRPr lang="en-US" sz="885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" y="1990725"/>
            <a:ext cx="869156" cy="171450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285875" y="2019300"/>
            <a:ext cx="735806" cy="1143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5"/>
              </a:lnSpc>
              <a:buNone/>
            </a:pPr>
            <a:r>
              <a:rPr lang="en-US" sz="750" b="1" dirty="0">
                <a:solidFill>
                  <a:srgbClr val="57525C"/>
                </a:solidFill>
                <a:highlight>
                  <a:srgbClr val="FAF4E0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Majburiy xizmat</a:t>
            </a:r>
            <a:endParaRPr lang="en-US" sz="7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150" y="2276475"/>
            <a:ext cx="6532513" cy="1045815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" y="2505075"/>
            <a:ext cx="323850" cy="323850"/>
          </a:xfrm>
          <a:prstGeom prst="rect">
            <a:avLst/>
          </a:prstGeom>
        </p:spPr>
      </p:pic>
      <p:sp>
        <p:nvSpPr>
          <p:cNvPr id="13" name="Text 6"/>
          <p:cNvSpPr txBox="1"/>
          <p:nvPr/>
        </p:nvSpPr>
        <p:spPr>
          <a:xfrm>
            <a:off x="798761" y="2586038"/>
            <a:ext cx="248989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1050" dirty="0"/>
          </a:p>
        </p:txBody>
      </p:sp>
      <p:sp>
        <p:nvSpPr>
          <p:cNvPr id="14" name="Text 7"/>
          <p:cNvSpPr txBox="1"/>
          <p:nvPr/>
        </p:nvSpPr>
        <p:spPr>
          <a:xfrm>
            <a:off x="1219200" y="2505075"/>
            <a:ext cx="5503813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VM 203-son qarori (23.03.2020)</a:t>
            </a:r>
            <a:endParaRPr lang="en-US" sz="1013" dirty="0"/>
          </a:p>
        </p:txBody>
      </p:sp>
      <p:sp>
        <p:nvSpPr>
          <p:cNvPr id="15" name="Text 8"/>
          <p:cNvSpPr txBox="1"/>
          <p:nvPr/>
        </p:nvSpPr>
        <p:spPr>
          <a:xfrm>
            <a:off x="1219200" y="2684859"/>
            <a:ext cx="5503813" cy="1516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2B2420">
                    <a:alpha val="72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Maktab psixologi faoliyati Nizomi: 4 yo'nalish, hujjatlar, kasbiy rivojlanish soati joriy etish tartibi.</a:t>
            </a:r>
            <a:endParaRPr lang="en-US" sz="885" dirty="0"/>
          </a:p>
        </p:txBody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9200" y="2903190"/>
            <a:ext cx="1039118" cy="171450"/>
          </a:xfrm>
          <a:prstGeom prst="rect">
            <a:avLst/>
          </a:prstGeom>
        </p:spPr>
      </p:pic>
      <p:sp>
        <p:nvSpPr>
          <p:cNvPr id="17" name="Text 9"/>
          <p:cNvSpPr txBox="1"/>
          <p:nvPr/>
        </p:nvSpPr>
        <p:spPr>
          <a:xfrm>
            <a:off x="1285875" y="2931765"/>
            <a:ext cx="905768" cy="1143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5"/>
              </a:lnSpc>
              <a:buNone/>
            </a:pPr>
            <a:r>
              <a:rPr lang="en-US" sz="750" b="1" dirty="0">
                <a:solidFill>
                  <a:srgbClr val="57525C"/>
                </a:solidFill>
                <a:highlight>
                  <a:srgbClr val="FAF4E0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Vazirlar Mahkamasi</a:t>
            </a:r>
            <a:endParaRPr lang="en-US" sz="75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150" y="3188940"/>
            <a:ext cx="6532513" cy="1045815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" y="3417540"/>
            <a:ext cx="323850" cy="323850"/>
          </a:xfrm>
          <a:prstGeom prst="rect">
            <a:avLst/>
          </a:prstGeom>
        </p:spPr>
      </p:pic>
      <p:sp>
        <p:nvSpPr>
          <p:cNvPr id="20" name="Text 10"/>
          <p:cNvSpPr txBox="1"/>
          <p:nvPr/>
        </p:nvSpPr>
        <p:spPr>
          <a:xfrm>
            <a:off x="797719" y="3498503"/>
            <a:ext cx="250031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1050" dirty="0"/>
          </a:p>
        </p:txBody>
      </p:sp>
      <p:sp>
        <p:nvSpPr>
          <p:cNvPr id="21" name="Text 11"/>
          <p:cNvSpPr txBox="1"/>
          <p:nvPr/>
        </p:nvSpPr>
        <p:spPr>
          <a:xfrm>
            <a:off x="1219200" y="3417540"/>
            <a:ext cx="5503813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"Bola huquqlari to'g'risida" Qonun (2022)</a:t>
            </a:r>
            <a:endParaRPr lang="en-US" sz="1013" dirty="0"/>
          </a:p>
        </p:txBody>
      </p:sp>
      <p:sp>
        <p:nvSpPr>
          <p:cNvPr id="22" name="Text 12"/>
          <p:cNvSpPr txBox="1"/>
          <p:nvPr/>
        </p:nvSpPr>
        <p:spPr>
          <a:xfrm>
            <a:off x="1219200" y="3597325"/>
            <a:ext cx="5503813" cy="1516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2B2420">
                    <a:alpha val="72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Zo'ravonlikdan himoya, xavfsiz ta'lim muhiti, psixologik yordam olish huquqi.</a:t>
            </a:r>
            <a:endParaRPr lang="en-US" sz="885" dirty="0"/>
          </a:p>
        </p:txBody>
      </p:sp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9200" y="3815655"/>
            <a:ext cx="1073497" cy="171450"/>
          </a:xfrm>
          <a:prstGeom prst="rect">
            <a:avLst/>
          </a:prstGeom>
        </p:spPr>
      </p:pic>
      <p:sp>
        <p:nvSpPr>
          <p:cNvPr id="24" name="Text 13"/>
          <p:cNvSpPr txBox="1"/>
          <p:nvPr/>
        </p:nvSpPr>
        <p:spPr>
          <a:xfrm>
            <a:off x="1285875" y="3844230"/>
            <a:ext cx="940147" cy="1143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5"/>
              </a:lnSpc>
              <a:buNone/>
            </a:pPr>
            <a:r>
              <a:rPr lang="en-US" sz="750" b="1" dirty="0">
                <a:solidFill>
                  <a:srgbClr val="57525C"/>
                </a:solidFill>
                <a:highlight>
                  <a:srgbClr val="FAF4E0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2022-yil yangi tahrir</a:t>
            </a:r>
            <a:endParaRPr lang="en-US" sz="750" dirty="0"/>
          </a:p>
        </p:txBody>
      </p:sp>
      <p:pic>
        <p:nvPicPr>
          <p:cNvPr id="25" name="Image 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8150" y="4101405"/>
            <a:ext cx="6532513" cy="1045815"/>
          </a:xfrm>
          <a:prstGeom prst="rect">
            <a:avLst/>
          </a:prstGeom>
        </p:spPr>
      </p:pic>
      <p:pic>
        <p:nvPicPr>
          <p:cNvPr id="26" name="Image 1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" y="4330005"/>
            <a:ext cx="323850" cy="323850"/>
          </a:xfrm>
          <a:prstGeom prst="rect">
            <a:avLst/>
          </a:prstGeom>
        </p:spPr>
      </p:pic>
      <p:sp>
        <p:nvSpPr>
          <p:cNvPr id="27" name="Text 14"/>
          <p:cNvSpPr txBox="1"/>
          <p:nvPr/>
        </p:nvSpPr>
        <p:spPr>
          <a:xfrm>
            <a:off x="795635" y="4410968"/>
            <a:ext cx="252115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1050" dirty="0"/>
          </a:p>
        </p:txBody>
      </p:sp>
      <p:sp>
        <p:nvSpPr>
          <p:cNvPr id="28" name="Text 15"/>
          <p:cNvSpPr txBox="1"/>
          <p:nvPr/>
        </p:nvSpPr>
        <p:spPr>
          <a:xfrm>
            <a:off x="1219200" y="4330005"/>
            <a:ext cx="5503813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MMTV buyruqlari 2023-2024</a:t>
            </a:r>
            <a:endParaRPr lang="en-US" sz="1013" dirty="0"/>
          </a:p>
        </p:txBody>
      </p:sp>
      <p:sp>
        <p:nvSpPr>
          <p:cNvPr id="29" name="Text 16"/>
          <p:cNvSpPr txBox="1"/>
          <p:nvPr/>
        </p:nvSpPr>
        <p:spPr>
          <a:xfrm>
            <a:off x="1219200" y="4509790"/>
            <a:ext cx="5503813" cy="1516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2B2420">
                    <a:alpha val="72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Psixolog shtati normasi 1/300 o'quvchi, "Kasbiy rivojlanish kuni" chorakda 1, "Soati" haftada 1 marta.</a:t>
            </a:r>
            <a:endParaRPr lang="en-US" sz="885" dirty="0"/>
          </a:p>
        </p:txBody>
      </p:sp>
      <p:pic>
        <p:nvPicPr>
          <p:cNvPr id="30" name="Image 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19200" y="4728121"/>
            <a:ext cx="715566" cy="171450"/>
          </a:xfrm>
          <a:prstGeom prst="rect">
            <a:avLst/>
          </a:prstGeom>
        </p:spPr>
      </p:pic>
      <p:sp>
        <p:nvSpPr>
          <p:cNvPr id="31" name="Text 17"/>
          <p:cNvSpPr txBox="1"/>
          <p:nvPr/>
        </p:nvSpPr>
        <p:spPr>
          <a:xfrm>
            <a:off x="1285875" y="4756696"/>
            <a:ext cx="582216" cy="1143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5"/>
              </a:lnSpc>
              <a:buNone/>
            </a:pPr>
            <a:r>
              <a:rPr lang="en-US" sz="750" b="1" dirty="0">
                <a:solidFill>
                  <a:srgbClr val="57525C"/>
                </a:solidFill>
                <a:highlight>
                  <a:srgbClr val="FAF4E0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1/300 norma</a:t>
            </a:r>
            <a:endParaRPr lang="en-US" sz="750" dirty="0"/>
          </a:p>
        </p:txBody>
      </p:sp>
      <p:pic>
        <p:nvPicPr>
          <p:cNvPr id="32" name="Image 12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8150" y="5013871"/>
            <a:ext cx="6532513" cy="1045815"/>
          </a:xfrm>
          <a:prstGeom prst="rect">
            <a:avLst/>
          </a:prstGeom>
        </p:spPr>
      </p:pic>
      <p:pic>
        <p:nvPicPr>
          <p:cNvPr id="33" name="Image 1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00" y="5242471"/>
            <a:ext cx="323850" cy="323850"/>
          </a:xfrm>
          <a:prstGeom prst="rect">
            <a:avLst/>
          </a:prstGeom>
        </p:spPr>
      </p:pic>
      <p:sp>
        <p:nvSpPr>
          <p:cNvPr id="34" name="Text 18"/>
          <p:cNvSpPr txBox="1"/>
          <p:nvPr/>
        </p:nvSpPr>
        <p:spPr>
          <a:xfrm>
            <a:off x="799356" y="5323433"/>
            <a:ext cx="248394" cy="24288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05</a:t>
            </a:r>
            <a:endParaRPr lang="en-US" sz="1050" dirty="0"/>
          </a:p>
        </p:txBody>
      </p:sp>
      <p:sp>
        <p:nvSpPr>
          <p:cNvPr id="35" name="Text 19"/>
          <p:cNvSpPr txBox="1"/>
          <p:nvPr/>
        </p:nvSpPr>
        <p:spPr>
          <a:xfrm>
            <a:off x="1219200" y="5242471"/>
            <a:ext cx="5503813" cy="16073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6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Mehnat kodeksi va malaka Nizomi</a:t>
            </a:r>
            <a:endParaRPr lang="en-US" sz="1013" dirty="0"/>
          </a:p>
        </p:txBody>
      </p:sp>
      <p:sp>
        <p:nvSpPr>
          <p:cNvPr id="36" name="Text 20"/>
          <p:cNvSpPr txBox="1"/>
          <p:nvPr/>
        </p:nvSpPr>
        <p:spPr>
          <a:xfrm>
            <a:off x="1219200" y="5422255"/>
            <a:ext cx="5503813" cy="1516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2B2420">
                    <a:alpha val="72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Pedagog malakasini oshirish 144 soat / 3 yilda, kasbiy rivojlanish kuni hisobga olinadi.</a:t>
            </a:r>
            <a:endParaRPr lang="en-US" sz="885" dirty="0"/>
          </a:p>
        </p:txBody>
      </p:sp>
      <p:pic>
        <p:nvPicPr>
          <p:cNvPr id="37" name="Image 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19200" y="5640586"/>
            <a:ext cx="524173" cy="171450"/>
          </a:xfrm>
          <a:prstGeom prst="rect">
            <a:avLst/>
          </a:prstGeom>
        </p:spPr>
      </p:pic>
      <p:sp>
        <p:nvSpPr>
          <p:cNvPr id="38" name="Text 21"/>
          <p:cNvSpPr txBox="1"/>
          <p:nvPr/>
        </p:nvSpPr>
        <p:spPr>
          <a:xfrm>
            <a:off x="1285875" y="5669161"/>
            <a:ext cx="390823" cy="1143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5"/>
              </a:lnSpc>
              <a:buNone/>
            </a:pPr>
            <a:r>
              <a:rPr lang="en-US" sz="750" b="1" dirty="0">
                <a:solidFill>
                  <a:srgbClr val="57525C"/>
                </a:solidFill>
                <a:highlight>
                  <a:srgbClr val="FAF4E0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144 soat</a:t>
            </a:r>
            <a:endParaRPr lang="en-US" sz="750" dirty="0"/>
          </a:p>
        </p:txBody>
      </p:sp>
      <p:sp>
        <p:nvSpPr>
          <p:cNvPr id="39" name="Shape 22"/>
          <p:cNvSpPr/>
          <p:nvPr/>
        </p:nvSpPr>
        <p:spPr>
          <a:xfrm>
            <a:off x="7067550" y="1323975"/>
            <a:ext cx="4591050" cy="847725"/>
          </a:xfrm>
          <a:prstGeom prst="roundRect">
            <a:avLst>
              <a:gd name="adj" fmla="val 13483"/>
            </a:avLst>
          </a:prstGeom>
          <a:solidFill>
            <a:srgbClr val="57525C"/>
          </a:solidFill>
          <a:ln/>
        </p:spPr>
      </p:sp>
      <p:sp>
        <p:nvSpPr>
          <p:cNvPr id="40" name="Text 23"/>
          <p:cNvSpPr txBox="1"/>
          <p:nvPr/>
        </p:nvSpPr>
        <p:spPr>
          <a:xfrm>
            <a:off x="7218313" y="1615083"/>
            <a:ext cx="711101" cy="2667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1/300</a:t>
            </a:r>
            <a:endParaRPr lang="en-US" sz="2100" dirty="0"/>
          </a:p>
        </p:txBody>
      </p:sp>
      <p:sp>
        <p:nvSpPr>
          <p:cNvPr id="41" name="Text 24"/>
          <p:cNvSpPr txBox="1"/>
          <p:nvPr/>
        </p:nvSpPr>
        <p:spPr>
          <a:xfrm>
            <a:off x="8024664" y="1460004"/>
            <a:ext cx="3481388" cy="57685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Shtat normasi 2023</a:t>
            </a:r>
            <a:endParaRPr lang="en-US" sz="2100" dirty="0"/>
          </a:p>
          <a:p>
            <a:pPr marL="0" indent="0" algn="l">
              <a:lnSpc>
                <a:spcPts val="1215"/>
              </a:lnSpc>
              <a:buNone/>
            </a:pPr>
            <a:r>
              <a:rPr lang="en-US" sz="9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Har 300 o'quvchiga 1 psixolog. 600+ maktabda 2 stavka. Kasbiy rivojlanish soati ish yuklamasiga kiradi.</a:t>
            </a:r>
            <a:endParaRPr lang="en-US" sz="2100" dirty="0"/>
          </a:p>
        </p:txBody>
      </p:sp>
      <p:pic>
        <p:nvPicPr>
          <p:cNvPr id="42" name="Image 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32563" y="2122587"/>
            <a:ext cx="4859238" cy="2295525"/>
          </a:xfrm>
          <a:prstGeom prst="rect">
            <a:avLst/>
          </a:prstGeom>
        </p:spPr>
      </p:pic>
      <p:sp>
        <p:nvSpPr>
          <p:cNvPr id="43" name="Text 25"/>
          <p:cNvSpPr txBox="1"/>
          <p:nvPr/>
        </p:nvSpPr>
        <p:spPr>
          <a:xfrm>
            <a:off x="7323088" y="2455962"/>
            <a:ext cx="4154388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750"/>
              </a:spcAft>
              <a:buNone/>
            </a:pPr>
            <a:r>
              <a:rPr lang="en-US" sz="900" b="1" kern="0" spc="54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 MAJBURIYATLAR VA MEZON</a:t>
            </a:r>
            <a:endParaRPr lang="en-US" sz="900" dirty="0"/>
          </a:p>
        </p:txBody>
      </p:sp>
      <p:sp>
        <p:nvSpPr>
          <p:cNvPr id="44" name="Text 26"/>
          <p:cNvSpPr txBox="1"/>
          <p:nvPr/>
        </p:nvSpPr>
        <p:spPr>
          <a:xfrm>
            <a:off x="7248525" y="253365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5" name="Image 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46888" y="2713137"/>
            <a:ext cx="4230588" cy="347663"/>
          </a:xfrm>
          <a:prstGeom prst="rect">
            <a:avLst/>
          </a:prstGeom>
        </p:spPr>
      </p:pic>
      <p:sp>
        <p:nvSpPr>
          <p:cNvPr id="46" name="Text 27"/>
          <p:cNvSpPr txBox="1"/>
          <p:nvPr/>
        </p:nvSpPr>
        <p:spPr>
          <a:xfrm>
            <a:off x="7246888" y="2798862"/>
            <a:ext cx="897285" cy="17621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Konfidensiallik</a:t>
            </a:r>
            <a:endParaRPr lang="en-US" sz="975" dirty="0"/>
          </a:p>
        </p:txBody>
      </p:sp>
      <p:sp>
        <p:nvSpPr>
          <p:cNvPr id="47" name="Text 28"/>
          <p:cNvSpPr txBox="1"/>
          <p:nvPr/>
        </p:nvSpPr>
        <p:spPr>
          <a:xfrm>
            <a:off x="10476012" y="2806005"/>
            <a:ext cx="1001464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Yozma rozilik bilan</a:t>
            </a:r>
            <a:endParaRPr lang="en-US" sz="900" dirty="0"/>
          </a:p>
        </p:txBody>
      </p:sp>
      <p:pic>
        <p:nvPicPr>
          <p:cNvPr id="48" name="Image 1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46888" y="3060799"/>
            <a:ext cx="4230588" cy="347663"/>
          </a:xfrm>
          <a:prstGeom prst="rect">
            <a:avLst/>
          </a:prstGeom>
        </p:spPr>
      </p:pic>
      <p:sp>
        <p:nvSpPr>
          <p:cNvPr id="49" name="Text 29"/>
          <p:cNvSpPr txBox="1"/>
          <p:nvPr/>
        </p:nvSpPr>
        <p:spPr>
          <a:xfrm>
            <a:off x="7246888" y="3146524"/>
            <a:ext cx="510183" cy="17621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Hujjatlar</a:t>
            </a:r>
            <a:endParaRPr lang="en-US" sz="975" dirty="0"/>
          </a:p>
        </p:txBody>
      </p:sp>
      <p:sp>
        <p:nvSpPr>
          <p:cNvPr id="50" name="Text 30"/>
          <p:cNvSpPr txBox="1"/>
          <p:nvPr/>
        </p:nvSpPr>
        <p:spPr>
          <a:xfrm>
            <a:off x="10257383" y="3153668"/>
            <a:ext cx="1220093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Ish reja, jurnal, hisobot</a:t>
            </a:r>
            <a:endParaRPr lang="en-US" sz="900" dirty="0"/>
          </a:p>
        </p:txBody>
      </p:sp>
      <p:pic>
        <p:nvPicPr>
          <p:cNvPr id="51" name="Image 1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46888" y="3408462"/>
            <a:ext cx="4230588" cy="347663"/>
          </a:xfrm>
          <a:prstGeom prst="rect">
            <a:avLst/>
          </a:prstGeom>
        </p:spPr>
      </p:pic>
      <p:sp>
        <p:nvSpPr>
          <p:cNvPr id="52" name="Text 31"/>
          <p:cNvSpPr txBox="1"/>
          <p:nvPr/>
        </p:nvSpPr>
        <p:spPr>
          <a:xfrm>
            <a:off x="7246888" y="3494187"/>
            <a:ext cx="661988" cy="17621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Monitoring</a:t>
            </a:r>
            <a:endParaRPr lang="en-US" sz="975" dirty="0"/>
          </a:p>
        </p:txBody>
      </p:sp>
      <p:sp>
        <p:nvSpPr>
          <p:cNvPr id="53" name="Text 32"/>
          <p:cNvSpPr txBox="1"/>
          <p:nvPr/>
        </p:nvSpPr>
        <p:spPr>
          <a:xfrm>
            <a:off x="10197703" y="3501330"/>
            <a:ext cx="1279773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MMTV psixologik portal</a:t>
            </a:r>
            <a:endParaRPr lang="en-US" sz="900" dirty="0"/>
          </a:p>
        </p:txBody>
      </p:sp>
      <p:sp>
        <p:nvSpPr>
          <p:cNvPr id="54" name="Text 33"/>
          <p:cNvSpPr txBox="1"/>
          <p:nvPr/>
        </p:nvSpPr>
        <p:spPr>
          <a:xfrm>
            <a:off x="7246888" y="3841849"/>
            <a:ext cx="470743" cy="17621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63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Hisobot</a:t>
            </a:r>
            <a:endParaRPr lang="en-US" sz="975" dirty="0"/>
          </a:p>
        </p:txBody>
      </p:sp>
      <p:sp>
        <p:nvSpPr>
          <p:cNvPr id="55" name="Text 34"/>
          <p:cNvSpPr txBox="1"/>
          <p:nvPr/>
        </p:nvSpPr>
        <p:spPr>
          <a:xfrm>
            <a:off x="10442228" y="3848993"/>
            <a:ext cx="1035248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Har chorak e- tizim</a:t>
            </a:r>
            <a:endParaRPr lang="en-US" sz="900" dirty="0"/>
          </a:p>
        </p:txBody>
      </p:sp>
      <p:pic>
        <p:nvPicPr>
          <p:cNvPr id="56" name="Image 19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065913" y="4370487"/>
            <a:ext cx="4592538" cy="554236"/>
          </a:xfrm>
          <a:prstGeom prst="rect">
            <a:avLst/>
          </a:prstGeom>
        </p:spPr>
      </p:pic>
      <p:sp>
        <p:nvSpPr>
          <p:cNvPr id="57" name="Text 35"/>
          <p:cNvSpPr txBox="1"/>
          <p:nvPr/>
        </p:nvSpPr>
        <p:spPr>
          <a:xfrm>
            <a:off x="7208788" y="4503837"/>
            <a:ext cx="4306788" cy="29706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08"/>
              </a:lnSpc>
              <a:buNone/>
            </a:pPr>
            <a:r>
              <a:rPr lang="en-US" sz="863" b="1" dirty="0">
                <a:solidFill>
                  <a:srgbClr val="2B2420">
                    <a:alpha val="7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Etika kodeksi:</a:t>
            </a:r>
            <a:r>
              <a:rPr lang="en-US" sz="863" dirty="0">
                <a:solidFill>
                  <a:srgbClr val="2B2420">
                    <a:alpha val="7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Zarar yetkazmaslik, xolislik, ota-ona roziligi, bolaning oliy manfaatini ustuvor qo'yish. Anonim quti va mood-tracker ma'lumotlari shaxssiz tahlil qilinadi.</a:t>
            </a:r>
            <a:endParaRPr lang="en-US" sz="863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42900"/>
            <a:ext cx="11125200" cy="43993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65"/>
              </a:lnSpc>
              <a:spcAft>
                <a:spcPts val="600"/>
              </a:spcAft>
              <a:buNone/>
            </a:pPr>
            <a:r>
              <a:rPr lang="en-US" sz="3300" b="1" kern="0" spc="-66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Xalqaro tajriba — nima olish mumkin?</a:t>
            </a:r>
            <a:endParaRPr lang="en-US" sz="330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868561"/>
            <a:ext cx="8001000" cy="336947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1200"/>
              </a:spcAft>
              <a:buNone/>
            </a:pPr>
            <a:r>
              <a:rPr lang="en-US" sz="975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Kasbiy rivojlanish kuni va soati dunyo amaliyotida qanday joriy etilgan: Finlandiya, AQSh, Yaponiya, Singapur va O'zbekiston yangi modeli qiyosi</a:t>
            </a:r>
            <a:endParaRPr lang="en-US" sz="975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0" y="1148358"/>
            <a:ext cx="8458200" cy="41148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42925" y="1371600"/>
            <a:ext cx="8096250" cy="542925"/>
          </a:xfrm>
          <a:prstGeom prst="rect">
            <a:avLst/>
          </a:prstGeom>
          <a:solidFill>
            <a:srgbClr val="57525C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714375" y="1491258"/>
            <a:ext cx="1123950" cy="3048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DAVLAT</a:t>
            </a:r>
            <a:endParaRPr lang="en-US" sz="825" dirty="0"/>
          </a:p>
        </p:txBody>
      </p:sp>
      <p:sp>
        <p:nvSpPr>
          <p:cNvPr id="7" name="Text 4"/>
          <p:cNvSpPr txBox="1"/>
          <p:nvPr/>
        </p:nvSpPr>
        <p:spPr>
          <a:xfrm>
            <a:off x="1952625" y="1491258"/>
            <a:ext cx="4533900" cy="3048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MODEL</a:t>
            </a:r>
            <a:endParaRPr lang="en-US" sz="825" dirty="0"/>
          </a:p>
        </p:txBody>
      </p:sp>
      <p:sp>
        <p:nvSpPr>
          <p:cNvPr id="8" name="Text 5"/>
          <p:cNvSpPr txBox="1"/>
          <p:nvPr/>
        </p:nvSpPr>
        <p:spPr>
          <a:xfrm>
            <a:off x="6600825" y="1491258"/>
            <a:ext cx="876300" cy="3048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SAMARA</a:t>
            </a:r>
            <a:endParaRPr lang="en-US" sz="825" dirty="0"/>
          </a:p>
        </p:txBody>
      </p:sp>
      <p:sp>
        <p:nvSpPr>
          <p:cNvPr id="9" name="Text 6"/>
          <p:cNvSpPr txBox="1"/>
          <p:nvPr/>
        </p:nvSpPr>
        <p:spPr>
          <a:xfrm>
            <a:off x="7591425" y="1491258"/>
            <a:ext cx="876300" cy="3048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O'ZBEK UCHUN</a:t>
            </a:r>
            <a:endParaRPr lang="en-US" sz="825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" y="1910358"/>
            <a:ext cx="8096250" cy="590550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057275" y="2124670"/>
            <a:ext cx="781050" cy="2095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🇫🇮</a:t>
            </a:r>
            <a:endParaRPr lang="en-US" sz="1050" dirty="0"/>
          </a:p>
          <a:p>
            <a:pPr marL="0" indent="0" algn="l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Finlandiya</a:t>
            </a:r>
            <a:endParaRPr lang="en-US" sz="1050" dirty="0"/>
          </a:p>
        </p:txBody>
      </p:sp>
      <p:sp>
        <p:nvSpPr>
          <p:cNvPr id="12" name="Text 8"/>
          <p:cNvSpPr txBox="1"/>
          <p:nvPr/>
        </p:nvSpPr>
        <p:spPr>
          <a:xfrm>
            <a:off x="1952625" y="2045940"/>
            <a:ext cx="4533900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KiVa Anti-Bulling</a:t>
            </a:r>
            <a:endParaRPr lang="en-US" sz="975" dirty="0"/>
          </a:p>
        </p:txBody>
      </p:sp>
      <p:sp>
        <p:nvSpPr>
          <p:cNvPr id="13" name="Text 9"/>
          <p:cNvSpPr txBox="1"/>
          <p:nvPr/>
        </p:nvSpPr>
        <p:spPr>
          <a:xfrm>
            <a:off x="1952625" y="2213521"/>
            <a:ext cx="4533900" cy="14228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1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Guvohlarni faollashtirish, 5 qadam algoritm</a:t>
            </a:r>
            <a:endParaRPr lang="en-US" sz="863" dirty="0"/>
          </a:p>
        </p:txBody>
      </p:sp>
      <p:sp>
        <p:nvSpPr>
          <p:cNvPr id="14" name="Text 10"/>
          <p:cNvSpPr txBox="1"/>
          <p:nvPr/>
        </p:nvSpPr>
        <p:spPr>
          <a:xfrm>
            <a:off x="6600825" y="2043708"/>
            <a:ext cx="876151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90%</a:t>
            </a:r>
            <a:r>
              <a:rPr lang="en-US" sz="750" dirty="0">
                <a:solidFill>
                  <a:srgbClr val="2B2520">
                    <a:alpha val="6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bulling↓</a:t>
            </a:r>
            <a:endParaRPr lang="en-US" sz="90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1425" y="2042815"/>
            <a:ext cx="876300" cy="316111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7658100" y="2080915"/>
            <a:ext cx="742801" cy="23991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buNone/>
            </a:pPr>
            <a:r>
              <a:rPr lang="en-US" sz="788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Do'stona guvoh treningi</a:t>
            </a:r>
            <a:endParaRPr lang="en-US" sz="788" dirty="0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" y="2500908"/>
            <a:ext cx="8096250" cy="590550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1057275" y="2715220"/>
            <a:ext cx="781050" cy="2095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🇺🇸</a:t>
            </a:r>
            <a:endParaRPr lang="en-US" sz="1050" dirty="0"/>
          </a:p>
          <a:p>
            <a:pPr marL="0" indent="0" algn="l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AQSh</a:t>
            </a:r>
            <a:endParaRPr lang="en-US" sz="1050" dirty="0"/>
          </a:p>
        </p:txBody>
      </p:sp>
      <p:sp>
        <p:nvSpPr>
          <p:cNvPr id="19" name="Text 13"/>
          <p:cNvSpPr txBox="1"/>
          <p:nvPr/>
        </p:nvSpPr>
        <p:spPr>
          <a:xfrm>
            <a:off x="1952625" y="2636490"/>
            <a:ext cx="4533900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MTSS 3 bosqich</a:t>
            </a:r>
            <a:endParaRPr lang="en-US" sz="975" dirty="0"/>
          </a:p>
        </p:txBody>
      </p:sp>
      <p:sp>
        <p:nvSpPr>
          <p:cNvPr id="20" name="Text 14"/>
          <p:cNvSpPr txBox="1"/>
          <p:nvPr/>
        </p:nvSpPr>
        <p:spPr>
          <a:xfrm>
            <a:off x="1952625" y="2804071"/>
            <a:ext cx="4533900" cy="14228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1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Universal → maqsadli → intensiv</a:t>
            </a:r>
            <a:endParaRPr lang="en-US" sz="863" dirty="0"/>
          </a:p>
        </p:txBody>
      </p:sp>
      <p:sp>
        <p:nvSpPr>
          <p:cNvPr id="21" name="Text 15"/>
          <p:cNvSpPr txBox="1"/>
          <p:nvPr/>
        </p:nvSpPr>
        <p:spPr>
          <a:xfrm>
            <a:off x="6600825" y="2634258"/>
            <a:ext cx="876300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Tier 2: -40%</a:t>
            </a:r>
            <a:r>
              <a:rPr lang="en-US" sz="750" dirty="0">
                <a:solidFill>
                  <a:srgbClr val="2B2520">
                    <a:alpha val="6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muammo</a:t>
            </a:r>
            <a:endParaRPr lang="en-US" sz="900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1425" y="2693343"/>
            <a:ext cx="876300" cy="196155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7658100" y="2731443"/>
            <a:ext cx="742950" cy="11995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945"/>
              </a:lnSpc>
              <a:buNone/>
            </a:pPr>
            <a:r>
              <a:rPr lang="en-US" sz="788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 darajali filtr</a:t>
            </a:r>
            <a:endParaRPr lang="en-US" sz="788" dirty="0"/>
          </a:p>
        </p:txBody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" y="3091458"/>
            <a:ext cx="8096250" cy="762000"/>
          </a:xfrm>
          <a:prstGeom prst="rect">
            <a:avLst/>
          </a:prstGeom>
        </p:spPr>
      </p:pic>
      <p:sp>
        <p:nvSpPr>
          <p:cNvPr id="25" name="Text 17"/>
          <p:cNvSpPr txBox="1"/>
          <p:nvPr/>
        </p:nvSpPr>
        <p:spPr>
          <a:xfrm>
            <a:off x="1057275" y="3391495"/>
            <a:ext cx="781050" cy="2095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🇯🇵</a:t>
            </a:r>
            <a:endParaRPr lang="en-US" sz="1050" dirty="0"/>
          </a:p>
          <a:p>
            <a:pPr marL="0" indent="0" algn="l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Yaponiya</a:t>
            </a:r>
            <a:endParaRPr lang="en-US" sz="1050" dirty="0"/>
          </a:p>
        </p:txBody>
      </p:sp>
      <p:sp>
        <p:nvSpPr>
          <p:cNvPr id="26" name="Text 18"/>
          <p:cNvSpPr txBox="1"/>
          <p:nvPr/>
        </p:nvSpPr>
        <p:spPr>
          <a:xfrm>
            <a:off x="1952625" y="3312765"/>
            <a:ext cx="4533900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Ijime oldini olish</a:t>
            </a:r>
            <a:endParaRPr lang="en-US" sz="975" dirty="0"/>
          </a:p>
        </p:txBody>
      </p:sp>
      <p:sp>
        <p:nvSpPr>
          <p:cNvPr id="27" name="Text 19"/>
          <p:cNvSpPr txBox="1"/>
          <p:nvPr/>
        </p:nvSpPr>
        <p:spPr>
          <a:xfrm>
            <a:off x="1952625" y="3480346"/>
            <a:ext cx="4533900" cy="14228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1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jamoasi, hansei refleksiya</a:t>
            </a:r>
            <a:endParaRPr lang="en-US" sz="863" dirty="0"/>
          </a:p>
        </p:txBody>
      </p:sp>
      <p:sp>
        <p:nvSpPr>
          <p:cNvPr id="28" name="Text 20"/>
          <p:cNvSpPr txBox="1"/>
          <p:nvPr/>
        </p:nvSpPr>
        <p:spPr>
          <a:xfrm>
            <a:off x="6600825" y="3224808"/>
            <a:ext cx="876151" cy="4953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iqlimi +35%</a:t>
            </a:r>
            <a:r>
              <a:rPr lang="en-US" sz="750" dirty="0">
                <a:solidFill>
                  <a:srgbClr val="2B2520">
                    <a:alpha val="6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qo'llab</a:t>
            </a:r>
            <a:endParaRPr lang="en-US" sz="900" dirty="0"/>
          </a:p>
        </p:txBody>
      </p:sp>
      <p:pic>
        <p:nvPicPr>
          <p:cNvPr id="29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1425" y="3309640"/>
            <a:ext cx="876300" cy="316111"/>
          </a:xfrm>
          <a:prstGeom prst="rect">
            <a:avLst/>
          </a:prstGeom>
        </p:spPr>
      </p:pic>
      <p:sp>
        <p:nvSpPr>
          <p:cNvPr id="30" name="Text 21"/>
          <p:cNvSpPr txBox="1"/>
          <p:nvPr/>
        </p:nvSpPr>
        <p:spPr>
          <a:xfrm>
            <a:off x="7658100" y="3347740"/>
            <a:ext cx="742801" cy="23991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buNone/>
            </a:pPr>
            <a:r>
              <a:rPr lang="en-US" sz="788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shartnomasi</a:t>
            </a:r>
            <a:endParaRPr lang="en-US" sz="788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" y="3853458"/>
            <a:ext cx="8096250" cy="590550"/>
          </a:xfrm>
          <a:prstGeom prst="rect">
            <a:avLst/>
          </a:prstGeom>
        </p:spPr>
      </p:pic>
      <p:sp>
        <p:nvSpPr>
          <p:cNvPr id="32" name="Text 22"/>
          <p:cNvSpPr txBox="1"/>
          <p:nvPr/>
        </p:nvSpPr>
        <p:spPr>
          <a:xfrm>
            <a:off x="1057275" y="4067770"/>
            <a:ext cx="781050" cy="2095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🇸🇬</a:t>
            </a:r>
            <a:endParaRPr lang="en-US" sz="1050" dirty="0"/>
          </a:p>
          <a:p>
            <a:pPr marL="0" indent="0" algn="l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Singapur</a:t>
            </a:r>
            <a:endParaRPr lang="en-US" sz="1050" dirty="0"/>
          </a:p>
        </p:txBody>
      </p:sp>
      <p:sp>
        <p:nvSpPr>
          <p:cNvPr id="33" name="Text 23"/>
          <p:cNvSpPr txBox="1"/>
          <p:nvPr/>
        </p:nvSpPr>
        <p:spPr>
          <a:xfrm>
            <a:off x="1952625" y="3989040"/>
            <a:ext cx="4533900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SEL davlat dasturi</a:t>
            </a:r>
            <a:endParaRPr lang="en-US" sz="975" dirty="0"/>
          </a:p>
        </p:txBody>
      </p:sp>
      <p:sp>
        <p:nvSpPr>
          <p:cNvPr id="34" name="Text 24"/>
          <p:cNvSpPr txBox="1"/>
          <p:nvPr/>
        </p:nvSpPr>
        <p:spPr>
          <a:xfrm>
            <a:off x="1952625" y="4156621"/>
            <a:ext cx="4533900" cy="14228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1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Haftasiga 1 soat majburiy SEL</a:t>
            </a:r>
            <a:endParaRPr lang="en-US" sz="863" dirty="0"/>
          </a:p>
        </p:txBody>
      </p:sp>
      <p:sp>
        <p:nvSpPr>
          <p:cNvPr id="35" name="Text 25"/>
          <p:cNvSpPr txBox="1"/>
          <p:nvPr/>
        </p:nvSpPr>
        <p:spPr>
          <a:xfrm>
            <a:off x="6600825" y="3986808"/>
            <a:ext cx="876151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Davlat KPI</a:t>
            </a:r>
            <a:r>
              <a:rPr lang="en-US" sz="750" dirty="0">
                <a:solidFill>
                  <a:srgbClr val="2B2520">
                    <a:alpha val="6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2025</a:t>
            </a:r>
            <a:endParaRPr lang="en-US" sz="900" dirty="0"/>
          </a:p>
        </p:txBody>
      </p:sp>
      <p:pic>
        <p:nvPicPr>
          <p:cNvPr id="36" name="Image 8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1425" y="3985915"/>
            <a:ext cx="876300" cy="316111"/>
          </a:xfrm>
          <a:prstGeom prst="rect">
            <a:avLst/>
          </a:prstGeom>
        </p:spPr>
      </p:pic>
      <p:sp>
        <p:nvSpPr>
          <p:cNvPr id="37" name="Text 26"/>
          <p:cNvSpPr txBox="1"/>
          <p:nvPr/>
        </p:nvSpPr>
        <p:spPr>
          <a:xfrm>
            <a:off x="7658100" y="4024015"/>
            <a:ext cx="742801" cy="23991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buNone/>
            </a:pPr>
            <a:r>
              <a:rPr lang="en-US" sz="788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Juma — kasbiy soat</a:t>
            </a:r>
            <a:endParaRPr lang="en-US" sz="788" dirty="0"/>
          </a:p>
        </p:txBody>
      </p:sp>
      <p:pic>
        <p:nvPicPr>
          <p:cNvPr id="38" name="Image 9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2925" y="4444008"/>
            <a:ext cx="8096250" cy="600075"/>
          </a:xfrm>
          <a:prstGeom prst="rect">
            <a:avLst/>
          </a:prstGeom>
        </p:spPr>
      </p:pic>
      <p:sp>
        <p:nvSpPr>
          <p:cNvPr id="39" name="Text 27"/>
          <p:cNvSpPr txBox="1"/>
          <p:nvPr/>
        </p:nvSpPr>
        <p:spPr>
          <a:xfrm>
            <a:off x="1057275" y="4677370"/>
            <a:ext cx="781050" cy="2095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🇺🇿</a:t>
            </a:r>
            <a:endParaRPr lang="en-US" sz="1050" dirty="0"/>
          </a:p>
          <a:p>
            <a:pPr marL="0" indent="0" algn="l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O'zbekiston</a:t>
            </a:r>
            <a:endParaRPr lang="en-US" sz="1050" dirty="0"/>
          </a:p>
        </p:txBody>
      </p:sp>
      <p:sp>
        <p:nvSpPr>
          <p:cNvPr id="40" name="Text 28"/>
          <p:cNvSpPr txBox="1"/>
          <p:nvPr/>
        </p:nvSpPr>
        <p:spPr>
          <a:xfrm>
            <a:off x="1952625" y="4598640"/>
            <a:ext cx="4533900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buNone/>
            </a:pPr>
            <a:r>
              <a:rPr lang="en-US" sz="975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Yangi model — 1/300</a:t>
            </a:r>
            <a:endParaRPr lang="en-US" sz="975" dirty="0"/>
          </a:p>
        </p:txBody>
      </p:sp>
      <p:sp>
        <p:nvSpPr>
          <p:cNvPr id="41" name="Text 29"/>
          <p:cNvSpPr txBox="1"/>
          <p:nvPr/>
        </p:nvSpPr>
        <p:spPr>
          <a:xfrm>
            <a:off x="1952625" y="4766221"/>
            <a:ext cx="4533900" cy="14228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21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Psixolog + SEL + KiVa adaptatsiya</a:t>
            </a:r>
            <a:endParaRPr lang="en-US" sz="863" dirty="0"/>
          </a:p>
        </p:txBody>
      </p:sp>
      <p:sp>
        <p:nvSpPr>
          <p:cNvPr id="42" name="Text 30"/>
          <p:cNvSpPr txBox="1"/>
          <p:nvPr/>
        </p:nvSpPr>
        <p:spPr>
          <a:xfrm>
            <a:off x="6600825" y="4596408"/>
            <a:ext cx="876151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900" b="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Pilot 2024-25</a:t>
            </a:r>
            <a:r>
              <a:rPr lang="en-US" sz="750" dirty="0">
                <a:solidFill>
                  <a:srgbClr val="2B2520">
                    <a:alpha val="6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12k o'quvchi</a:t>
            </a:r>
            <a:endParaRPr lang="en-US" sz="900" dirty="0"/>
          </a:p>
        </p:txBody>
      </p:sp>
      <p:pic>
        <p:nvPicPr>
          <p:cNvPr id="43" name="Image 10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91425" y="4595515"/>
            <a:ext cx="876300" cy="316111"/>
          </a:xfrm>
          <a:prstGeom prst="rect">
            <a:avLst/>
          </a:prstGeom>
        </p:spPr>
      </p:pic>
      <p:sp>
        <p:nvSpPr>
          <p:cNvPr id="44" name="Text 31"/>
          <p:cNvSpPr txBox="1"/>
          <p:nvPr/>
        </p:nvSpPr>
        <p:spPr>
          <a:xfrm>
            <a:off x="7658100" y="4633615"/>
            <a:ext cx="742801" cy="23991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945"/>
              </a:lnSpc>
              <a:buNone/>
            </a:pPr>
            <a:r>
              <a:rPr lang="en-US" sz="788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Mahalla va ota-ona</a:t>
            </a:r>
            <a:endParaRPr lang="en-US" sz="788" dirty="0"/>
          </a:p>
        </p:txBody>
      </p:sp>
      <p:pic>
        <p:nvPicPr>
          <p:cNvPr id="45" name="Image 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86800" y="1224558"/>
            <a:ext cx="3086100" cy="2209502"/>
          </a:xfrm>
          <a:prstGeom prst="rect">
            <a:avLst/>
          </a:prstGeom>
        </p:spPr>
      </p:pic>
      <p:sp>
        <p:nvSpPr>
          <p:cNvPr id="46" name="Text 32"/>
          <p:cNvSpPr txBox="1"/>
          <p:nvPr/>
        </p:nvSpPr>
        <p:spPr>
          <a:xfrm>
            <a:off x="8991600" y="1519833"/>
            <a:ext cx="2505075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spcAft>
                <a:spcPts val="600"/>
              </a:spcAft>
              <a:buNone/>
            </a:pPr>
            <a:r>
              <a:rPr lang="en-US" sz="975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O'zbekistonga mos adaptatsiya</a:t>
            </a:r>
            <a:endParaRPr lang="en-US" sz="975" dirty="0"/>
          </a:p>
        </p:txBody>
      </p:sp>
      <p:sp>
        <p:nvSpPr>
          <p:cNvPr id="47" name="Text 33"/>
          <p:cNvSpPr txBox="1"/>
          <p:nvPr/>
        </p:nvSpPr>
        <p:spPr>
          <a:xfrm>
            <a:off x="9182100" y="1744563"/>
            <a:ext cx="2314575" cy="303312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KiVa + milliy qadriyat: hurmat, jamoa, mahalla</a:t>
            </a:r>
            <a:endParaRPr lang="en-US" sz="885" dirty="0"/>
          </a:p>
        </p:txBody>
      </p:sp>
      <p:sp>
        <p:nvSpPr>
          <p:cNvPr id="48" name="Text 34"/>
          <p:cNvSpPr txBox="1"/>
          <p:nvPr/>
        </p:nvSpPr>
        <p:spPr>
          <a:xfrm>
            <a:off x="9182100" y="2114550"/>
            <a:ext cx="2314575" cy="303312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MTSS: MMTV buyrug'i bo'yicha 1/300 normaga mos filtr</a:t>
            </a:r>
            <a:endParaRPr lang="en-US" sz="885" dirty="0"/>
          </a:p>
        </p:txBody>
      </p:sp>
      <p:sp>
        <p:nvSpPr>
          <p:cNvPr id="49" name="Text 35"/>
          <p:cNvSpPr txBox="1"/>
          <p:nvPr/>
        </p:nvSpPr>
        <p:spPr>
          <a:xfrm>
            <a:off x="9182100" y="2484537"/>
            <a:ext cx="2314575" cy="303312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Singapur SEL: har juma — kasbiy rivojlanish soati</a:t>
            </a:r>
            <a:endParaRPr lang="en-US" sz="885" dirty="0"/>
          </a:p>
        </p:txBody>
      </p:sp>
      <p:sp>
        <p:nvSpPr>
          <p:cNvPr id="50" name="Text 36"/>
          <p:cNvSpPr txBox="1"/>
          <p:nvPr/>
        </p:nvSpPr>
        <p:spPr>
          <a:xfrm>
            <a:off x="9182100" y="2854523"/>
            <a:ext cx="2314575" cy="303312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95"/>
              </a:lnSpc>
              <a:buNone/>
            </a:pPr>
            <a:r>
              <a:rPr lang="en-US" sz="88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Yaponiya: sinf yetakchisi va o'qituvchi hamkorligi</a:t>
            </a:r>
            <a:endParaRPr lang="en-US" sz="885" dirty="0"/>
          </a:p>
        </p:txBody>
      </p:sp>
      <p:sp>
        <p:nvSpPr>
          <p:cNvPr id="51" name="Shape 37"/>
          <p:cNvSpPr/>
          <p:nvPr/>
        </p:nvSpPr>
        <p:spPr>
          <a:xfrm>
            <a:off x="8801100" y="3419475"/>
            <a:ext cx="1381125" cy="838200"/>
          </a:xfrm>
          <a:prstGeom prst="roundRect">
            <a:avLst>
              <a:gd name="adj" fmla="val 15909"/>
            </a:avLst>
          </a:prstGeom>
          <a:solidFill>
            <a:srgbClr val="57525C"/>
          </a:solidFill>
          <a:ln/>
        </p:spPr>
      </p:sp>
      <p:sp>
        <p:nvSpPr>
          <p:cNvPr id="52" name="Text 38"/>
          <p:cNvSpPr txBox="1"/>
          <p:nvPr/>
        </p:nvSpPr>
        <p:spPr>
          <a:xfrm>
            <a:off x="8934450" y="3538835"/>
            <a:ext cx="1114425" cy="3048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60%</a:t>
            </a:r>
            <a:endParaRPr lang="en-US" sz="1650" dirty="0"/>
          </a:p>
        </p:txBody>
      </p:sp>
      <p:sp>
        <p:nvSpPr>
          <p:cNvPr id="53" name="Text 39"/>
          <p:cNvSpPr txBox="1"/>
          <p:nvPr/>
        </p:nvSpPr>
        <p:spPr>
          <a:xfrm>
            <a:off x="8934450" y="3862685"/>
            <a:ext cx="1114425" cy="272355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73"/>
              </a:lnSpc>
              <a:spcBef>
                <a:spcPts val="150"/>
              </a:spcBef>
              <a:buNone/>
            </a:pPr>
            <a:r>
              <a:rPr lang="en-US" sz="825" dirty="0">
                <a:solidFill>
                  <a:srgbClr val="FFFFFF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bulling kamayishi KiVa bilan</a:t>
            </a:r>
            <a:endParaRPr lang="en-US" sz="825" dirty="0"/>
          </a:p>
        </p:txBody>
      </p:sp>
      <p:sp>
        <p:nvSpPr>
          <p:cNvPr id="54" name="Shape 40"/>
          <p:cNvSpPr/>
          <p:nvPr/>
        </p:nvSpPr>
        <p:spPr>
          <a:xfrm>
            <a:off x="10277475" y="3419475"/>
            <a:ext cx="1381125" cy="838200"/>
          </a:xfrm>
          <a:prstGeom prst="roundRect">
            <a:avLst>
              <a:gd name="adj" fmla="val 15909"/>
            </a:avLst>
          </a:prstGeom>
          <a:solidFill>
            <a:srgbClr val="57525C"/>
          </a:solidFill>
          <a:ln/>
        </p:spPr>
      </p:sp>
      <p:sp>
        <p:nvSpPr>
          <p:cNvPr id="55" name="Text 41"/>
          <p:cNvSpPr txBox="1"/>
          <p:nvPr/>
        </p:nvSpPr>
        <p:spPr>
          <a:xfrm>
            <a:off x="10410825" y="3538835"/>
            <a:ext cx="1114425" cy="30480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3</a:t>
            </a:r>
            <a:endParaRPr lang="en-US" sz="1650" dirty="0"/>
          </a:p>
        </p:txBody>
      </p:sp>
      <p:sp>
        <p:nvSpPr>
          <p:cNvPr id="56" name="Text 42"/>
          <p:cNvSpPr txBox="1"/>
          <p:nvPr/>
        </p:nvSpPr>
        <p:spPr>
          <a:xfrm>
            <a:off x="10410825" y="3862685"/>
            <a:ext cx="1114425" cy="272355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73"/>
              </a:lnSpc>
              <a:spcBef>
                <a:spcPts val="150"/>
              </a:spcBef>
              <a:buNone/>
            </a:pPr>
            <a:r>
              <a:rPr lang="en-US" sz="825" dirty="0">
                <a:solidFill>
                  <a:srgbClr val="FFFFFF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bosqichli yordam modeli</a:t>
            </a:r>
            <a:endParaRPr lang="en-US" sz="825" dirty="0"/>
          </a:p>
        </p:txBody>
      </p:sp>
      <p:pic>
        <p:nvPicPr>
          <p:cNvPr id="57" name="Image 12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01100" y="4363641"/>
            <a:ext cx="2857500" cy="795933"/>
          </a:xfrm>
          <a:prstGeom prst="rect">
            <a:avLst/>
          </a:prstGeom>
        </p:spPr>
      </p:pic>
      <p:sp>
        <p:nvSpPr>
          <p:cNvPr id="58" name="Text 43"/>
          <p:cNvSpPr txBox="1"/>
          <p:nvPr/>
        </p:nvSpPr>
        <p:spPr>
          <a:xfrm>
            <a:off x="8943975" y="4468416"/>
            <a:ext cx="2571750" cy="586383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Huquqiy asos: 203-son qaror va 1/300 shtat normasi xalqaro MTSS tier modeliga mos. Kasbiy rivojlanish kuni — chorakda 1 bor umumlashtiruvchi forum.</a:t>
            </a:r>
            <a:endParaRPr lang="en-US" sz="825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81000"/>
            <a:ext cx="11125200" cy="4600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22"/>
              </a:lnSpc>
              <a:spcAft>
                <a:spcPts val="600"/>
              </a:spcAft>
              <a:buNone/>
            </a:pPr>
            <a:r>
              <a:rPr lang="en-US" sz="3450" b="1" kern="0" spc="-69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Samaradorlikni o'lchash — 5 ta KPI</a:t>
            </a:r>
            <a:endParaRPr lang="en-US" sz="345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926753"/>
            <a:ext cx="7620000" cy="363736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1350"/>
              </a:spcAft>
              <a:buNone/>
            </a:pPr>
            <a:r>
              <a:rPr lang="en-US" sz="1050" dirty="0">
                <a:solidFill>
                  <a:srgbClr val="2B2320">
                    <a:alpha val="68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Rivojlantiruvchi ishlar natijasi raqamda: chorak boshida va oxirida taqqoslash. Maqsad — xavfsiz muhit, davomat va ishtirok o'sishi.</a:t>
            </a:r>
            <a:endParaRPr lang="en-US" sz="10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195239"/>
            <a:ext cx="6750100" cy="5548461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275" y="1604814"/>
            <a:ext cx="6045250" cy="361950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275" y="5319564"/>
            <a:ext cx="1493639" cy="271463"/>
          </a:xfrm>
          <a:prstGeom prst="rect">
            <a:avLst/>
          </a:prstGeom>
        </p:spPr>
      </p:pic>
      <p:sp>
        <p:nvSpPr>
          <p:cNvPr id="7" name="Text 2"/>
          <p:cNvSpPr txBox="1"/>
          <p:nvPr/>
        </p:nvSpPr>
        <p:spPr>
          <a:xfrm>
            <a:off x="914400" y="5386239"/>
            <a:ext cx="1150739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2B2420"/>
                </a:solidFill>
                <a:highlight>
                  <a:srgbClr val="EEEEEF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 O'sish % / Kamayish %</a:t>
            </a:r>
            <a:endParaRPr lang="en-US" sz="825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050" y="5417195"/>
            <a:ext cx="76200" cy="76200"/>
          </a:xfrm>
          <a:prstGeom prst="rect">
            <a:avLst/>
          </a:prstGeom>
        </p:spPr>
      </p:pic>
      <p:sp>
        <p:nvSpPr>
          <p:cNvPr id="9" name="Text 3"/>
          <p:cNvSpPr txBox="1"/>
          <p:nvPr/>
        </p:nvSpPr>
        <p:spPr>
          <a:xfrm>
            <a:off x="781050" y="5419725"/>
            <a:ext cx="76200" cy="762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6114" y="5319564"/>
            <a:ext cx="1367730" cy="271463"/>
          </a:xfrm>
          <a:prstGeom prst="rect">
            <a:avLst/>
          </a:prstGeom>
        </p:spPr>
      </p:pic>
      <p:sp>
        <p:nvSpPr>
          <p:cNvPr id="11" name="Text 4"/>
          <p:cNvSpPr txBox="1"/>
          <p:nvPr/>
        </p:nvSpPr>
        <p:spPr>
          <a:xfrm>
            <a:off x="2484239" y="5386239"/>
            <a:ext cx="1024830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2B2420"/>
                </a:solidFill>
                <a:highlight>
                  <a:srgbClr val="EEEEEF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 Choraklik monitoring</a:t>
            </a:r>
            <a:endParaRPr lang="en-US" sz="825" dirty="0"/>
          </a:p>
        </p:txBody>
      </p:sp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0889" y="5417195"/>
            <a:ext cx="76200" cy="76200"/>
          </a:xfrm>
          <a:prstGeom prst="rect">
            <a:avLst/>
          </a:prstGeom>
        </p:spPr>
      </p:pic>
      <p:sp>
        <p:nvSpPr>
          <p:cNvPr id="13" name="Text 5"/>
          <p:cNvSpPr txBox="1"/>
          <p:nvPr/>
        </p:nvSpPr>
        <p:spPr>
          <a:xfrm>
            <a:off x="2352675" y="5419725"/>
            <a:ext cx="76200" cy="7620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0045" y="5319564"/>
            <a:ext cx="1868835" cy="271463"/>
          </a:xfrm>
          <a:prstGeom prst="rect">
            <a:avLst/>
          </a:prstGeom>
        </p:spPr>
      </p:pic>
      <p:sp>
        <p:nvSpPr>
          <p:cNvPr id="15" name="Text 6"/>
          <p:cNvSpPr txBox="1"/>
          <p:nvPr/>
        </p:nvSpPr>
        <p:spPr>
          <a:xfrm>
            <a:off x="3794820" y="5386239"/>
            <a:ext cx="1659285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2B2420"/>
                </a:solidFill>
                <a:highlight>
                  <a:srgbClr val="EEEEEF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Manba: Maktab psixologi hisoboti</a:t>
            </a:r>
            <a:endParaRPr lang="en-US" sz="825" dirty="0"/>
          </a:p>
        </p:txBody>
      </p:sp>
      <p:sp>
        <p:nvSpPr>
          <p:cNvPr id="16" name="Shape 7"/>
          <p:cNvSpPr/>
          <p:nvPr/>
        </p:nvSpPr>
        <p:spPr>
          <a:xfrm>
            <a:off x="676275" y="5648325"/>
            <a:ext cx="6048375" cy="495300"/>
          </a:xfrm>
          <a:prstGeom prst="roundRect">
            <a:avLst>
              <a:gd name="adj" fmla="val 23077"/>
            </a:avLst>
          </a:prstGeom>
          <a:solidFill>
            <a:srgbClr val="57525C"/>
          </a:solidFill>
          <a:ln/>
        </p:spPr>
      </p:sp>
      <p:sp>
        <p:nvSpPr>
          <p:cNvPr id="17" name="Text 8"/>
          <p:cNvSpPr txBox="1"/>
          <p:nvPr/>
        </p:nvSpPr>
        <p:spPr>
          <a:xfrm>
            <a:off x="809625" y="5799534"/>
            <a:ext cx="190202" cy="20374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8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📊</a:t>
            </a:r>
            <a:endParaRPr lang="en-US" sz="1200" dirty="0"/>
          </a:p>
        </p:txBody>
      </p:sp>
      <p:sp>
        <p:nvSpPr>
          <p:cNvPr id="18" name="Text 9"/>
          <p:cNvSpPr txBox="1"/>
          <p:nvPr/>
        </p:nvSpPr>
        <p:spPr>
          <a:xfrm>
            <a:off x="1095077" y="5752951"/>
            <a:ext cx="5493097" cy="297061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08"/>
              </a:lnSpc>
              <a:buNone/>
            </a:pPr>
            <a:r>
              <a:rPr lang="en-US" sz="863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Qanday hisoblanadi?</a:t>
            </a:r>
            <a:r>
              <a:rPr lang="en-US" sz="863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Anonim so'rov + kuzatuv jurnali + eKundalik davomat. Har oyda mood-tracker va bulling holatlari logi.</a:t>
            </a:r>
            <a:endParaRPr lang="en-US" sz="863" dirty="0"/>
          </a:p>
        </p:txBody>
      </p:sp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59650" y="2128689"/>
            <a:ext cx="4813250" cy="873472"/>
          </a:xfrm>
          <a:prstGeom prst="rect">
            <a:avLst/>
          </a:prstGeom>
        </p:spPr>
      </p:pic>
      <p:sp>
        <p:nvSpPr>
          <p:cNvPr id="20" name="Text 10"/>
          <p:cNvSpPr txBox="1"/>
          <p:nvPr/>
        </p:nvSpPr>
        <p:spPr>
          <a:xfrm>
            <a:off x="7235875" y="2404914"/>
            <a:ext cx="3458914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Ishtirok va faollik</a:t>
            </a:r>
            <a:endParaRPr lang="en-US" sz="1013" dirty="0"/>
          </a:p>
        </p:txBody>
      </p:sp>
      <p:sp>
        <p:nvSpPr>
          <p:cNvPr id="21" name="Text 11"/>
          <p:cNvSpPr txBox="1"/>
          <p:nvPr/>
        </p:nvSpPr>
        <p:spPr>
          <a:xfrm>
            <a:off x="7235875" y="2578150"/>
            <a:ext cx="3458914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Darslarda faollik, treningga qatnashish</a:t>
            </a:r>
            <a:endParaRPr lang="en-US" sz="863" dirty="0"/>
          </a:p>
        </p:txBody>
      </p:sp>
      <p:sp>
        <p:nvSpPr>
          <p:cNvPr id="22" name="Text 12"/>
          <p:cNvSpPr txBox="1"/>
          <p:nvPr/>
        </p:nvSpPr>
        <p:spPr>
          <a:xfrm>
            <a:off x="10809089" y="2441525"/>
            <a:ext cx="687586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+18%</a:t>
            </a:r>
            <a:endParaRPr lang="en-US" sz="1950" dirty="0"/>
          </a:p>
        </p:txBody>
      </p:sp>
      <p:pic>
        <p:nvPicPr>
          <p:cNvPr id="23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59650" y="2830711"/>
            <a:ext cx="4813250" cy="873472"/>
          </a:xfrm>
          <a:prstGeom prst="rect">
            <a:avLst/>
          </a:prstGeom>
        </p:spPr>
      </p:pic>
      <p:sp>
        <p:nvSpPr>
          <p:cNvPr id="24" name="Text 13"/>
          <p:cNvSpPr txBox="1"/>
          <p:nvPr/>
        </p:nvSpPr>
        <p:spPr>
          <a:xfrm>
            <a:off x="7235875" y="3106936"/>
            <a:ext cx="3422154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Kayfiyat indeksi</a:t>
            </a:r>
            <a:endParaRPr lang="en-US" sz="1013" dirty="0"/>
          </a:p>
        </p:txBody>
      </p:sp>
      <p:sp>
        <p:nvSpPr>
          <p:cNvPr id="25" name="Text 14"/>
          <p:cNvSpPr txBox="1"/>
          <p:nvPr/>
        </p:nvSpPr>
        <p:spPr>
          <a:xfrm>
            <a:off x="7235875" y="3280172"/>
            <a:ext cx="3422154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Yaxshi/kuchli his-tuyg'ular ulushi</a:t>
            </a:r>
            <a:endParaRPr lang="en-US" sz="863" dirty="0"/>
          </a:p>
        </p:txBody>
      </p:sp>
      <p:sp>
        <p:nvSpPr>
          <p:cNvPr id="26" name="Text 15"/>
          <p:cNvSpPr txBox="1"/>
          <p:nvPr/>
        </p:nvSpPr>
        <p:spPr>
          <a:xfrm>
            <a:off x="10772329" y="3143548"/>
            <a:ext cx="724346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+25%</a:t>
            </a:r>
            <a:endParaRPr lang="en-US" sz="1950" dirty="0"/>
          </a:p>
        </p:txBody>
      </p:sp>
      <p:pic>
        <p:nvPicPr>
          <p:cNvPr id="27" name="Image 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59650" y="3532733"/>
            <a:ext cx="4813250" cy="873472"/>
          </a:xfrm>
          <a:prstGeom prst="rect">
            <a:avLst/>
          </a:prstGeom>
        </p:spPr>
      </p:pic>
      <p:sp>
        <p:nvSpPr>
          <p:cNvPr id="28" name="Text 16"/>
          <p:cNvSpPr txBox="1"/>
          <p:nvPr/>
        </p:nvSpPr>
        <p:spPr>
          <a:xfrm>
            <a:off x="7235875" y="3808958"/>
            <a:ext cx="3464123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Davomat</a:t>
            </a:r>
            <a:endParaRPr lang="en-US" sz="1013" dirty="0"/>
          </a:p>
        </p:txBody>
      </p:sp>
      <p:sp>
        <p:nvSpPr>
          <p:cNvPr id="29" name="Text 17"/>
          <p:cNvSpPr txBox="1"/>
          <p:nvPr/>
        </p:nvSpPr>
        <p:spPr>
          <a:xfrm>
            <a:off x="7235875" y="3982194"/>
            <a:ext cx="3464123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Darsga kelmaslik sabablari kamayishi</a:t>
            </a:r>
            <a:endParaRPr lang="en-US" sz="863" dirty="0"/>
          </a:p>
        </p:txBody>
      </p:sp>
      <p:sp>
        <p:nvSpPr>
          <p:cNvPr id="30" name="Text 18"/>
          <p:cNvSpPr txBox="1"/>
          <p:nvPr/>
        </p:nvSpPr>
        <p:spPr>
          <a:xfrm>
            <a:off x="10814298" y="3845570"/>
            <a:ext cx="682377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+12%</a:t>
            </a:r>
            <a:endParaRPr lang="en-US" sz="1950" dirty="0"/>
          </a:p>
        </p:txBody>
      </p:sp>
      <p:pic>
        <p:nvPicPr>
          <p:cNvPr id="31" name="Image 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59650" y="4234755"/>
            <a:ext cx="4813250" cy="873472"/>
          </a:xfrm>
          <a:prstGeom prst="rect">
            <a:avLst/>
          </a:prstGeom>
        </p:spPr>
      </p:pic>
      <p:sp>
        <p:nvSpPr>
          <p:cNvPr id="32" name="Text 19"/>
          <p:cNvSpPr txBox="1"/>
          <p:nvPr/>
        </p:nvSpPr>
        <p:spPr>
          <a:xfrm>
            <a:off x="7235875" y="4510980"/>
            <a:ext cx="3451175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Bulling holatlari</a:t>
            </a:r>
            <a:endParaRPr lang="en-US" sz="1013" dirty="0"/>
          </a:p>
        </p:txBody>
      </p:sp>
      <p:sp>
        <p:nvSpPr>
          <p:cNvPr id="33" name="Text 20"/>
          <p:cNvSpPr txBox="1"/>
          <p:nvPr/>
        </p:nvSpPr>
        <p:spPr>
          <a:xfrm>
            <a:off x="7235875" y="4684216"/>
            <a:ext cx="34511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Anonim quti va kuzatuv bo'yicha</a:t>
            </a:r>
            <a:endParaRPr lang="en-US" sz="863" dirty="0"/>
          </a:p>
        </p:txBody>
      </p:sp>
      <p:sp>
        <p:nvSpPr>
          <p:cNvPr id="34" name="Text 21"/>
          <p:cNvSpPr txBox="1"/>
          <p:nvPr/>
        </p:nvSpPr>
        <p:spPr>
          <a:xfrm>
            <a:off x="10801350" y="4547592"/>
            <a:ext cx="695325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1A7A6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-60%</a:t>
            </a:r>
            <a:endParaRPr lang="en-US" sz="1950" dirty="0"/>
          </a:p>
        </p:txBody>
      </p:sp>
      <p:pic>
        <p:nvPicPr>
          <p:cNvPr id="35" name="Image 11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59650" y="4936778"/>
            <a:ext cx="4813250" cy="873472"/>
          </a:xfrm>
          <a:prstGeom prst="rect">
            <a:avLst/>
          </a:prstGeom>
        </p:spPr>
      </p:pic>
      <p:sp>
        <p:nvSpPr>
          <p:cNvPr id="36" name="Text 22"/>
          <p:cNvSpPr txBox="1"/>
          <p:nvPr/>
        </p:nvSpPr>
        <p:spPr>
          <a:xfrm>
            <a:off x="7235875" y="5213003"/>
            <a:ext cx="3401318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spcAft>
                <a:spcPts val="150"/>
              </a:spcAft>
              <a:buNone/>
            </a:pPr>
            <a:r>
              <a:rPr lang="en-US" sz="1013" b="1" kern="0" spc="-10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Ota-ona qoniqishi</a:t>
            </a:r>
            <a:endParaRPr lang="en-US" sz="1013" dirty="0"/>
          </a:p>
        </p:txBody>
      </p:sp>
      <p:sp>
        <p:nvSpPr>
          <p:cNvPr id="37" name="Text 23"/>
          <p:cNvSpPr txBox="1"/>
          <p:nvPr/>
        </p:nvSpPr>
        <p:spPr>
          <a:xfrm>
            <a:off x="7235875" y="5386239"/>
            <a:ext cx="3401318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buNone/>
            </a:pPr>
            <a:r>
              <a:rPr lang="en-US" sz="86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Seminar va konsultatsiyadan so'ng so'rov</a:t>
            </a:r>
            <a:endParaRPr lang="en-US" sz="863" dirty="0"/>
          </a:p>
        </p:txBody>
      </p:sp>
      <p:sp>
        <p:nvSpPr>
          <p:cNvPr id="38" name="Text 24"/>
          <p:cNvSpPr txBox="1"/>
          <p:nvPr/>
        </p:nvSpPr>
        <p:spPr>
          <a:xfrm>
            <a:off x="10751493" y="5249614"/>
            <a:ext cx="745182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A8643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+30%</a:t>
            </a:r>
            <a:endParaRPr lang="en-US" sz="19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42900"/>
            <a:ext cx="11125200" cy="41999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8"/>
              </a:lnSpc>
              <a:spcAft>
                <a:spcPts val="600"/>
              </a:spcAft>
              <a:buNone/>
            </a:pPr>
            <a:r>
              <a:rPr lang="en-US" sz="3150" b="1" kern="0" spc="-63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Amaliy keys — 2 ta real holat</a:t>
            </a:r>
            <a:endParaRPr lang="en-US" sz="3150" dirty="0"/>
          </a:p>
        </p:txBody>
      </p:sp>
      <p:sp>
        <p:nvSpPr>
          <p:cNvPr id="3" name="Text 1"/>
          <p:cNvSpPr txBox="1"/>
          <p:nvPr/>
        </p:nvSpPr>
        <p:spPr>
          <a:xfrm>
            <a:off x="533400" y="858143"/>
            <a:ext cx="11125200" cy="173831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19"/>
              </a:lnSpc>
              <a:spcAft>
                <a:spcPts val="1350"/>
              </a:spcAft>
              <a:buNone/>
            </a:pPr>
            <a:r>
              <a:rPr lang="en-US" sz="1013" dirty="0">
                <a:solidFill>
                  <a:srgbClr val="2B2320">
                    <a:alpha val="6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Diagnostika → Intervensiya → Natija — kasbiy rivojlanish kunida muhokama qilinadigan keyslar</a:t>
            </a:r>
            <a:endParaRPr lang="en-US" sz="1013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0" y="984349"/>
            <a:ext cx="5819775" cy="578792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42925" y="1209675"/>
            <a:ext cx="5457825" cy="533400"/>
          </a:xfrm>
          <a:prstGeom prst="rect">
            <a:avLst/>
          </a:prstGeom>
          <a:solidFill>
            <a:srgbClr val="57525C"/>
          </a:solidFill>
          <a:ln/>
        </p:spPr>
      </p:sp>
      <p:sp>
        <p:nvSpPr>
          <p:cNvPr id="6" name="Text 3"/>
          <p:cNvSpPr txBox="1"/>
          <p:nvPr/>
        </p:nvSpPr>
        <p:spPr>
          <a:xfrm>
            <a:off x="714375" y="1398389"/>
            <a:ext cx="2431554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b="1" kern="0" spc="-1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KEYS 1 • 5-sinf moslashish qiyinchiligi</a:t>
            </a:r>
            <a:endParaRPr lang="en-US" sz="10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002" y="1346299"/>
            <a:ext cx="1054298" cy="264319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4870252" y="1412974"/>
            <a:ext cx="863798" cy="1404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81"/>
              </a:lnSpc>
              <a:buNone/>
            </a:pPr>
            <a:r>
              <a:rPr lang="en-US" sz="788" dirty="0">
                <a:solidFill>
                  <a:srgbClr val="FFFFFF"/>
                </a:solidFill>
                <a:highlight>
                  <a:srgbClr val="FFFFFF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Moslashuv dasturi</a:t>
            </a:r>
            <a:endParaRPr lang="en-US" sz="788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5" y="1896368"/>
            <a:ext cx="5114925" cy="839093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838200" y="2086868"/>
            <a:ext cx="564207" cy="1333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MUAMMO</a:t>
            </a:r>
            <a:endParaRPr lang="en-US" sz="825" dirty="0"/>
          </a:p>
        </p:txBody>
      </p:sp>
      <p:sp>
        <p:nvSpPr>
          <p:cNvPr id="11" name="Text 6"/>
          <p:cNvSpPr txBox="1"/>
          <p:nvPr/>
        </p:nvSpPr>
        <p:spPr>
          <a:xfrm>
            <a:off x="838200" y="2296418"/>
            <a:ext cx="4867275" cy="33426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16"/>
              </a:lnSpc>
              <a:spcBef>
                <a:spcPts val="300"/>
              </a:spcBef>
              <a:buNone/>
            </a:pPr>
            <a:r>
              <a:rPr lang="en-US" sz="97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Aziza, 11 yosh, yangi maktab, darsda sukut saqlash, tanaffusda yolg'iz. Sociometriya: izolyatsiyalangan.</a:t>
            </a:r>
            <a:endParaRPr lang="en-US" sz="975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" y="2849761"/>
            <a:ext cx="228600" cy="228600"/>
          </a:xfrm>
          <a:prstGeom prst="rect">
            <a:avLst/>
          </a:prstGeom>
        </p:spPr>
      </p:pic>
      <p:sp>
        <p:nvSpPr>
          <p:cNvPr id="13" name="Text 7"/>
          <p:cNvSpPr txBox="1"/>
          <p:nvPr/>
        </p:nvSpPr>
        <p:spPr>
          <a:xfrm>
            <a:off x="806053" y="2895005"/>
            <a:ext cx="136922" cy="1833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825" dirty="0"/>
          </a:p>
        </p:txBody>
      </p:sp>
      <p:sp>
        <p:nvSpPr>
          <p:cNvPr id="14" name="Text 8"/>
          <p:cNvSpPr txBox="1"/>
          <p:nvPr/>
        </p:nvSpPr>
        <p:spPr>
          <a:xfrm>
            <a:off x="1076325" y="2849761"/>
            <a:ext cx="4752975" cy="1488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2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Diagnostika</a:t>
            </a:r>
            <a:endParaRPr lang="en-US" sz="938" dirty="0"/>
          </a:p>
        </p:txBody>
      </p:sp>
      <p:sp>
        <p:nvSpPr>
          <p:cNvPr id="15" name="Text 9"/>
          <p:cNvSpPr txBox="1"/>
          <p:nvPr/>
        </p:nvSpPr>
        <p:spPr>
          <a:xfrm>
            <a:off x="1076325" y="3017639"/>
            <a:ext cx="47529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Phillips moslashuv so'rovnomasi — 68% xavotir, o'qituvchi kuzatuvi, ota-ona suhbati</a:t>
            </a:r>
            <a:endParaRPr lang="en-US" sz="863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" y="3241625"/>
            <a:ext cx="228600" cy="228600"/>
          </a:xfrm>
          <a:prstGeom prst="rect">
            <a:avLst/>
          </a:prstGeom>
        </p:spPr>
      </p:pic>
      <p:sp>
        <p:nvSpPr>
          <p:cNvPr id="17" name="Text 10"/>
          <p:cNvSpPr txBox="1"/>
          <p:nvPr/>
        </p:nvSpPr>
        <p:spPr>
          <a:xfrm>
            <a:off x="795635" y="3286869"/>
            <a:ext cx="147340" cy="1833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825" dirty="0"/>
          </a:p>
        </p:txBody>
      </p:sp>
      <p:sp>
        <p:nvSpPr>
          <p:cNvPr id="18" name="Text 11"/>
          <p:cNvSpPr txBox="1"/>
          <p:nvPr/>
        </p:nvSpPr>
        <p:spPr>
          <a:xfrm>
            <a:off x="1076325" y="3241625"/>
            <a:ext cx="4752975" cy="1488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2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Intervensiya — 6 seans art-terapiya</a:t>
            </a:r>
            <a:endParaRPr lang="en-US" sz="938" dirty="0"/>
          </a:p>
        </p:txBody>
      </p:sp>
      <p:sp>
        <p:nvSpPr>
          <p:cNvPr id="19" name="Text 12"/>
          <p:cNvSpPr txBox="1"/>
          <p:nvPr/>
        </p:nvSpPr>
        <p:spPr>
          <a:xfrm>
            <a:off x="1076325" y="3409504"/>
            <a:ext cx="47529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"Maktabga xush kelibsan" dasturi: his-tuyg'ular mandalasi, do'stlik daraxti, guruh o'yinlari</a:t>
            </a:r>
            <a:endParaRPr lang="en-US" sz="863" dirty="0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75" y="3633490"/>
            <a:ext cx="228600" cy="228600"/>
          </a:xfrm>
          <a:prstGeom prst="rect">
            <a:avLst/>
          </a:prstGeom>
        </p:spPr>
      </p:pic>
      <p:sp>
        <p:nvSpPr>
          <p:cNvPr id="21" name="Text 13"/>
          <p:cNvSpPr txBox="1"/>
          <p:nvPr/>
        </p:nvSpPr>
        <p:spPr>
          <a:xfrm>
            <a:off x="794742" y="3678734"/>
            <a:ext cx="148233" cy="1833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825" dirty="0"/>
          </a:p>
        </p:txBody>
      </p:sp>
      <p:sp>
        <p:nvSpPr>
          <p:cNvPr id="22" name="Text 14"/>
          <p:cNvSpPr txBox="1"/>
          <p:nvPr/>
        </p:nvSpPr>
        <p:spPr>
          <a:xfrm>
            <a:off x="1076325" y="3633490"/>
            <a:ext cx="4752975" cy="1488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2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Hamkorlik</a:t>
            </a:r>
            <a:endParaRPr lang="en-US" sz="938" dirty="0"/>
          </a:p>
        </p:txBody>
      </p:sp>
      <p:sp>
        <p:nvSpPr>
          <p:cNvPr id="23" name="Text 15"/>
          <p:cNvSpPr txBox="1"/>
          <p:nvPr/>
        </p:nvSpPr>
        <p:spPr>
          <a:xfrm>
            <a:off x="1076325" y="3801368"/>
            <a:ext cx="4752975" cy="295573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shartnomasi, ota-onaga 2 seminar, Kasbiy rivojlanish soati — sinf rahbariga aktiv tinglash</a:t>
            </a:r>
            <a:endParaRPr lang="en-US" sz="863" dirty="0"/>
          </a:p>
        </p:txBody>
      </p:sp>
      <p:sp>
        <p:nvSpPr>
          <p:cNvPr id="24" name="Shape 16"/>
          <p:cNvSpPr/>
          <p:nvPr/>
        </p:nvSpPr>
        <p:spPr>
          <a:xfrm>
            <a:off x="714375" y="4210050"/>
            <a:ext cx="5114925" cy="9525"/>
          </a:xfrm>
          <a:prstGeom prst="rect">
            <a:avLst/>
          </a:prstGeom>
          <a:solidFill>
            <a:srgbClr val="F0E8D0"/>
          </a:solidFill>
          <a:ln/>
        </p:spPr>
      </p:sp>
      <p:sp>
        <p:nvSpPr>
          <p:cNvPr id="25" name="Shape 17"/>
          <p:cNvSpPr/>
          <p:nvPr/>
        </p:nvSpPr>
        <p:spPr>
          <a:xfrm>
            <a:off x="714375" y="5610225"/>
            <a:ext cx="5114925" cy="781050"/>
          </a:xfrm>
          <a:prstGeom prst="roundRect">
            <a:avLst>
              <a:gd name="adj" fmla="val 14634"/>
            </a:avLst>
          </a:prstGeom>
          <a:solidFill>
            <a:srgbClr val="2B2420"/>
          </a:solidFill>
          <a:ln/>
        </p:spPr>
      </p:sp>
      <p:sp>
        <p:nvSpPr>
          <p:cNvPr id="26" name="Text 18"/>
          <p:cNvSpPr txBox="1"/>
          <p:nvPr/>
        </p:nvSpPr>
        <p:spPr>
          <a:xfrm>
            <a:off x="847725" y="5713661"/>
            <a:ext cx="559743" cy="2857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+40%</a:t>
            </a:r>
            <a:endParaRPr lang="en-US" sz="1650" dirty="0"/>
          </a:p>
        </p:txBody>
      </p:sp>
      <p:sp>
        <p:nvSpPr>
          <p:cNvPr id="27" name="Text 19"/>
          <p:cNvSpPr txBox="1"/>
          <p:nvPr/>
        </p:nvSpPr>
        <p:spPr>
          <a:xfrm>
            <a:off x="847725" y="6018461"/>
            <a:ext cx="4443859" cy="13617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73"/>
              </a:lnSpc>
              <a:buNone/>
            </a:pPr>
            <a:r>
              <a:rPr lang="en-US" sz="82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Moslashuv indeksi</a:t>
            </a:r>
            <a:endParaRPr lang="en-US" sz="825" dirty="0"/>
          </a:p>
        </p:txBody>
      </p:sp>
      <p:sp>
        <p:nvSpPr>
          <p:cNvPr id="28" name="Text 20"/>
          <p:cNvSpPr txBox="1"/>
          <p:nvPr/>
        </p:nvSpPr>
        <p:spPr>
          <a:xfrm>
            <a:off x="847725" y="6154638"/>
            <a:ext cx="4443859" cy="141387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14"/>
              </a:lnSpc>
              <a:buNone/>
            </a:pPr>
            <a:r>
              <a:rPr lang="en-US" sz="825" dirty="0">
                <a:solidFill>
                  <a:srgbClr val="FFFFFF">
                    <a:alpha val="8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 haftada do'stlashdi, darsda faollik, davomat 100%</a:t>
            </a:r>
            <a:endParaRPr lang="en-US" sz="825" dirty="0"/>
          </a:p>
        </p:txBody>
      </p:sp>
      <p:sp>
        <p:nvSpPr>
          <p:cNvPr id="29" name="Text 21"/>
          <p:cNvSpPr txBox="1"/>
          <p:nvPr/>
        </p:nvSpPr>
        <p:spPr>
          <a:xfrm>
            <a:off x="5386834" y="5852368"/>
            <a:ext cx="309116" cy="33337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25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🌱</a:t>
            </a:r>
            <a:endParaRPr lang="en-US" sz="1950" dirty="0"/>
          </a:p>
        </p:txBody>
      </p:sp>
      <p:pic>
        <p:nvPicPr>
          <p:cNvPr id="30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0275" y="984349"/>
            <a:ext cx="5819775" cy="5787926"/>
          </a:xfrm>
          <a:prstGeom prst="rect">
            <a:avLst/>
          </a:prstGeom>
        </p:spPr>
      </p:pic>
      <p:sp>
        <p:nvSpPr>
          <p:cNvPr id="31" name="Shape 22"/>
          <p:cNvSpPr/>
          <p:nvPr/>
        </p:nvSpPr>
        <p:spPr>
          <a:xfrm>
            <a:off x="6191250" y="1209675"/>
            <a:ext cx="5457825" cy="533400"/>
          </a:xfrm>
          <a:prstGeom prst="rect">
            <a:avLst/>
          </a:prstGeom>
          <a:solidFill>
            <a:srgbClr val="A86438"/>
          </a:solidFill>
          <a:ln/>
        </p:spPr>
      </p:sp>
      <p:sp>
        <p:nvSpPr>
          <p:cNvPr id="32" name="Text 23"/>
          <p:cNvSpPr txBox="1"/>
          <p:nvPr/>
        </p:nvSpPr>
        <p:spPr>
          <a:xfrm>
            <a:off x="6362700" y="1398389"/>
            <a:ext cx="1961257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b="1" kern="0" spc="-1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KEYS 2 • 8-sinfda bulling holati</a:t>
            </a:r>
            <a:endParaRPr lang="en-US" sz="1050" dirty="0"/>
          </a:p>
        </p:txBody>
      </p:sp>
      <p:pic>
        <p:nvPicPr>
          <p:cNvPr id="33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36002" y="1346299"/>
            <a:ext cx="841623" cy="264319"/>
          </a:xfrm>
          <a:prstGeom prst="rect">
            <a:avLst/>
          </a:prstGeom>
        </p:spPr>
      </p:pic>
      <p:sp>
        <p:nvSpPr>
          <p:cNvPr id="34" name="Text 24"/>
          <p:cNvSpPr txBox="1"/>
          <p:nvPr/>
        </p:nvSpPr>
        <p:spPr>
          <a:xfrm>
            <a:off x="10731252" y="1412974"/>
            <a:ext cx="651123" cy="140494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81"/>
              </a:lnSpc>
              <a:buNone/>
            </a:pPr>
            <a:r>
              <a:rPr lang="en-US" sz="788" dirty="0">
                <a:solidFill>
                  <a:srgbClr val="FFFFFF"/>
                </a:solidFill>
                <a:highlight>
                  <a:srgbClr val="FFFFFF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KiVa 5 qadam</a:t>
            </a:r>
            <a:endParaRPr lang="en-US" sz="788" dirty="0"/>
          </a:p>
        </p:txBody>
      </p:sp>
      <p:pic>
        <p:nvPicPr>
          <p:cNvPr id="35" name="Image 8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2700" y="1896368"/>
            <a:ext cx="5114925" cy="839093"/>
          </a:xfrm>
          <a:prstGeom prst="rect">
            <a:avLst/>
          </a:prstGeom>
        </p:spPr>
      </p:pic>
      <p:sp>
        <p:nvSpPr>
          <p:cNvPr id="36" name="Text 25"/>
          <p:cNvSpPr txBox="1"/>
          <p:nvPr/>
        </p:nvSpPr>
        <p:spPr>
          <a:xfrm>
            <a:off x="6486525" y="2086868"/>
            <a:ext cx="564207" cy="1333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50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MUAMMO</a:t>
            </a:r>
            <a:endParaRPr lang="en-US" sz="825" dirty="0"/>
          </a:p>
        </p:txBody>
      </p:sp>
      <p:sp>
        <p:nvSpPr>
          <p:cNvPr id="37" name="Text 26"/>
          <p:cNvSpPr txBox="1"/>
          <p:nvPr/>
        </p:nvSpPr>
        <p:spPr>
          <a:xfrm>
            <a:off x="6486525" y="2296418"/>
            <a:ext cx="4867275" cy="334268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16"/>
              </a:lnSpc>
              <a:spcBef>
                <a:spcPts val="300"/>
              </a:spcBef>
              <a:buNone/>
            </a:pPr>
            <a:r>
              <a:rPr lang="en-US" sz="975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Anonim QR qutiga xabar: 8-B sinfda masxara, taxallus qo'yish, guruhdan chetlatish. Jabrlangan — Sardor.</a:t>
            </a:r>
            <a:endParaRPr lang="en-US" sz="975" dirty="0"/>
          </a:p>
        </p:txBody>
      </p:sp>
      <p:pic>
        <p:nvPicPr>
          <p:cNvPr id="38" name="Image 9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62700" y="2849761"/>
            <a:ext cx="228600" cy="228600"/>
          </a:xfrm>
          <a:prstGeom prst="rect">
            <a:avLst/>
          </a:prstGeom>
        </p:spPr>
      </p:pic>
      <p:sp>
        <p:nvSpPr>
          <p:cNvPr id="39" name="Text 27"/>
          <p:cNvSpPr txBox="1"/>
          <p:nvPr/>
        </p:nvSpPr>
        <p:spPr>
          <a:xfrm>
            <a:off x="6454378" y="2895005"/>
            <a:ext cx="136922" cy="1833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endParaRPr lang="en-US" sz="825" dirty="0"/>
          </a:p>
        </p:txBody>
      </p:sp>
      <p:sp>
        <p:nvSpPr>
          <p:cNvPr id="40" name="Text 28"/>
          <p:cNvSpPr txBox="1"/>
          <p:nvPr/>
        </p:nvSpPr>
        <p:spPr>
          <a:xfrm>
            <a:off x="6724650" y="2849761"/>
            <a:ext cx="4752975" cy="1488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2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KiVa qadam 1-2: Aniqlash va suhbat</a:t>
            </a:r>
            <a:endParaRPr lang="en-US" sz="938" dirty="0"/>
          </a:p>
        </p:txBody>
      </p:sp>
      <p:sp>
        <p:nvSpPr>
          <p:cNvPr id="41" name="Text 29"/>
          <p:cNvSpPr txBox="1"/>
          <p:nvPr/>
        </p:nvSpPr>
        <p:spPr>
          <a:xfrm>
            <a:off x="6724650" y="3017639"/>
            <a:ext cx="47529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Psixolog jabrlangan bilan yakka, keyin guvohlar bilan — ayblovsiz, xavfsiz</a:t>
            </a:r>
            <a:endParaRPr lang="en-US" sz="863" dirty="0"/>
          </a:p>
        </p:txBody>
      </p:sp>
      <p:pic>
        <p:nvPicPr>
          <p:cNvPr id="42" name="Image 10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62700" y="3241625"/>
            <a:ext cx="228600" cy="228600"/>
          </a:xfrm>
          <a:prstGeom prst="rect">
            <a:avLst/>
          </a:prstGeom>
        </p:spPr>
      </p:pic>
      <p:sp>
        <p:nvSpPr>
          <p:cNvPr id="43" name="Text 30"/>
          <p:cNvSpPr txBox="1"/>
          <p:nvPr/>
        </p:nvSpPr>
        <p:spPr>
          <a:xfrm>
            <a:off x="6443960" y="3286869"/>
            <a:ext cx="147340" cy="1833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825" dirty="0"/>
          </a:p>
        </p:txBody>
      </p:sp>
      <p:sp>
        <p:nvSpPr>
          <p:cNvPr id="44" name="Text 31"/>
          <p:cNvSpPr txBox="1"/>
          <p:nvPr/>
        </p:nvSpPr>
        <p:spPr>
          <a:xfrm>
            <a:off x="6724650" y="3241625"/>
            <a:ext cx="4752975" cy="1488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2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Qadam 3: Himoyachi jamoasi</a:t>
            </a:r>
            <a:endParaRPr lang="en-US" sz="938" dirty="0"/>
          </a:p>
        </p:txBody>
      </p:sp>
      <p:sp>
        <p:nvSpPr>
          <p:cNvPr id="45" name="Text 32"/>
          <p:cNvSpPr txBox="1"/>
          <p:nvPr/>
        </p:nvSpPr>
        <p:spPr>
          <a:xfrm>
            <a:off x="6724650" y="3409504"/>
            <a:ext cx="47529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 nafar ixtiyoriy guvoh — "Biz qanday yordam beramiz?" reja tuzadi</a:t>
            </a:r>
            <a:endParaRPr lang="en-US" sz="863" dirty="0"/>
          </a:p>
        </p:txBody>
      </p:sp>
      <p:pic>
        <p:nvPicPr>
          <p:cNvPr id="46" name="Image 11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62700" y="3633490"/>
            <a:ext cx="228600" cy="228600"/>
          </a:xfrm>
          <a:prstGeom prst="rect">
            <a:avLst/>
          </a:prstGeom>
        </p:spPr>
      </p:pic>
      <p:sp>
        <p:nvSpPr>
          <p:cNvPr id="47" name="Text 33"/>
          <p:cNvSpPr txBox="1"/>
          <p:nvPr/>
        </p:nvSpPr>
        <p:spPr>
          <a:xfrm>
            <a:off x="6443067" y="3678734"/>
            <a:ext cx="148233" cy="18335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825" dirty="0"/>
          </a:p>
        </p:txBody>
      </p:sp>
      <p:sp>
        <p:nvSpPr>
          <p:cNvPr id="48" name="Text 34"/>
          <p:cNvSpPr txBox="1"/>
          <p:nvPr/>
        </p:nvSpPr>
        <p:spPr>
          <a:xfrm>
            <a:off x="6724650" y="3633490"/>
            <a:ext cx="4752975" cy="14882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2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Qadam 4-5: Kuzatuv va yakun</a:t>
            </a:r>
            <a:endParaRPr lang="en-US" sz="938" dirty="0"/>
          </a:p>
        </p:txBody>
      </p:sp>
      <p:sp>
        <p:nvSpPr>
          <p:cNvPr id="49" name="Text 35"/>
          <p:cNvSpPr txBox="1"/>
          <p:nvPr/>
        </p:nvSpPr>
        <p:spPr>
          <a:xfrm>
            <a:off x="6724650" y="3801368"/>
            <a:ext cx="4752975" cy="1477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150"/>
              </a:spcBef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14 kun kuzatuv, ota-ona bilan kelishuv, sinfda KiVa darsi — qayta buling 0</a:t>
            </a:r>
            <a:endParaRPr lang="en-US" sz="863" dirty="0"/>
          </a:p>
        </p:txBody>
      </p:sp>
      <p:sp>
        <p:nvSpPr>
          <p:cNvPr id="50" name="Shape 36"/>
          <p:cNvSpPr/>
          <p:nvPr/>
        </p:nvSpPr>
        <p:spPr>
          <a:xfrm>
            <a:off x="6362700" y="4067175"/>
            <a:ext cx="5114925" cy="9525"/>
          </a:xfrm>
          <a:prstGeom prst="rect">
            <a:avLst/>
          </a:prstGeom>
          <a:solidFill>
            <a:srgbClr val="F0E8D0"/>
          </a:solidFill>
          <a:ln/>
        </p:spPr>
      </p:sp>
      <p:sp>
        <p:nvSpPr>
          <p:cNvPr id="51" name="Shape 37"/>
          <p:cNvSpPr/>
          <p:nvPr/>
        </p:nvSpPr>
        <p:spPr>
          <a:xfrm>
            <a:off x="6362700" y="5610225"/>
            <a:ext cx="5114925" cy="781050"/>
          </a:xfrm>
          <a:prstGeom prst="roundRect">
            <a:avLst>
              <a:gd name="adj" fmla="val 14634"/>
            </a:avLst>
          </a:prstGeom>
          <a:solidFill>
            <a:srgbClr val="A86438"/>
          </a:solidFill>
          <a:ln/>
        </p:spPr>
      </p:sp>
      <p:sp>
        <p:nvSpPr>
          <p:cNvPr id="52" name="Text 38"/>
          <p:cNvSpPr txBox="1"/>
          <p:nvPr/>
        </p:nvSpPr>
        <p:spPr>
          <a:xfrm>
            <a:off x="6496050" y="5713661"/>
            <a:ext cx="634752" cy="2857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75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-100%</a:t>
            </a:r>
            <a:endParaRPr lang="en-US" sz="1650" dirty="0"/>
          </a:p>
        </p:txBody>
      </p:sp>
      <p:sp>
        <p:nvSpPr>
          <p:cNvPr id="53" name="Text 39"/>
          <p:cNvSpPr txBox="1"/>
          <p:nvPr/>
        </p:nvSpPr>
        <p:spPr>
          <a:xfrm>
            <a:off x="6496050" y="6018461"/>
            <a:ext cx="4443859" cy="13617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073"/>
              </a:lnSpc>
              <a:buNone/>
            </a:pPr>
            <a:r>
              <a:rPr lang="en-US" sz="82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Takrorlanish yo'q</a:t>
            </a:r>
            <a:endParaRPr lang="en-US" sz="825" dirty="0"/>
          </a:p>
        </p:txBody>
      </p:sp>
      <p:sp>
        <p:nvSpPr>
          <p:cNvPr id="54" name="Text 40"/>
          <p:cNvSpPr txBox="1"/>
          <p:nvPr/>
        </p:nvSpPr>
        <p:spPr>
          <a:xfrm>
            <a:off x="6496050" y="6154638"/>
            <a:ext cx="4443859" cy="141387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14"/>
              </a:lnSpc>
              <a:buNone/>
            </a:pPr>
            <a:r>
              <a:rPr lang="en-US" sz="825" dirty="0">
                <a:solidFill>
                  <a:srgbClr val="FFFFFF">
                    <a:alpha val="85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Sinf iqlimi +32%, ota-ona qoniqishi 92%, 1 oy ichida</a:t>
            </a:r>
            <a:endParaRPr lang="en-US" sz="825" dirty="0"/>
          </a:p>
        </p:txBody>
      </p:sp>
      <p:sp>
        <p:nvSpPr>
          <p:cNvPr id="55" name="Text 41"/>
          <p:cNvSpPr txBox="1"/>
          <p:nvPr/>
        </p:nvSpPr>
        <p:spPr>
          <a:xfrm>
            <a:off x="11035159" y="5852368"/>
            <a:ext cx="309116" cy="33337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25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🛡️</a:t>
            </a:r>
            <a:endParaRPr lang="en-US" sz="19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A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33400" y="342900"/>
            <a:ext cx="11125200" cy="43993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65"/>
              </a:lnSpc>
              <a:spcAft>
                <a:spcPts val="900"/>
              </a:spcAft>
              <a:buNone/>
            </a:pPr>
            <a:r>
              <a:rPr lang="en-US" sz="3300" b="1" kern="0" spc="-66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Xulosa va amaliy qadam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" y="735211"/>
            <a:ext cx="2377380" cy="1427113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1447800" y="1040011"/>
            <a:ext cx="281880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A86438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01</a:t>
            </a:r>
            <a:endParaRPr lang="en-US" sz="1950" dirty="0"/>
          </a:p>
        </p:txBody>
      </p:sp>
      <p:sp>
        <p:nvSpPr>
          <p:cNvPr id="5" name="Text 2"/>
          <p:cNvSpPr txBox="1"/>
          <p:nvPr/>
        </p:nvSpPr>
        <p:spPr>
          <a:xfrm>
            <a:off x="1457474" y="1344811"/>
            <a:ext cx="262533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1050" b="1" kern="0" spc="-1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Ko'r</a:t>
            </a:r>
            <a:endParaRPr lang="en-US" sz="1050" dirty="0"/>
          </a:p>
        </p:txBody>
      </p:sp>
      <p:sp>
        <p:nvSpPr>
          <p:cNvPr id="6" name="Text 3"/>
          <p:cNvSpPr txBox="1"/>
          <p:nvPr/>
        </p:nvSpPr>
        <p:spPr>
          <a:xfrm>
            <a:off x="695325" y="1561951"/>
            <a:ext cx="1786682" cy="295573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64"/>
              </a:lnSpc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Har bir bolani payqa — jimlik, chetlanish, charchoq signal</a:t>
            </a:r>
            <a:endParaRPr lang="en-US" sz="863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5030" y="735211"/>
            <a:ext cx="2377380" cy="1427113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3672780" y="1040011"/>
            <a:ext cx="281880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A86438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02</a:t>
            </a:r>
            <a:endParaRPr lang="en-US" sz="1950" dirty="0"/>
          </a:p>
        </p:txBody>
      </p:sp>
      <p:sp>
        <p:nvSpPr>
          <p:cNvPr id="9" name="Text 5"/>
          <p:cNvSpPr txBox="1"/>
          <p:nvPr/>
        </p:nvSpPr>
        <p:spPr>
          <a:xfrm>
            <a:off x="3651498" y="1344811"/>
            <a:ext cx="324445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1050" b="1" kern="0" spc="-1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Eshit</a:t>
            </a:r>
            <a:endParaRPr lang="en-US" sz="1050" dirty="0"/>
          </a:p>
        </p:txBody>
      </p:sp>
      <p:sp>
        <p:nvSpPr>
          <p:cNvPr id="10" name="Text 6"/>
          <p:cNvSpPr txBox="1"/>
          <p:nvPr/>
        </p:nvSpPr>
        <p:spPr>
          <a:xfrm>
            <a:off x="2920305" y="1561951"/>
            <a:ext cx="1786682" cy="295573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64"/>
              </a:lnSpc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Hukmsiz tingla, aktiv tinglash, men-xabar</a:t>
            </a:r>
            <a:endParaRPr lang="en-US" sz="863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011" y="735211"/>
            <a:ext cx="2377380" cy="1427113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5897761" y="1040011"/>
            <a:ext cx="281880" cy="2476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950"/>
              </a:lnSpc>
              <a:buNone/>
            </a:pPr>
            <a:r>
              <a:rPr lang="en-US" sz="1950" b="1" dirty="0">
                <a:solidFill>
                  <a:srgbClr val="A86438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03</a:t>
            </a:r>
            <a:endParaRPr lang="en-US" sz="1950" dirty="0"/>
          </a:p>
        </p:txBody>
      </p:sp>
      <p:sp>
        <p:nvSpPr>
          <p:cNvPr id="13" name="Text 8"/>
          <p:cNvSpPr txBox="1"/>
          <p:nvPr/>
        </p:nvSpPr>
        <p:spPr>
          <a:xfrm>
            <a:off x="5510957" y="1344811"/>
            <a:ext cx="1055340" cy="15999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1050" b="1" kern="0" spc="-11" dirty="0">
                <a:solidFill>
                  <a:srgbClr val="2B2420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Qo'llab-quvvatla</a:t>
            </a:r>
            <a:endParaRPr lang="en-US" sz="1050" dirty="0"/>
          </a:p>
        </p:txBody>
      </p:sp>
      <p:sp>
        <p:nvSpPr>
          <p:cNvPr id="14" name="Text 9"/>
          <p:cNvSpPr txBox="1"/>
          <p:nvPr/>
        </p:nvSpPr>
        <p:spPr>
          <a:xfrm>
            <a:off x="5145286" y="1561951"/>
            <a:ext cx="1786682" cy="295573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164"/>
              </a:lnSpc>
              <a:buNone/>
            </a:pPr>
            <a:r>
              <a:rPr lang="en-US" sz="863" dirty="0">
                <a:solidFill>
                  <a:srgbClr val="2B241F">
                    <a:alpha val="7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Kuchli tomonga tayan, resurs ber, kuzat</a:t>
            </a:r>
            <a:endParaRPr lang="en-US" sz="863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50" y="1971824"/>
            <a:ext cx="6827490" cy="1606153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695325" y="2276624"/>
            <a:ext cx="6236940" cy="157163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spcAft>
                <a:spcPts val="750"/>
              </a:spcAft>
              <a:buNone/>
            </a:pPr>
            <a:r>
              <a:rPr lang="en-US" sz="825" b="1" kern="0" spc="50" dirty="0">
                <a:solidFill>
                  <a:srgbClr val="57525C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YILLIK ISH REJASI NAMUNASI — KASBIY RIVOJLANISH KUNI/SOATI BILAN</a:t>
            </a:r>
            <a:endParaRPr lang="en-US" sz="825" dirty="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325" y="2529036"/>
            <a:ext cx="209550" cy="209550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785366" y="2563118"/>
            <a:ext cx="119509" cy="17546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14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</a:t>
            </a:r>
            <a:endParaRPr lang="en-US" sz="825" dirty="0"/>
          </a:p>
        </p:txBody>
      </p:sp>
      <p:sp>
        <p:nvSpPr>
          <p:cNvPr id="19" name="Text 12"/>
          <p:cNvSpPr txBox="1"/>
          <p:nvPr/>
        </p:nvSpPr>
        <p:spPr>
          <a:xfrm>
            <a:off x="981075" y="2699296"/>
            <a:ext cx="2315021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Sentyabr-Noyabr — diagnostika</a:t>
            </a: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SDQ, sinf iqlimi, ota-ona roziligi, pilot 2 sinf</a:t>
            </a:r>
            <a:endParaRPr lang="en-US" sz="938" dirty="0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9921" y="2529036"/>
            <a:ext cx="209550" cy="209550"/>
          </a:xfrm>
          <a:prstGeom prst="rect">
            <a:avLst/>
          </a:prstGeom>
        </p:spPr>
      </p:pic>
      <p:sp>
        <p:nvSpPr>
          <p:cNvPr id="21" name="Text 13"/>
          <p:cNvSpPr txBox="1"/>
          <p:nvPr/>
        </p:nvSpPr>
        <p:spPr>
          <a:xfrm>
            <a:off x="3965228" y="2563118"/>
            <a:ext cx="134243" cy="17546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14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II</a:t>
            </a:r>
            <a:endParaRPr lang="en-US" sz="825" dirty="0"/>
          </a:p>
        </p:txBody>
      </p:sp>
      <p:sp>
        <p:nvSpPr>
          <p:cNvPr id="22" name="Text 14"/>
          <p:cNvSpPr txBox="1"/>
          <p:nvPr/>
        </p:nvSpPr>
        <p:spPr>
          <a:xfrm>
            <a:off x="4175671" y="2699296"/>
            <a:ext cx="2218134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Dekabr-Fevral — SEL joriy</a:t>
            </a: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Haftasiga 1 soat kasbiy soat, KiVa trening</a:t>
            </a:r>
            <a:endParaRPr lang="en-US" sz="938" dirty="0"/>
          </a:p>
        </p:txBody>
      </p:sp>
      <p:pic>
        <p:nvPicPr>
          <p:cNvPr id="23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325" y="2948732"/>
            <a:ext cx="209550" cy="209550"/>
          </a:xfrm>
          <a:prstGeom prst="rect">
            <a:avLst/>
          </a:prstGeom>
        </p:spPr>
      </p:pic>
      <p:sp>
        <p:nvSpPr>
          <p:cNvPr id="24" name="Text 15"/>
          <p:cNvSpPr txBox="1"/>
          <p:nvPr/>
        </p:nvSpPr>
        <p:spPr>
          <a:xfrm>
            <a:off x="755898" y="2982813"/>
            <a:ext cx="148977" cy="17546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14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III</a:t>
            </a:r>
            <a:endParaRPr lang="en-US" sz="825" dirty="0"/>
          </a:p>
        </p:txBody>
      </p:sp>
      <p:sp>
        <p:nvSpPr>
          <p:cNvPr id="25" name="Text 16"/>
          <p:cNvSpPr txBox="1"/>
          <p:nvPr/>
        </p:nvSpPr>
        <p:spPr>
          <a:xfrm>
            <a:off x="981075" y="3118991"/>
            <a:ext cx="2102197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Mart-Aprel — kengaytirish</a:t>
            </a: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Butun maktab, ota-ona seminarlari 4 ta</a:t>
            </a:r>
            <a:endParaRPr lang="en-US" sz="938" dirty="0"/>
          </a:p>
        </p:txBody>
      </p:sp>
      <p:pic>
        <p:nvPicPr>
          <p:cNvPr id="26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9921" y="2948732"/>
            <a:ext cx="209550" cy="209550"/>
          </a:xfrm>
          <a:prstGeom prst="rect">
            <a:avLst/>
          </a:prstGeom>
        </p:spPr>
      </p:pic>
      <p:sp>
        <p:nvSpPr>
          <p:cNvPr id="27" name="Text 17"/>
          <p:cNvSpPr txBox="1"/>
          <p:nvPr/>
        </p:nvSpPr>
        <p:spPr>
          <a:xfrm>
            <a:off x="3940820" y="2982813"/>
            <a:ext cx="158651" cy="17546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14"/>
              </a:lnSpc>
              <a:buNone/>
            </a:pPr>
            <a:r>
              <a:rPr lang="en-US" sz="825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IV</a:t>
            </a:r>
            <a:endParaRPr lang="en-US" sz="825" dirty="0"/>
          </a:p>
        </p:txBody>
      </p:sp>
      <p:sp>
        <p:nvSpPr>
          <p:cNvPr id="28" name="Text 18"/>
          <p:cNvSpPr txBox="1"/>
          <p:nvPr/>
        </p:nvSpPr>
        <p:spPr>
          <a:xfrm>
            <a:off x="4175671" y="3118991"/>
            <a:ext cx="2620268" cy="154186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15"/>
              </a:lnSpc>
              <a:buNone/>
            </a:pPr>
            <a:r>
              <a:rPr lang="en-US" sz="938" b="1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May — monitoring</a:t>
            </a:r>
            <a:r>
              <a:rPr lang="en-US" sz="900" dirty="0">
                <a:solidFill>
                  <a:srgbClr val="2B242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KPI: davomat +12%, bulling -60%, hisobot portal</a:t>
            </a:r>
            <a:endParaRPr lang="en-US" sz="938" dirty="0"/>
          </a:p>
        </p:txBody>
      </p:sp>
      <p:sp>
        <p:nvSpPr>
          <p:cNvPr id="29" name="Text 19"/>
          <p:cNvSpPr txBox="1"/>
          <p:nvPr/>
        </p:nvSpPr>
        <p:spPr>
          <a:xfrm>
            <a:off x="533400" y="3654177"/>
            <a:ext cx="4089350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2B2520">
                    <a:alpha val="6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Huquqiy asos: VM 203-son, 30-modda, 1/300 norma • Etika: konfidensiallik, rozilik</a:t>
            </a:r>
            <a:endParaRPr lang="en-US" sz="825" dirty="0"/>
          </a:p>
        </p:txBody>
      </p:sp>
      <p:sp>
        <p:nvSpPr>
          <p:cNvPr id="30" name="Text 20"/>
          <p:cNvSpPr txBox="1"/>
          <p:nvPr/>
        </p:nvSpPr>
        <p:spPr>
          <a:xfrm>
            <a:off x="5503515" y="3654177"/>
            <a:ext cx="1590675" cy="147638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2B2520">
                    <a:alpha val="6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Maktab psixologi uchun eslatma</a:t>
            </a:r>
            <a:endParaRPr lang="en-US" sz="825" dirty="0"/>
          </a:p>
        </p:txBody>
      </p:sp>
      <p:pic>
        <p:nvPicPr>
          <p:cNvPr id="31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3240" y="687586"/>
            <a:ext cx="4716661" cy="5084564"/>
          </a:xfrm>
          <a:prstGeom prst="rect">
            <a:avLst/>
          </a:prstGeom>
        </p:spPr>
      </p:pic>
      <p:sp>
        <p:nvSpPr>
          <p:cNvPr id="32" name="Text 21"/>
          <p:cNvSpPr txBox="1"/>
          <p:nvPr/>
        </p:nvSpPr>
        <p:spPr>
          <a:xfrm>
            <a:off x="7494240" y="1068586"/>
            <a:ext cx="3983236" cy="161925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350"/>
              </a:lnSpc>
              <a:spcAft>
                <a:spcPts val="750"/>
              </a:spcAft>
              <a:buNone/>
            </a:pPr>
            <a:r>
              <a:rPr lang="en-US" sz="900" b="1" kern="0" spc="54" dirty="0">
                <a:solidFill>
                  <a:srgbClr val="A86438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🧩 TEST — 5 SAVOL + AMALIY TOPSHIRIQ</a:t>
            </a:r>
            <a:endParaRPr lang="en-US" sz="900" dirty="0"/>
          </a:p>
        </p:txBody>
      </p:sp>
      <p:sp>
        <p:nvSpPr>
          <p:cNvPr id="33" name="Text 22"/>
          <p:cNvSpPr txBox="1"/>
          <p:nvPr/>
        </p:nvSpPr>
        <p:spPr>
          <a:xfrm>
            <a:off x="7496175" y="1323975"/>
            <a:ext cx="3981450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750" b="1" dirty="0">
                <a:solidFill>
                  <a:srgbClr val="A86438"/>
                </a:solidFill>
                <a:highlight>
                  <a:srgbClr val="F3E9E3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1</a:t>
            </a:r>
            <a:r>
              <a:rPr lang="en-US" sz="900" b="1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Bronfenbrenner bo'yicha bola atrofida nechta tizim bor?</a:t>
            </a:r>
            <a:r>
              <a:rPr lang="en-US" sz="900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A)2 B)4 C)6 — Javob: 4 (mikro, mezo, ekzo, makro)</a:t>
            </a:r>
            <a:endParaRPr lang="en-US" sz="750" dirty="0"/>
          </a:p>
        </p:txBody>
      </p:sp>
      <p:sp>
        <p:nvSpPr>
          <p:cNvPr id="34" name="Text 23"/>
          <p:cNvSpPr txBox="1"/>
          <p:nvPr/>
        </p:nvSpPr>
        <p:spPr>
          <a:xfrm>
            <a:off x="7496175" y="1724025"/>
            <a:ext cx="3981450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750" b="1" dirty="0">
                <a:solidFill>
                  <a:srgbClr val="A86438"/>
                </a:solidFill>
                <a:highlight>
                  <a:srgbClr val="F3E9E3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r>
              <a:rPr lang="en-US" sz="900" b="1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SEL CASEL nechta kompetensiyadan iborat?</a:t>
            </a:r>
            <a:r>
              <a:rPr lang="en-US" sz="900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A)3 B)5 C)7 — Javob: 5</a:t>
            </a:r>
            <a:endParaRPr lang="en-US" sz="750" dirty="0"/>
          </a:p>
        </p:txBody>
      </p:sp>
      <p:sp>
        <p:nvSpPr>
          <p:cNvPr id="35" name="Text 24"/>
          <p:cNvSpPr txBox="1"/>
          <p:nvPr/>
        </p:nvSpPr>
        <p:spPr>
          <a:xfrm>
            <a:off x="7496175" y="2114550"/>
            <a:ext cx="3981450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750" b="1" dirty="0">
                <a:solidFill>
                  <a:srgbClr val="A86438"/>
                </a:solidFill>
                <a:highlight>
                  <a:srgbClr val="F3E9E3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r>
              <a:rPr lang="en-US" sz="900" b="1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KiVa samaradorligi?</a:t>
            </a:r>
            <a:r>
              <a:rPr lang="en-US" sz="900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A) 40% B) 90% C) 20% — Javob: 90% Finlandiya</a:t>
            </a:r>
            <a:endParaRPr lang="en-US" sz="750" dirty="0"/>
          </a:p>
        </p:txBody>
      </p:sp>
      <p:sp>
        <p:nvSpPr>
          <p:cNvPr id="36" name="Text 25"/>
          <p:cNvSpPr txBox="1"/>
          <p:nvPr/>
        </p:nvSpPr>
        <p:spPr>
          <a:xfrm>
            <a:off x="7496175" y="2514600"/>
            <a:ext cx="3981450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750" b="1" dirty="0">
                <a:solidFill>
                  <a:srgbClr val="A86438"/>
                </a:solidFill>
                <a:highlight>
                  <a:srgbClr val="F3E9E3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r>
              <a:rPr lang="en-US" sz="900" b="1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MMTV bo'yicha shtat normasi?</a:t>
            </a:r>
            <a:r>
              <a:rPr lang="en-US" sz="900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A) 1/100 B) 1/300 C) 1/500 — Javob: 1/300</a:t>
            </a:r>
            <a:endParaRPr lang="en-US" sz="750" dirty="0"/>
          </a:p>
        </p:txBody>
      </p:sp>
      <p:sp>
        <p:nvSpPr>
          <p:cNvPr id="37" name="Text 26"/>
          <p:cNvSpPr txBox="1"/>
          <p:nvPr/>
        </p:nvSpPr>
        <p:spPr>
          <a:xfrm>
            <a:off x="7496175" y="2914650"/>
            <a:ext cx="3981450" cy="32385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750" b="1" dirty="0">
                <a:solidFill>
                  <a:srgbClr val="A86438"/>
                </a:solidFill>
                <a:highlight>
                  <a:srgbClr val="F3E9E3"/>
                </a:highlight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r>
              <a:rPr lang="en-US" sz="900" b="1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Men-xabar formulasi?</a:t>
            </a:r>
            <a:r>
              <a:rPr lang="en-US" sz="900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"Men ... his qilyapman, chunki ..." — fikr-hissiyot-ehtiyoj</a:t>
            </a:r>
            <a:endParaRPr lang="en-US" sz="750" dirty="0"/>
          </a:p>
        </p:txBody>
      </p:sp>
      <p:pic>
        <p:nvPicPr>
          <p:cNvPr id="38" name="Image 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4240" y="3325713"/>
            <a:ext cx="3983236" cy="948184"/>
          </a:xfrm>
          <a:prstGeom prst="rect">
            <a:avLst/>
          </a:prstGeom>
        </p:spPr>
      </p:pic>
      <p:sp>
        <p:nvSpPr>
          <p:cNvPr id="39" name="Text 27"/>
          <p:cNvSpPr txBox="1"/>
          <p:nvPr/>
        </p:nvSpPr>
        <p:spPr>
          <a:xfrm>
            <a:off x="7618065" y="3516213"/>
            <a:ext cx="2334816" cy="13335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b="1" kern="0" spc="41" dirty="0">
                <a:solidFill>
                  <a:srgbClr val="57525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AMALIY TOPSHIRIQ — ERTAGA BAJARING</a:t>
            </a:r>
            <a:endParaRPr lang="en-US" sz="825" dirty="0"/>
          </a:p>
        </p:txBody>
      </p:sp>
      <p:sp>
        <p:nvSpPr>
          <p:cNvPr id="40" name="Text 28"/>
          <p:cNvSpPr txBox="1"/>
          <p:nvPr/>
        </p:nvSpPr>
        <p:spPr>
          <a:xfrm>
            <a:off x="7618065" y="3725763"/>
            <a:ext cx="3735586" cy="443359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4"/>
              </a:lnSpc>
              <a:spcBef>
                <a:spcPts val="300"/>
              </a:spcBef>
              <a:buNone/>
            </a:pPr>
            <a:r>
              <a:rPr lang="en-US" sz="863" dirty="0">
                <a:solidFill>
                  <a:srgbClr val="58554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 sinfingizda sinf shartnomasini tuzing, anonim QR quti o'rnating, 1 ta SEL mashg'uloti (his-tuyg'ular kundaligi) o'tkazing va mood-tracker natijasini qayd eting.</a:t>
            </a:r>
            <a:endParaRPr lang="en-US" sz="863" dirty="0"/>
          </a:p>
        </p:txBody>
      </p:sp>
      <p:sp>
        <p:nvSpPr>
          <p:cNvPr id="41" name="Shape 29"/>
          <p:cNvSpPr/>
          <p:nvPr/>
        </p:nvSpPr>
        <p:spPr>
          <a:xfrm>
            <a:off x="7286625" y="5676900"/>
            <a:ext cx="4371975" cy="914400"/>
          </a:xfrm>
          <a:prstGeom prst="roundRect">
            <a:avLst>
              <a:gd name="adj" fmla="val 14583"/>
            </a:avLst>
          </a:prstGeom>
          <a:solidFill>
            <a:srgbClr val="57525C"/>
          </a:solidFill>
          <a:ln/>
        </p:spPr>
      </p:sp>
      <p:sp>
        <p:nvSpPr>
          <p:cNvPr id="42" name="Shape 30"/>
          <p:cNvSpPr/>
          <p:nvPr/>
        </p:nvSpPr>
        <p:spPr>
          <a:xfrm>
            <a:off x="7419975" y="5791200"/>
            <a:ext cx="685800" cy="685800"/>
          </a:xfrm>
          <a:prstGeom prst="roundRect">
            <a:avLst>
              <a:gd name="adj" fmla="val 13889"/>
            </a:avLst>
          </a:prstGeom>
          <a:solidFill>
            <a:srgbClr val="FFFFFF"/>
          </a:solidFill>
          <a:ln/>
        </p:spPr>
      </p:sp>
      <p:sp>
        <p:nvSpPr>
          <p:cNvPr id="43" name="Text 31"/>
          <p:cNvSpPr txBox="1"/>
          <p:nvPr/>
        </p:nvSpPr>
        <p:spPr>
          <a:xfrm>
            <a:off x="7762875" y="6134100"/>
            <a:ext cx="0" cy="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4" name="Text 32"/>
          <p:cNvSpPr txBox="1"/>
          <p:nvPr/>
        </p:nvSpPr>
        <p:spPr>
          <a:xfrm>
            <a:off x="8332440" y="5838230"/>
            <a:ext cx="3192661" cy="148530"/>
          </a:xfrm>
          <a:prstGeom prst="rect">
            <a:avLst/>
          </a:prstGeom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70"/>
              </a:lnSpc>
              <a:spcAft>
                <a:spcPts val="150"/>
              </a:spcAft>
              <a:buNone/>
            </a:pPr>
            <a:r>
              <a:rPr lang="en-US" sz="975" b="1" kern="0" spc="-10" dirty="0">
                <a:solidFill>
                  <a:srgbClr val="FFFFFF"/>
                </a:solidFill>
                <a:latin typeface="Source Serif 4" pitchFamily="34" charset="0"/>
                <a:ea typeface="Source Serif 4" pitchFamily="34" charset="-122"/>
                <a:cs typeface="Source Serif 4" pitchFamily="34" charset="-120"/>
              </a:rPr>
              <a:t>QR — materiallar banki</a:t>
            </a:r>
            <a:endParaRPr lang="en-US" sz="975" dirty="0"/>
          </a:p>
        </p:txBody>
      </p:sp>
      <p:sp>
        <p:nvSpPr>
          <p:cNvPr id="45" name="Text 33"/>
          <p:cNvSpPr txBox="1"/>
          <p:nvPr/>
        </p:nvSpPr>
        <p:spPr>
          <a:xfrm>
            <a:off x="8332440" y="6005810"/>
            <a:ext cx="3192661" cy="424160"/>
          </a:xfrm>
          <a:prstGeom prst="rect">
            <a:avLst/>
          </a:prstGeom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14"/>
              </a:lnSpc>
              <a:buNone/>
            </a:pPr>
            <a:r>
              <a:rPr lang="en-US" sz="825" dirty="0">
                <a:solidFill>
                  <a:srgbClr val="58554E">
                    <a:alpha val="90000"/>
                  </a:srgbClr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SEL kartalari, KiVa videolari, art-terapiya andozalari, hisobot shablonlari, ota-ona seminar prezentatsiyalari — barchasi bitta Drive papkada</a:t>
            </a:r>
            <a:endParaRPr lang="en-US" sz="82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2309</Words>
  <Application>Microsoft Office PowerPoint</Application>
  <PresentationFormat>Широкоэкранный</PresentationFormat>
  <Paragraphs>417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Inter</vt:lpstr>
      <vt:lpstr>Source Serif 4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Ijtimoiy-ruhiy-va-rivojlantiruvchi-ishlarning-zamonaviy-nazariyalari</dc:title>
  <dc:subject>PptxGenJS Presentation</dc:subject>
  <dc:creator>PptxGenJS</dc:creator>
  <cp:lastModifiedBy>Win-10</cp:lastModifiedBy>
  <cp:revision>6</cp:revision>
  <dcterms:created xsi:type="dcterms:W3CDTF">2026-10-05T10:54:30Z</dcterms:created>
  <dcterms:modified xsi:type="dcterms:W3CDTF">2026-10-12T11:26:48Z</dcterms:modified>
</cp:coreProperties>
</file>