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12" r:id="rId1"/>
  </p:sldMasterIdLst>
  <p:sldIdLst>
    <p:sldId id="257" r:id="rId2"/>
    <p:sldId id="266" r:id="rId3"/>
    <p:sldId id="281" r:id="rId4"/>
    <p:sldId id="271" r:id="rId5"/>
    <p:sldId id="287" r:id="rId6"/>
    <p:sldId id="288" r:id="rId7"/>
    <p:sldId id="289" r:id="rId8"/>
    <p:sldId id="279" r:id="rId9"/>
    <p:sldId id="284" r:id="rId10"/>
    <p:sldId id="277" r:id="rId11"/>
    <p:sldId id="290" r:id="rId12"/>
    <p:sldId id="292" r:id="rId13"/>
    <p:sldId id="291" r:id="rId14"/>
    <p:sldId id="29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2" d="100"/>
          <a:sy n="62" d="100"/>
        </p:scale>
        <p:origin x="-1488" y="-62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15-Jan-25</a:t>
            </a:fld>
            <a:endParaRPr lang="en-US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Овал 7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542901" y="1345016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15-Jan-25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043853" y="-54"/>
            <a:ext cx="9144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15-Jan-25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3048000" y="0"/>
            <a:ext cx="1016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3210752" y="2745870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712588-04B1-427B-82EE-E8DB90309F08}" type="datetimeFigureOut">
              <a:rPr lang="en-US" smtClean="0"/>
              <a:t>15-Jan-25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15-Jan-25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15-Jan-25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53312" y="0"/>
            <a:ext cx="10838688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15-Jan-25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2A54C80-263E-416B-A8E0-580EDEADCBDC}" type="datetimeFigureOut">
              <a:rPr lang="en-US" smtClean="0"/>
              <a:t>15-Jan-25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15-Jan-25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528967" y="954341"/>
            <a:ext cx="9144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6671556" y="936786"/>
            <a:ext cx="865632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C6B4A9-1611-4792-9094-5F34BCA07E0B}" type="datetimeFigureOut">
              <a:rPr lang="en-US" smtClean="0"/>
              <a:t>15-Jan-25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BEF0D-F0BB-DE4B-95CE-6DB70DBA9567}" type="datetimeFigureOut">
              <a:rPr lang="en-US" smtClean="0"/>
              <a:pPr/>
              <a:t>15-Jan-25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1087902" y="-815922"/>
            <a:ext cx="2185183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25089" y="21103"/>
            <a:ext cx="2269588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350498" y="-54"/>
            <a:ext cx="1084150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61BEF0D-F0BB-DE4B-95CE-6DB70DBA9567}" type="datetimeFigureOut">
              <a:rPr lang="en-US" smtClean="0"/>
              <a:pPr/>
              <a:t>15-Jan-25</a:t>
            </a:fld>
            <a:endParaRPr lang="en-US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rEEVZa3f98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ishgrammar.org/" TargetMode="External"/><Relationship Id="rId2" Type="http://schemas.openxmlformats.org/officeDocument/2006/relationships/hyperlink" Target="http://teachesl.pbworks.com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B270558-4C37-4EEE-B8D6-455713921C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7575" y="551021"/>
            <a:ext cx="7766936" cy="1024466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chemeClr val="accent2">
                    <a:lumMod val="75000"/>
                  </a:schemeClr>
                </a:solidFill>
              </a:rPr>
              <a:t>4 Cs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Подзаголовок 3">
            <a:extLst>
              <a:ext uri="{FF2B5EF4-FFF2-40B4-BE49-F238E27FC236}">
                <a16:creationId xmlns="" xmlns:a16="http://schemas.microsoft.com/office/drawing/2014/main" id="{6F155AAC-86A4-44D8-A9FD-7408968C05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Aim: </a:t>
            </a:r>
          </a:p>
          <a:p>
            <a:r>
              <a:rPr lang="en-US" sz="2400" dirty="0" smtClean="0"/>
              <a:t>Discuss </a:t>
            </a:r>
            <a:r>
              <a:rPr lang="en-US" sz="2400" dirty="0"/>
              <a:t>the practical strategies to integrate the 4 Cs into their English lessons.</a:t>
            </a:r>
          </a:p>
          <a:p>
            <a:pPr lvl="0"/>
            <a:r>
              <a:rPr lang="en-US" sz="2400" dirty="0"/>
              <a:t>Apply the 4 Cs framework and explain its relevance in English teaching</a:t>
            </a:r>
          </a:p>
          <a:p>
            <a:endParaRPr lang="ru-RU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04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OPENING DISCUSSION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56702" y="2347784"/>
            <a:ext cx="6617299" cy="36935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i="1" dirty="0"/>
              <a:t>"What skills do students need to succeed in the 21st century?"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29215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892" y="1556951"/>
            <a:ext cx="10033686" cy="472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71352" y="506627"/>
            <a:ext cx="73275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>
                <a:hlinkClick r:id="rId3"/>
              </a:rPr>
              <a:t>https://www.youtube.com/watch?v=QrEEVZa3f98</a:t>
            </a:r>
            <a:r>
              <a:rPr lang="en-US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877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38896"/>
          </a:xfrm>
        </p:spPr>
        <p:txBody>
          <a:bodyPr>
            <a:normAutofit/>
          </a:bodyPr>
          <a:lstStyle/>
          <a:p>
            <a:pPr algn="ctr"/>
            <a:endParaRPr lang="ru-RU" sz="3200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1406" y="605482"/>
            <a:ext cx="10453816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530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915" y="889686"/>
            <a:ext cx="11232290" cy="5461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0213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773" y="494269"/>
            <a:ext cx="10169611" cy="5696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6016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416" y="654907"/>
            <a:ext cx="11528854" cy="5795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8431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811" y="1042988"/>
            <a:ext cx="9032789" cy="5098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354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3048" y="282279"/>
            <a:ext cx="3854528" cy="1693170"/>
          </a:xfrm>
        </p:spPr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sz="1300" b="1" dirty="0">
                <a:solidFill>
                  <a:schemeClr val="tx1"/>
                </a:solidFill>
              </a:rPr>
              <a:t>Group Work  </a:t>
            </a:r>
            <a:r>
              <a:rPr lang="ru-RU" sz="1300" b="1" dirty="0">
                <a:solidFill>
                  <a:schemeClr val="tx1"/>
                </a:solidFill>
              </a:rPr>
              <a:t/>
            </a:r>
            <a:br>
              <a:rPr lang="ru-RU" sz="1300" b="1" dirty="0">
                <a:solidFill>
                  <a:schemeClr val="tx1"/>
                </a:solidFill>
              </a:rPr>
            </a:br>
            <a:r>
              <a:rPr lang="en-US" sz="1300" b="1" dirty="0">
                <a:solidFill>
                  <a:schemeClr val="tx1"/>
                </a:solidFill>
              </a:rPr>
              <a:t>Give a name to your team</a:t>
            </a:r>
            <a:r>
              <a:rPr lang="ru-RU" sz="1300" b="1" dirty="0">
                <a:solidFill>
                  <a:schemeClr val="tx1"/>
                </a:solidFill>
              </a:rPr>
              <a:t/>
            </a:r>
            <a:br>
              <a:rPr lang="ru-RU" sz="1300" b="1" dirty="0">
                <a:solidFill>
                  <a:schemeClr val="tx1"/>
                </a:solidFill>
              </a:rPr>
            </a:br>
            <a:r>
              <a:rPr lang="en-US" sz="1300" b="1" dirty="0">
                <a:solidFill>
                  <a:schemeClr val="tx1"/>
                </a:solidFill>
              </a:rPr>
              <a:t>Find out who….           Can 😔   /Be good at   😊   /Be bad at   ☹   </a:t>
            </a:r>
            <a:r>
              <a:rPr lang="ru-RU" sz="1300" b="1" dirty="0">
                <a:solidFill>
                  <a:schemeClr val="tx1"/>
                </a:solidFill>
              </a:rPr>
              <a:t/>
            </a:r>
            <a:br>
              <a:rPr lang="ru-RU" sz="1300" b="1" dirty="0">
                <a:solidFill>
                  <a:schemeClr val="tx1"/>
                </a:solidFill>
              </a:rPr>
            </a:br>
            <a:r>
              <a:rPr lang="en-US" sz="1300" b="1" dirty="0">
                <a:solidFill>
                  <a:schemeClr val="tx1"/>
                </a:solidFill>
              </a:rPr>
              <a:t>Use     Ex:  Can you ….?      Are you good/bad at…?</a:t>
            </a:r>
            <a:endParaRPr lang="ru-RU" sz="1300" b="1" dirty="0">
              <a:solidFill>
                <a:schemeClr val="tx1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2"/>
          </p:nvPr>
        </p:nvSpPr>
        <p:spPr>
          <a:xfrm>
            <a:off x="677334" y="2320507"/>
            <a:ext cx="3854528" cy="3041012"/>
          </a:xfrm>
        </p:spPr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         Group Report</a:t>
            </a:r>
            <a:endParaRPr lang="en-US" dirty="0"/>
          </a:p>
          <a:p>
            <a:r>
              <a:rPr lang="en-US" dirty="0" smtClean="0"/>
              <a:t>Our </a:t>
            </a:r>
            <a:r>
              <a:rPr lang="en-US" dirty="0"/>
              <a:t>team’s name is________. There are ______ members in our team. </a:t>
            </a:r>
            <a:endParaRPr lang="ru-RU" dirty="0"/>
          </a:p>
          <a:p>
            <a:r>
              <a:rPr lang="en-US" dirty="0"/>
              <a:t>_______ of us can _____________________________________.</a:t>
            </a:r>
            <a:endParaRPr lang="ru-RU" dirty="0"/>
          </a:p>
          <a:p>
            <a:r>
              <a:rPr lang="en-US" dirty="0"/>
              <a:t>_______ of us are good at _______________________________.</a:t>
            </a:r>
            <a:endParaRPr lang="ru-RU" dirty="0"/>
          </a:p>
          <a:p>
            <a:r>
              <a:rPr lang="en-US" dirty="0"/>
              <a:t>_______ of us are bad at ________________________________.</a:t>
            </a:r>
            <a:endParaRPr lang="ru-RU" dirty="0"/>
          </a:p>
          <a:p>
            <a:r>
              <a:rPr lang="en-US" dirty="0"/>
              <a:t>_______ of us are not good at ____________________________.</a:t>
            </a:r>
            <a:endParaRPr lang="ru-RU" dirty="0"/>
          </a:p>
          <a:p>
            <a:r>
              <a:rPr lang="en-US" dirty="0"/>
              <a:t>_______ of us are not bad at _____________________________.</a:t>
            </a:r>
            <a:endParaRPr lang="ru-RU" dirty="0"/>
          </a:p>
          <a:p>
            <a:r>
              <a:rPr lang="en-US" dirty="0"/>
              <a:t>Only ___ member is (not) ________ at _________________________.</a:t>
            </a:r>
            <a:endParaRPr lang="ru-RU" dirty="0"/>
          </a:p>
          <a:p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126928071"/>
              </p:ext>
            </p:extLst>
          </p:nvPr>
        </p:nvGraphicFramePr>
        <p:xfrm>
          <a:off x="4760913" y="514350"/>
          <a:ext cx="4771276" cy="4188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2819"/>
                <a:gridCol w="1192819"/>
                <a:gridCol w="1192819"/>
                <a:gridCol w="1192819"/>
              </a:tblGrid>
              <a:tr h="818431">
                <a:tc>
                  <a:txBody>
                    <a:bodyPr/>
                    <a:lstStyle/>
                    <a:p>
                      <a:r>
                        <a:rPr lang="en-US" dirty="0" smtClean="0"/>
                        <a:t>Names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Speak</a:t>
                      </a:r>
                      <a:r>
                        <a:rPr lang="en-US" baseline="0" dirty="0" smtClean="0"/>
                        <a:t> 5 languages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Draw pics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Cook a delicious meal</a:t>
                      </a:r>
                      <a:endParaRPr lang="ru-RU" dirty="0"/>
                    </a:p>
                  </a:txBody>
                  <a:tcPr/>
                </a:tc>
              </a:tr>
              <a:tr h="818431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18431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18431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18431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539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hlinkClick r:id="rId2"/>
              </a:rPr>
              <a:t>http://teachesl.pbworks.com</a:t>
            </a:r>
            <a:r>
              <a:rPr lang="en-US" dirty="0"/>
              <a:t>. Teaching grammar.</a:t>
            </a:r>
          </a:p>
          <a:p>
            <a:pPr marL="0" indent="0">
              <a:buNone/>
            </a:pPr>
            <a:r>
              <a:rPr lang="en-US" dirty="0" err="1"/>
              <a:t>Taras.A</a:t>
            </a:r>
            <a:r>
              <a:rPr lang="en-US" dirty="0"/>
              <a:t>. (2013). Teaching communicative </a:t>
            </a:r>
            <a:r>
              <a:rPr lang="en-US" dirty="0" err="1"/>
              <a:t>grammar:including</a:t>
            </a:r>
            <a:r>
              <a:rPr lang="en-US" dirty="0"/>
              <a:t> a practical approach to teaching future notion.</a:t>
            </a:r>
          </a:p>
          <a:p>
            <a:pPr marL="0" indent="0">
              <a:buNone/>
            </a:pPr>
            <a:r>
              <a:rPr lang="en-US" dirty="0"/>
              <a:t>Rama ,J.L, </a:t>
            </a:r>
            <a:r>
              <a:rPr lang="en-US" dirty="0" err="1"/>
              <a:t>Augullo,G.L</a:t>
            </a:r>
            <a:r>
              <a:rPr lang="en-US" dirty="0"/>
              <a:t>. (2012) The role of grammar teaching: Form communicative approaches to the common European framework of reference for languages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>
                <a:hlinkClick r:id="rId3"/>
              </a:rPr>
              <a:t>The 2025 Grammar Guide by </a:t>
            </a:r>
            <a:r>
              <a:rPr lang="en-US" dirty="0" smtClean="0">
                <a:hlinkClick r:id="rId3"/>
              </a:rPr>
              <a:t>EnglishGrammar.org</a:t>
            </a:r>
            <a:r>
              <a:rPr lang="en-US" dirty="0" smtClean="0"/>
              <a:t>  </a:t>
            </a:r>
            <a:endParaRPr lang="en-US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180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Test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What is a primary goal of using collaboration in language learning?</a:t>
            </a:r>
            <a:r>
              <a:rPr lang="en-US" dirty="0"/>
              <a:t> </a:t>
            </a:r>
            <a:endParaRPr lang="ru-RU" dirty="0"/>
          </a:p>
          <a:p>
            <a:pPr marL="82296" indent="0">
              <a:buNone/>
            </a:pPr>
            <a:r>
              <a:rPr lang="en-US" dirty="0"/>
              <a:t>a) Encouraging individual competition among students.</a:t>
            </a:r>
            <a:br>
              <a:rPr lang="en-US" dirty="0"/>
            </a:br>
            <a:r>
              <a:rPr lang="en-US" dirty="0"/>
              <a:t>b) Reducing the number of group activities in class.</a:t>
            </a:r>
            <a:br>
              <a:rPr lang="en-US" dirty="0"/>
            </a:br>
            <a:r>
              <a:rPr lang="en-US" dirty="0"/>
              <a:t>c) Developing teamwork and problem-solving skills.</a:t>
            </a:r>
            <a:br>
              <a:rPr lang="en-US" dirty="0"/>
            </a:br>
            <a:r>
              <a:rPr lang="en-US" dirty="0"/>
              <a:t>d) Ensuring students complete tasks independently.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76801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True/False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Critical thinking involves analyzing and evaluating information rather than memorizing it.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55404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Effective communication in English classes can be achieved by:</a:t>
            </a:r>
            <a:r>
              <a:rPr lang="en-US" dirty="0"/>
              <a:t> </a:t>
            </a:r>
            <a:endParaRPr lang="ru-RU" dirty="0"/>
          </a:p>
          <a:p>
            <a:r>
              <a:rPr lang="en-US" dirty="0"/>
              <a:t>a) Focusing solely on grammar rules.</a:t>
            </a:r>
            <a:br>
              <a:rPr lang="en-US" dirty="0"/>
            </a:br>
            <a:r>
              <a:rPr lang="en-US" dirty="0"/>
              <a:t>b) Using role-plays and real-world scenarios for practice.</a:t>
            </a:r>
            <a:br>
              <a:rPr lang="en-US" dirty="0"/>
            </a:br>
            <a:r>
              <a:rPr lang="en-US" dirty="0"/>
              <a:t>c) Avoiding interaction among students.</a:t>
            </a:r>
            <a:br>
              <a:rPr lang="en-US" dirty="0"/>
            </a:br>
            <a:r>
              <a:rPr lang="en-US" dirty="0"/>
              <a:t>d) Conducting only written assessments.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15406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True/False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Creativity in English teaching is limited to artistic activities like drawing or acting.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69840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349</TotalTime>
  <Words>236</Words>
  <Application>Microsoft Office PowerPoint</Application>
  <PresentationFormat>Произвольный</PresentationFormat>
  <Paragraphs>39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Солнцестояние</vt:lpstr>
      <vt:lpstr>4 Cs</vt:lpstr>
      <vt:lpstr>OPENING DISCUSSION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Group Work   Give a name to your team Find out who….           Can 😔   /Be good at   😊   /Be bad at   ☹    Use     Ex:  Can you ….?      Are you good/bad at…?</vt:lpstr>
      <vt:lpstr>References :</vt:lpstr>
      <vt:lpstr>Test</vt:lpstr>
      <vt:lpstr>True/False</vt:lpstr>
      <vt:lpstr>Презентация PowerPoint</vt:lpstr>
      <vt:lpstr>True/False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CRITICAL FRIEND</dc:title>
  <dc:creator>Пользователь</dc:creator>
  <cp:lastModifiedBy>Access</cp:lastModifiedBy>
  <cp:revision>24</cp:revision>
  <dcterms:created xsi:type="dcterms:W3CDTF">2022-06-23T18:41:39Z</dcterms:created>
  <dcterms:modified xsi:type="dcterms:W3CDTF">2025-01-15T03:01:08Z</dcterms:modified>
</cp:coreProperties>
</file>