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1"/>
  </p:notesMasterIdLst>
  <p:sldIdLst>
    <p:sldId id="362" r:id="rId2"/>
    <p:sldId id="350" r:id="rId3"/>
    <p:sldId id="355" r:id="rId4"/>
    <p:sldId id="356" r:id="rId5"/>
    <p:sldId id="361" r:id="rId6"/>
    <p:sldId id="357" r:id="rId7"/>
    <p:sldId id="359" r:id="rId8"/>
    <p:sldId id="360" r:id="rId9"/>
    <p:sldId id="353" r:id="rId10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F69B0A7F-0E7A-470B-87C8-A2E1E0FE8896}">
          <p14:sldIdLst>
            <p14:sldId id="362"/>
            <p14:sldId id="350"/>
            <p14:sldId id="355"/>
            <p14:sldId id="356"/>
            <p14:sldId id="361"/>
            <p14:sldId id="357"/>
            <p14:sldId id="359"/>
            <p14:sldId id="360"/>
            <p14:sldId id="35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E53935"/>
    <a:srgbClr val="80C783"/>
    <a:srgbClr val="E6E6E6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7" autoAdjust="0"/>
    <p:restoredTop sz="90767" autoAdjust="0"/>
  </p:normalViewPr>
  <p:slideViewPr>
    <p:cSldViewPr>
      <p:cViewPr varScale="1">
        <p:scale>
          <a:sx n="65" d="100"/>
          <a:sy n="65" d="100"/>
        </p:scale>
        <p:origin x="996" y="8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E44585C-58AC-3A9B-9333-C698C1B264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995900" cy="144479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F8CD5AE-C259-3195-0809-70CB96D727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6950" y="262108"/>
            <a:ext cx="2359356" cy="92057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7E93C76-DDFB-6525-72E0-78DA64CB68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2550" y="272903"/>
            <a:ext cx="3322608" cy="92057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4120551-132B-D825-9650-0BFD8FDC1511}"/>
              </a:ext>
            </a:extLst>
          </p:cNvPr>
          <p:cNvSpPr txBox="1"/>
          <p:nvPr/>
        </p:nvSpPr>
        <p:spPr>
          <a:xfrm>
            <a:off x="2292350" y="2581276"/>
            <a:ext cx="1417320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III. FANNI O‘QITISHDA ZAMONAVIY YONDASHUVLAR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3.3-modul. Ona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tili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adabiyot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fanlarini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oqitishda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5P (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jarayon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loyiha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natijaga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yondashuvi</a:t>
            </a:r>
            <a:endParaRPr lang="en-US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2-mavzu. Ona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tili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adabiyot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darslarida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loyihaga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ta’limni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tashkil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endParaRPr lang="en-US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839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D6CF02D-8B18-457A-AEAB-53BA5E5DA23C}"/>
              </a:ext>
            </a:extLst>
          </p:cNvPr>
          <p:cNvSpPr txBox="1"/>
          <p:nvPr/>
        </p:nvSpPr>
        <p:spPr>
          <a:xfrm>
            <a:off x="2597150" y="2733675"/>
            <a:ext cx="13563600" cy="57872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lvl="0" indent="-571500">
              <a:lnSpc>
                <a:spcPct val="106000"/>
              </a:lnSpc>
              <a:buFont typeface="Wingdings" panose="05000000000000000000" pitchFamily="2" charset="2"/>
              <a:buChar char="Ø"/>
            </a:pP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Bugungi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kunda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qiyinchiliklarga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duch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kelinmoqda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4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0" lvl="0" indent="-571500">
              <a:lnSpc>
                <a:spcPct val="106000"/>
              </a:lnSpc>
              <a:buFont typeface="Wingdings" panose="05000000000000000000" pitchFamily="2" charset="2"/>
              <a:buChar char="Ø"/>
            </a:pP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yondashuvlardan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oshirishda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o‘ynashi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4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0" lvl="0" indent="-571500">
              <a:lnSpc>
                <a:spcPct val="106000"/>
              </a:lnSpc>
              <a:buFont typeface="Wingdings" panose="05000000000000000000" pitchFamily="2" charset="2"/>
              <a:buChar char="Ø"/>
            </a:pP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XXI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asr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shakllantirishda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samaraliroq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4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71500" lvl="0" indent="-571500">
              <a:lnSpc>
                <a:spcPct val="106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vositalarining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baholaysiz</a:t>
            </a:r>
            <a:r>
              <a:rPr lang="en-US" sz="4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4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F064CEFD-57FD-4C83-BC5D-1348A4BA4D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5095112"/>
              </p:ext>
            </p:extLst>
          </p:nvPr>
        </p:nvGraphicFramePr>
        <p:xfrm>
          <a:off x="457200" y="1462187"/>
          <a:ext cx="16998948" cy="92724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44225">
                  <a:extLst>
                    <a:ext uri="{9D8B030D-6E8A-4147-A177-3AD203B41FA5}">
                      <a16:colId xmlns:a16="http://schemas.microsoft.com/office/drawing/2014/main" val="3188389703"/>
                    </a:ext>
                  </a:extLst>
                </a:gridCol>
                <a:gridCol w="4479550">
                  <a:extLst>
                    <a:ext uri="{9D8B030D-6E8A-4147-A177-3AD203B41FA5}">
                      <a16:colId xmlns:a16="http://schemas.microsoft.com/office/drawing/2014/main" val="3677364041"/>
                    </a:ext>
                  </a:extLst>
                </a:gridCol>
                <a:gridCol w="5049009">
                  <a:extLst>
                    <a:ext uri="{9D8B030D-6E8A-4147-A177-3AD203B41FA5}">
                      <a16:colId xmlns:a16="http://schemas.microsoft.com/office/drawing/2014/main" val="1583856406"/>
                    </a:ext>
                  </a:extLst>
                </a:gridCol>
                <a:gridCol w="4726164">
                  <a:extLst>
                    <a:ext uri="{9D8B030D-6E8A-4147-A177-3AD203B41FA5}">
                      <a16:colId xmlns:a16="http://schemas.microsoft.com/office/drawing/2014/main" val="2506841949"/>
                    </a:ext>
                  </a:extLst>
                </a:gridCol>
              </a:tblGrid>
              <a:tr h="3351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Bosqichlar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Mundarija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O‘quvchilar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faoliyati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O’qituvchi faoliyati</a:t>
                      </a:r>
                      <a:endParaRPr lang="ru-RU" sz="22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68594196"/>
                  </a:ext>
                </a:extLst>
              </a:tr>
              <a:tr h="1616788">
                <a:tc>
                  <a:txBody>
                    <a:bodyPr/>
                    <a:lstStyle/>
                    <a:p>
                      <a:pPr marL="342900" lvl="0" indent="-342900" algn="ctr">
                        <a:lnSpc>
                          <a:spcPct val="107000"/>
                        </a:lnSpc>
                        <a:buFont typeface="+mj-lt"/>
                        <a:buAutoNum type="arabicPeriod"/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g</a:t>
                      </a:r>
                      <a:r>
                        <a:rPr lang="uz-Cyrl-UZ" sz="2400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oyalarini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ilgari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surish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28600"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muddat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….)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mavzusi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oshiriladigan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maqsadlarni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shakllantirish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</a:t>
                      </a:r>
                      <a:r>
                        <a:rPr lang="uz-Cyrl-UZ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oyani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muhokama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ma’lumot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to‘plashadi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o</a:t>
                      </a:r>
                      <a:r>
                        <a:rPr lang="uz-Cyrl-UZ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zlarining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mavzularini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shakllantirishadi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Loyihalashning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ma’nosini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tushuntiradi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fikr-mulohazalar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muhokamasida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ishtirok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mavzusi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maqsadlarini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shakllantirishga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ko’maklashadi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7542511"/>
                  </a:ext>
                </a:extLst>
              </a:tr>
              <a:tr h="2593094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oshirishning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yozma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rejasi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muddat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….)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Ta’rif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Ma’lumot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manbalarini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aniqlash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oshirish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usullari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hisobot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tanlash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guruh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ishtirokchilariga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vazifalarini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taqsimlash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harakat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rejasini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tayyorlash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Birgalikda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yakka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oshiriladigan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rejasini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ishlab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chiqishadi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vazifalarni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shakllantiradilar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Rejalashtirishtirishni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tushuntiradi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oshirish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rejani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taxrirlaydi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vazifalarni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shakllantirishga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ko</a:t>
                      </a:r>
                      <a:r>
                        <a:rPr lang="uz-Cyrl-UZ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maklashadi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09597750"/>
                  </a:ext>
                </a:extLst>
              </a:tr>
              <a:tr h="1868274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oshirish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muddatlar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Kerakli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informatsiyani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to</a:t>
                      </a:r>
                      <a:r>
                        <a:rPr lang="uz-Cyrl-UZ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plash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harakatlarini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boshlash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bo‘yicha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tadqiqotchilik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ma’lumot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yig‘ish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amaliyoyga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</a:t>
                      </a:r>
                      <a:r>
                        <a:rPr lang="uz-Cyrl-UZ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naltirilgan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oshiradi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o</a:t>
                      </a:r>
                      <a:r>
                        <a:rPr lang="uz-Cyrl-UZ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zaro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</a:t>
                      </a:r>
                      <a:r>
                        <a:rPr lang="uz-Cyrl-UZ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qituvchi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maslahatlashishadi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kerakli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materiallarni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to</a:t>
                      </a:r>
                      <a:r>
                        <a:rPr lang="uz-Cyrl-UZ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plashadi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Amalga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oshirilayotgan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kuzatadi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bevosita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boshqaradi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6684904"/>
                  </a:ext>
                </a:extLst>
              </a:tr>
              <a:tr h="108653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+mj-lt"/>
                        <a:buNone/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yakunlash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muddat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……)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</a:t>
                      </a:r>
                      <a:r>
                        <a:rPr lang="uz-Cyrl-UZ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plangan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ma’lumotlarni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birlamchi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baholash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ma’lumotlarni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qiladilar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kamchiliklarni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aniqlaydilar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o</a:t>
                      </a:r>
                      <a:r>
                        <a:rPr lang="uz-Cyrl-UZ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mehnatlari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tayyorlagan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baholashadi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ma’lumotlarni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ko</a:t>
                      </a:r>
                      <a:r>
                        <a:rPr lang="uz-Cyrl-UZ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maklashadi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ishtirokchilar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qatori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baholayddi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26461673"/>
                  </a:ext>
                </a:extLst>
              </a:tr>
              <a:tr h="1772615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buFont typeface="+mj-lt"/>
                        <a:buNone/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hisobotiga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tayyorgarlik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2860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muddat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……)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Tanlangan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</a:t>
                      </a:r>
                      <a:r>
                        <a:rPr lang="uz-Cyrl-UZ" sz="24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yicha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hisobotni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shakllantirish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natijalari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yuzasidan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hisobot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berishadi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natijasiningyutuq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kamchiliklarini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baholashadi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Tinglaydi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savollar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beradi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ishtirokchilarning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harakatlarini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kreativligini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ma’lumotlarning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ishonchliligi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mavzuga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mosligi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chiqishlarini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baholaydi</a:t>
                      </a:r>
                      <a:r>
                        <a:rPr lang="en-US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endParaRPr lang="ru-RU" sz="2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12526913"/>
                  </a:ext>
                </a:extLst>
              </a:tr>
            </a:tbl>
          </a:graphicData>
        </a:graphic>
      </p:graphicFrame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5316199-61C9-84C9-C66E-161A38139B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41" y="-161925"/>
            <a:ext cx="17995900" cy="144479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5DDB49A-7084-57B2-D476-1B8B798515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350" y="-29403"/>
            <a:ext cx="2359356" cy="92057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547DDE8-2D93-607A-8522-758074841B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6515" y="17394"/>
            <a:ext cx="3322608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278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7673E0AA-433D-48BD-BAE6-584AAB7919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8671532"/>
              </p:ext>
            </p:extLst>
          </p:nvPr>
        </p:nvGraphicFramePr>
        <p:xfrm>
          <a:off x="1530350" y="1727835"/>
          <a:ext cx="14630400" cy="832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5200">
                  <a:extLst>
                    <a:ext uri="{9D8B030D-6E8A-4147-A177-3AD203B41FA5}">
                      <a16:colId xmlns:a16="http://schemas.microsoft.com/office/drawing/2014/main" val="2762415122"/>
                    </a:ext>
                  </a:extLst>
                </a:gridCol>
                <a:gridCol w="7315200">
                  <a:extLst>
                    <a:ext uri="{9D8B030D-6E8A-4147-A177-3AD203B41FA5}">
                      <a16:colId xmlns:a16="http://schemas.microsoft.com/office/drawing/2014/main" val="2693744324"/>
                    </a:ext>
                  </a:extLst>
                </a:gridCol>
              </a:tblGrid>
              <a:tr h="507442"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Belgilari</a:t>
                      </a:r>
                      <a:endParaRPr lang="ru-RU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tavsifi</a:t>
                      </a:r>
                      <a:endParaRPr lang="ru-RU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4346372"/>
                  </a:ext>
                </a:extLst>
              </a:tr>
              <a:tr h="507442">
                <a:tc>
                  <a:txBody>
                    <a:bodyPr/>
                    <a:lstStyle/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Ishtirokchilar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soni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Yakka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guruhli</a:t>
                      </a:r>
                      <a:endParaRPr lang="ru-RU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5366557"/>
                  </a:ext>
                </a:extLst>
              </a:tr>
              <a:tr h="930310">
                <a:tc>
                  <a:txBody>
                    <a:bodyPr/>
                    <a:lstStyle/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Fanlarga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bog‘liqligi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Bitta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fanga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yo‘naltirilgan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Fanlararo</a:t>
                      </a:r>
                      <a:endParaRPr lang="ru-RU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2450606"/>
                  </a:ext>
                </a:extLst>
              </a:tr>
              <a:tr h="1353178">
                <a:tc>
                  <a:txBody>
                    <a:bodyPr/>
                    <a:lstStyle/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Davomiyligi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Qisqa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muddatli</a:t>
                      </a:r>
                      <a:endParaRPr lang="en-US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O‘rta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muddatli</a:t>
                      </a:r>
                      <a:endParaRPr lang="en-US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Uzoq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muddatli</a:t>
                      </a:r>
                      <a:endParaRPr lang="ru-RU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5004802"/>
                  </a:ext>
                </a:extLst>
              </a:tr>
              <a:tr h="2621783">
                <a:tc>
                  <a:txBody>
                    <a:bodyPr/>
                    <a:lstStyle/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turlari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Axborotli</a:t>
                      </a:r>
                      <a:endParaRPr lang="en-US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Tadqiqotga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</a:t>
                      </a:r>
                      <a:r>
                        <a:rPr lang="uz-Cyrl-UZ" sz="3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naltirilgan</a:t>
                      </a:r>
                      <a:endParaRPr lang="en-US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Ijodiy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Ijtimoiy</a:t>
                      </a:r>
                      <a:endParaRPr lang="en-US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Amaliyotga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</a:t>
                      </a:r>
                      <a:r>
                        <a:rPr lang="uz-Cyrl-UZ" sz="3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naltirilgan</a:t>
                      </a:r>
                      <a:endParaRPr lang="en-US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rolli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0116067"/>
                  </a:ext>
                </a:extLst>
              </a:tr>
              <a:tr h="1776046">
                <a:tc>
                  <a:txBody>
                    <a:bodyPr/>
                    <a:lstStyle/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Aloqa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turlari</a:t>
                      </a:r>
                      <a:endParaRPr lang="ru-RU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Sinfda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Maktabda</a:t>
                      </a:r>
                      <a:r>
                        <a:rPr lang="en-US" sz="3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Hududiy</a:t>
                      </a:r>
                      <a:endParaRPr lang="en-US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US" sz="3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Xalqaro</a:t>
                      </a:r>
                      <a:endParaRPr lang="ru-RU" sz="3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8831909"/>
                  </a:ext>
                </a:extLst>
              </a:tr>
            </a:tbl>
          </a:graphicData>
        </a:graphic>
      </p:graphicFrame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FD03B5B-0091-D101-D046-4F50186118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212"/>
            <a:ext cx="17995900" cy="144479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3B96D3B-8544-ACCB-0F71-A018CE0500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950" y="202344"/>
            <a:ext cx="2359356" cy="92057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FC69AFD-A477-0FE4-CCA1-B720BC99E9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1256" y="292187"/>
            <a:ext cx="3322608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056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C7B497-FE22-47D7-8D67-F488AA447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1895474"/>
            <a:ext cx="15521464" cy="685799"/>
          </a:xfrm>
        </p:spPr>
        <p:txBody>
          <a:bodyPr>
            <a:noAutofit/>
          </a:bodyPr>
          <a:lstStyle/>
          <a:p>
            <a:pPr algn="ctr"/>
            <a:r>
              <a:rPr lang="en-US" sz="4400" b="1" i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sz="4400" b="1" i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4400" b="1" i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</a:t>
            </a:r>
            <a:r>
              <a:rPr lang="en-US" sz="4400" b="1" i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o‘quvchisi</a:t>
            </a:r>
            <a:r>
              <a:rPr lang="en-US" sz="4400" b="1" i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hayotida</a:t>
            </a:r>
            <a:r>
              <a:rPr lang="en-US" sz="4400" b="1" i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kitoblarning</a:t>
            </a:r>
            <a:r>
              <a:rPr lang="en-US" sz="4400" b="1" i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i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o‘rni</a:t>
            </a:r>
            <a:r>
              <a:rPr lang="en-US" sz="4400" b="1" i="1" dirty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4400" b="1" i="1" dirty="0" err="1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loyihasi</a:t>
            </a:r>
            <a:br>
              <a:rPr lang="ru-RU" sz="4400" i="1" dirty="0"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4400" i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AF0D1D4C-52E6-4205-AF7B-5E01B06A73B5}"/>
              </a:ext>
            </a:extLst>
          </p:cNvPr>
          <p:cNvSpPr/>
          <p:nvPr/>
        </p:nvSpPr>
        <p:spPr>
          <a:xfrm>
            <a:off x="10750550" y="2581274"/>
            <a:ext cx="5867400" cy="71474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3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Mavzuning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dolzarbligi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Tadqiqot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maqsadi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Tadqiqot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obyekti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Tadqiqot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predmeti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Tadqiqot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vazifalari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Gipoteza</a:t>
            </a:r>
            <a:endParaRPr lang="en-US" sz="3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3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Kutilayotgan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</a:t>
            </a:r>
            <a:endParaRPr lang="ru-RU" sz="3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834B7629-7E0D-4C22-A813-8D4BE2A22A66}"/>
              </a:ext>
            </a:extLst>
          </p:cNvPr>
          <p:cNvSpPr/>
          <p:nvPr/>
        </p:nvSpPr>
        <p:spPr>
          <a:xfrm>
            <a:off x="539750" y="2657475"/>
            <a:ext cx="9448800" cy="7391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Fan: </a:t>
            </a:r>
            <a:r>
              <a:rPr lang="en-US" sz="36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Adabiyot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muallifi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:_______________</a:t>
            </a:r>
            <a:endParaRPr lang="ru-RU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rahbari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__________</a:t>
            </a:r>
            <a:endParaRPr lang="ru-RU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_______</a:t>
            </a:r>
            <a:endParaRPr lang="ru-RU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0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</a:t>
            </a:r>
            <a:r>
              <a:rPr lang="en-US" sz="3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9</a:t>
            </a:r>
            <a:endParaRPr lang="ru-RU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Mundarija</a:t>
            </a:r>
            <a:endParaRPr lang="ru-RU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endParaRPr lang="ru-RU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ming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yillik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boshlarida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bolalar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o‘smirlar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kitobxonlik</a:t>
            </a:r>
            <a:endParaRPr lang="ru-RU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Zamonaviy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maktab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o‘quvchilarining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o‘qishga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munosabati</a:t>
            </a:r>
            <a:endParaRPr lang="ru-RU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Kitobxonlikning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foydalari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endParaRPr lang="ru-RU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O‘qishni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bo‘yicha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tavsiyalar</a:t>
            </a:r>
            <a:endParaRPr lang="ru-RU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Xulosa</a:t>
            </a:r>
            <a:endParaRPr lang="ru-RU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Foydalanilganmanbalar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ro‘yxati</a:t>
            </a:r>
            <a:r>
              <a:rPr lang="en-US" sz="3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F6AAC74-CE38-9144-1075-71446EC025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5968"/>
            <a:ext cx="17995900" cy="144479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7F40D78-3E71-8EC4-EB95-8BC4F8BA83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150" y="216140"/>
            <a:ext cx="2359356" cy="92057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3BAFA49-47B8-D2AC-813B-F2F8315DA3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8750" y="199989"/>
            <a:ext cx="3322608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654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8968D1-D1F1-427F-A5C4-936BB8FCE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 flipH="1">
            <a:off x="-5010349" y="4702374"/>
            <a:ext cx="11125200" cy="329802"/>
          </a:xfrm>
        </p:spPr>
        <p:txBody>
          <a:bodyPr>
            <a:noAutofit/>
          </a:bodyPr>
          <a:lstStyle/>
          <a:p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 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tayyorgarlik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mezonlari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D8F4F900-9781-4755-BB9E-8F26E4075AE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927643"/>
              </p:ext>
            </p:extLst>
          </p:nvPr>
        </p:nvGraphicFramePr>
        <p:xfrm>
          <a:off x="920750" y="1666875"/>
          <a:ext cx="17387887" cy="84547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3279">
                  <a:extLst>
                    <a:ext uri="{9D8B030D-6E8A-4147-A177-3AD203B41FA5}">
                      <a16:colId xmlns:a16="http://schemas.microsoft.com/office/drawing/2014/main" val="1726988617"/>
                    </a:ext>
                  </a:extLst>
                </a:gridCol>
                <a:gridCol w="12648121">
                  <a:extLst>
                    <a:ext uri="{9D8B030D-6E8A-4147-A177-3AD203B41FA5}">
                      <a16:colId xmlns:a16="http://schemas.microsoft.com/office/drawing/2014/main" val="2198503679"/>
                    </a:ext>
                  </a:extLst>
                </a:gridCol>
                <a:gridCol w="2376487">
                  <a:extLst>
                    <a:ext uri="{9D8B030D-6E8A-4147-A177-3AD203B41FA5}">
                      <a16:colId xmlns:a16="http://schemas.microsoft.com/office/drawing/2014/main" val="1981882197"/>
                    </a:ext>
                  </a:extLst>
                </a:gridCol>
              </a:tblGrid>
              <a:tr h="66592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Mezonlar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50292" marB="5029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</a:t>
                      </a:r>
                      <a:r>
                        <a:rPr lang="uz-Cyrl-UZ" sz="2000" kern="1200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rsatkichlar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50292" marB="50292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Baholash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shkalasi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T="50292" marB="50292"/>
                </a:tc>
                <a:extLst>
                  <a:ext uri="{0D108BD9-81ED-4DB2-BD59-A6C34878D82A}">
                    <a16:rowId xmlns:a16="http://schemas.microsoft.com/office/drawing/2014/main" val="1894593079"/>
                  </a:ext>
                </a:extLst>
              </a:tr>
              <a:tr h="3593082">
                <a:tc>
                  <a:txBody>
                    <a:bodyPr/>
                    <a:lstStyle/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Kognitiv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harakatlarning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shakllanganligi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50292" marB="50292"/>
                </a:tc>
                <a:tc>
                  <a:txBody>
                    <a:bodyPr/>
                    <a:lstStyle/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Ishtirokchi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quyidagilarga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qodir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axborotni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qayta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ishlashga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guruhlash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sxemalashtirish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soddalashtirish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ramziylashtirish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Mantiriq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amallarni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bajara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oladi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qiyislash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analiz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sintez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umumlashtirish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klassifikatsiyalash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aloqa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</a:t>
                      </a:r>
                      <a:r>
                        <a:rPr lang="uz-Cyrl-UZ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rnata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muhokama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nuqtayi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nazarlarni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tekshirish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siljishni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nazorat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maqsadga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yo’naltirilgan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harakatni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amalga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oshirish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Yangi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olingan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natijalar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eskini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qayta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shakllantirish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mavjud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narsa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hodisaga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yangicha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qarash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Mavjud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narsalarni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tasdiqlovchi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yoki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inkor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etuvchi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ma’lumotlarni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to</a:t>
                      </a:r>
                      <a:r>
                        <a:rPr lang="uz-Cyrl-UZ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plash;</a:t>
                      </a:r>
                    </a:p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Mavjudga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yangisha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usulni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</a:t>
                      </a:r>
                      <a:r>
                        <a:rPr lang="uz-Cyrl-UZ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llash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Yangi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munosabat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aloqani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</a:t>
                      </a:r>
                      <a:r>
                        <a:rPr lang="uz-Cyrl-UZ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rnatish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Yangi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g</a:t>
                      </a:r>
                      <a:r>
                        <a:rPr lang="uz-Cyrl-UZ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oyalarni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ilgari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surish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tekshirish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qarorlarni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sharhlash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baholash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 </a:t>
                      </a:r>
                    </a:p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harakat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usullarini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yangi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obyektga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yangi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bilimlarga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</a:t>
                      </a:r>
                      <a:r>
                        <a:rPr lang="uz-Cyrl-UZ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tkazish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50292" marB="50292"/>
                </a:tc>
                <a:tc rowSpan="4">
                  <a:txBody>
                    <a:bodyPr/>
                    <a:lstStyle/>
                    <a:p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ko’rsatkich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3-2-1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bal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baholanadi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mezon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ballik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shkala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</a:t>
                      </a:r>
                      <a:r>
                        <a:rPr lang="uz-Cyrl-UZ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yicha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baholanadi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“3”-ko</a:t>
                      </a:r>
                      <a:r>
                        <a:rPr lang="uz-Cyrl-UZ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rsatkichda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ma’lumot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to'liq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yetarli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darajada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taqdim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etiladi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“2”-ko</a:t>
                      </a:r>
                      <a:r>
                        <a:rPr lang="uz-Cyrl-UZ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rsatkichda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ma’lumot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qisman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taqdim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etiladi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“1”-ko</a:t>
                      </a:r>
                      <a:r>
                        <a:rPr lang="uz-Cyrl-UZ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rsatkichda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ma’lumot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ko</a:t>
                      </a:r>
                      <a:r>
                        <a:rPr lang="uz-Cyrl-UZ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rsatilmagan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50292" marB="50292"/>
                </a:tc>
                <a:extLst>
                  <a:ext uri="{0D108BD9-81ED-4DB2-BD59-A6C34878D82A}">
                    <a16:rowId xmlns:a16="http://schemas.microsoft.com/office/drawing/2014/main" val="293447388"/>
                  </a:ext>
                </a:extLst>
              </a:tr>
              <a:tr h="1251358">
                <a:tc>
                  <a:txBody>
                    <a:bodyPr/>
                    <a:lstStyle/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Tartibga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soluvchi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harakatlarning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shakllanganligi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50292" marB="50292"/>
                </a:tc>
                <a:tc>
                  <a:txBody>
                    <a:bodyPr/>
                    <a:lstStyle/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Ishtirokchi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quyidagilarga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qodir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ishning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maqsadini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aniqlash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rejalashtirish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topshiriqni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bajarish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jarayonini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amalga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oshirish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sifatini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kuzatish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uz-Cyrl-UZ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zaro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bog</a:t>
                      </a:r>
                      <a:r>
                        <a:rPr lang="uz-Cyrl-UZ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liq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holda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jarayon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faoliyat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natijasini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baholash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T="50292" marB="50292"/>
                </a:tc>
                <a:tc vMerge="1"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50292" marB="50292"/>
                </a:tc>
                <a:extLst>
                  <a:ext uri="{0D108BD9-81ED-4DB2-BD59-A6C34878D82A}">
                    <a16:rowId xmlns:a16="http://schemas.microsoft.com/office/drawing/2014/main" val="2259060141"/>
                  </a:ext>
                </a:extLst>
              </a:tr>
              <a:tr h="1544074">
                <a:tc>
                  <a:txBody>
                    <a:bodyPr/>
                    <a:lstStyle/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Kommunikativ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harakatlarning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shakllanganligi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50292" marB="50292"/>
                </a:tc>
                <a:tc>
                  <a:txBody>
                    <a:bodyPr/>
                    <a:lstStyle/>
                    <a:p>
                      <a:pPr marL="0" marR="0" lvl="0" indent="0" algn="l" defTabSz="13496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ishtirokchi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quyidagilarga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qodir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himoya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jarayonida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munozaralar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dialoglarda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ishtirok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kommunikativ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vazifa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mavzu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formatga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mos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ravishda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og‘zaki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nutq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matnlar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yaratish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tugallangan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rasmiylashtirish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taqdim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etish</a:t>
                      </a:r>
                      <a:endParaRPr lang="en-US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natijalar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savollarga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asosli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javob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berish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50292" marB="50292"/>
                </a:tc>
                <a:tc vMerge="1"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50292" marB="50292"/>
                </a:tc>
                <a:extLst>
                  <a:ext uri="{0D108BD9-81ED-4DB2-BD59-A6C34878D82A}">
                    <a16:rowId xmlns:a16="http://schemas.microsoft.com/office/drawing/2014/main" val="1140289301"/>
                  </a:ext>
                </a:extLst>
              </a:tr>
              <a:tr h="1251358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Fan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</a:t>
                      </a:r>
                      <a:r>
                        <a:rPr lang="uz-Cyrl-UZ" sz="2000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ʻ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yicha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harakat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usullarning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shakllanganligi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50292" marB="50292"/>
                </a:tc>
                <a:tc>
                  <a:txBody>
                    <a:bodyPr/>
                    <a:lstStyle/>
                    <a:p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mazmunini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ochib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bera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olish</a:t>
                      </a:r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qobiliyati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50292" marB="50292"/>
                </a:tc>
                <a:tc vMerge="1"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50292" marB="50292"/>
                </a:tc>
                <a:extLst>
                  <a:ext uri="{0D108BD9-81ED-4DB2-BD59-A6C34878D82A}">
                    <a16:rowId xmlns:a16="http://schemas.microsoft.com/office/drawing/2014/main" val="1352943570"/>
                  </a:ext>
                </a:extLst>
              </a:tr>
            </a:tbl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15FE21E-53B2-1278-EFD7-4793B11986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349" y="174970"/>
            <a:ext cx="2359356" cy="92057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5ABC46A-7531-ED7D-8118-94D5CF2EEF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7750" y="262108"/>
            <a:ext cx="3322608" cy="92057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570462D-1B03-F578-C9CC-7DEEB6A11E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140"/>
            <a:ext cx="17995900" cy="144479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0F9D256-5342-48E2-03F9-61FA74F8CE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447" y="262108"/>
            <a:ext cx="2359356" cy="92057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D0E74E4-E6FA-EE8E-BC17-F081983AE3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8750" y="240293"/>
            <a:ext cx="3322608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0761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4">
            <a:extLst>
              <a:ext uri="{FF2B5EF4-FFF2-40B4-BE49-F238E27FC236}">
                <a16:creationId xmlns:a16="http://schemas.microsoft.com/office/drawing/2014/main" id="{20815EC1-0158-4A8C-AC89-65E5EB1F871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2086415"/>
              </p:ext>
            </p:extLst>
          </p:nvPr>
        </p:nvGraphicFramePr>
        <p:xfrm>
          <a:off x="1236663" y="1706901"/>
          <a:ext cx="15522573" cy="85196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5687">
                  <a:extLst>
                    <a:ext uri="{9D8B030D-6E8A-4147-A177-3AD203B41FA5}">
                      <a16:colId xmlns:a16="http://schemas.microsoft.com/office/drawing/2014/main" val="3301365093"/>
                    </a:ext>
                  </a:extLst>
                </a:gridCol>
                <a:gridCol w="10896600">
                  <a:extLst>
                    <a:ext uri="{9D8B030D-6E8A-4147-A177-3AD203B41FA5}">
                      <a16:colId xmlns:a16="http://schemas.microsoft.com/office/drawing/2014/main" val="3233262964"/>
                    </a:ext>
                  </a:extLst>
                </a:gridCol>
                <a:gridCol w="3570286">
                  <a:extLst>
                    <a:ext uri="{9D8B030D-6E8A-4147-A177-3AD203B41FA5}">
                      <a16:colId xmlns:a16="http://schemas.microsoft.com/office/drawing/2014/main" val="3773491587"/>
                    </a:ext>
                  </a:extLst>
                </a:gridCol>
              </a:tblGrid>
              <a:tr h="982741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Mezonlar</a:t>
                      </a:r>
                      <a:endParaRPr lang="ru-RU" sz="3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Baholash</a:t>
                      </a:r>
                      <a:r>
                        <a:rPr lang="en-US" sz="36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36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8204487"/>
                  </a:ext>
                </a:extLst>
              </a:tr>
              <a:tr h="982741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mavzusining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dolzarbligi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3-2-1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4610147"/>
                  </a:ext>
                </a:extLst>
              </a:tr>
              <a:tr h="131159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Loyihaning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maqsad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vazifalarini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mavzuga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muvofiq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shakllantirish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3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3-2-1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801"/>
                  </a:ext>
                </a:extLst>
              </a:tr>
              <a:tr h="131159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Belgilangan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maqsadlarga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adekvat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vositalar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usullarni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tanlash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3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3-2-1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626266"/>
                  </a:ext>
                </a:extLst>
              </a:tr>
              <a:tr h="982741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Rejalashtirish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vaqt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ketma-ketlik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ishlarni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bajarish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3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3-2-1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788343"/>
                  </a:ext>
                </a:extLst>
              </a:tr>
              <a:tr h="982741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mavzusi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g‘oyasini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mazmun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orqali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ochib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berish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3-2-1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4689535"/>
                  </a:ext>
                </a:extLst>
              </a:tr>
              <a:tr h="982741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matnining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rus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adabiyoti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normalariga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muvofiqligi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3-2-1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8746743"/>
                  </a:ext>
                </a:extLst>
              </a:tr>
              <a:tr h="982741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Loyihani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rasmiylashtirish</a:t>
                      </a:r>
                      <a:r>
                        <a:rPr lang="en-US" sz="3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6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madaniyati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3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3-2-1</a:t>
                      </a:r>
                      <a:endParaRPr lang="ru-RU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563114"/>
                  </a:ext>
                </a:extLst>
              </a:tr>
            </a:tbl>
          </a:graphicData>
        </a:graphic>
      </p:graphicFrame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7A23A7F-FD67-457C-19A4-C4788D38AB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398" y="0"/>
            <a:ext cx="17995900" cy="144479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39191C9-EE59-D639-5596-CDD3393296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3950" y="262108"/>
            <a:ext cx="3322608" cy="92057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A4CE773-2A8C-D191-E462-449DA44F78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550" y="114515"/>
            <a:ext cx="2359356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764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650CAE-42CE-4BC0-B463-17E92B5F2F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9350" y="1743075"/>
            <a:ext cx="15609332" cy="1219200"/>
          </a:xfrm>
        </p:spPr>
        <p:txBody>
          <a:bodyPr>
            <a:normAutofit fontScale="90000"/>
          </a:bodyPr>
          <a:lstStyle/>
          <a:p>
            <a:r>
              <a:rPr lang="en-US" sz="31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uz-Cyrl-UZ" sz="3200" kern="1200" dirty="0">
                <a:solidFill>
                  <a:schemeClr val="dk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ʻ</a:t>
            </a:r>
            <a:r>
              <a:rPr lang="en-US" sz="31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QUVCHILARNING O'ZINI O</a:t>
            </a:r>
            <a:r>
              <a:rPr lang="uz-Cyrl-UZ" sz="3200" kern="1200" dirty="0">
                <a:solidFill>
                  <a:schemeClr val="dk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ʻ</a:t>
            </a:r>
            <a:r>
              <a:rPr lang="en-US" sz="31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 TAHLIL QILISH VA O</a:t>
            </a:r>
            <a:r>
              <a:rPr lang="uz-Cyrl-UZ" sz="3200" kern="1200" dirty="0">
                <a:solidFill>
                  <a:schemeClr val="dk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ʻ</a:t>
            </a:r>
            <a:r>
              <a:rPr lang="en-US" sz="31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ZINI O</a:t>
            </a:r>
            <a:r>
              <a:rPr lang="uz-Cyrl-UZ" sz="3200" kern="1200" dirty="0">
                <a:solidFill>
                  <a:schemeClr val="dk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ʻ</a:t>
            </a:r>
            <a:r>
              <a:rPr lang="en-US" sz="31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 BAHOLASH BO</a:t>
            </a:r>
            <a:r>
              <a:rPr lang="uz-Cyrl-UZ" sz="3200" kern="1200" dirty="0">
                <a:solidFill>
                  <a:schemeClr val="dk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ʻ</a:t>
            </a:r>
            <a:r>
              <a:rPr lang="en-US" sz="31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YICHA KO</a:t>
            </a:r>
            <a:r>
              <a:rPr lang="uz-Cyrl-UZ" sz="3200" kern="1200" dirty="0">
                <a:solidFill>
                  <a:schemeClr val="dk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ʻ</a:t>
            </a:r>
            <a:r>
              <a:rPr lang="en-US" sz="31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RSATMALAR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48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5A44E6B-51E6-42F6-BE85-A4C5C8FC0F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350" y="2657475"/>
            <a:ext cx="15521464" cy="6096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O</a:t>
            </a:r>
            <a:r>
              <a:rPr lang="uz-Cyrl-UZ" sz="2500" kern="1200" dirty="0">
                <a:solidFill>
                  <a:schemeClr val="dk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ʻ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quvchi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“_____________________________________”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loyihasini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yakunladingiz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qildingiz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</a:p>
          <a:p>
            <a:pPr marL="0" indent="0">
              <a:buNone/>
            </a:pPr>
            <a:r>
              <a:rPr lang="en-US" sz="2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(</a:t>
            </a:r>
            <a:r>
              <a:rPr lang="en-US" sz="25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nomini</a:t>
            </a:r>
            <a:r>
              <a:rPr lang="en-US" sz="2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yozing</a:t>
            </a:r>
            <a:r>
              <a:rPr lang="en-US" sz="2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uz-Cyrl-UZ" sz="2500" kern="1200" dirty="0">
                <a:solidFill>
                  <a:schemeClr val="dk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ʻ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fikringizni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bildirish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taassurotlaringizni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tasvirlab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natijaga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erishganingizga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bunga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erishganingizga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munosabat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bildiring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Bajarilgan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ishning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salbiy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tomonlarini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toping.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Orttirilgan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ko</a:t>
            </a:r>
            <a:r>
              <a:rPr lang="uz-Cyrl-UZ" sz="2500" kern="1200" dirty="0">
                <a:solidFill>
                  <a:schemeClr val="dk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ʻ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nikma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malakalarni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uz-Cyrl-UZ" sz="2500" kern="1200" dirty="0">
                <a:solidFill>
                  <a:schemeClr val="dk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ʻ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rgandingiz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oshirgan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ishingiz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orttirgan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ko</a:t>
            </a:r>
            <a:r>
              <a:rPr lang="uz-Cyrl-UZ" sz="2500" kern="1200" dirty="0">
                <a:solidFill>
                  <a:schemeClr val="dk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ʻ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nikma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malakalaringiz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qayerda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qachon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qo‘llaysiz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erishgan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natinjangiz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uz-Cyrl-UZ" sz="2500" kern="1200" dirty="0">
                <a:solidFill>
                  <a:schemeClr val="dk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ʻ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zgartirishni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istagan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uz-Cyrl-UZ" sz="2500" kern="1200" dirty="0">
                <a:solidFill>
                  <a:schemeClr val="dk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ʻ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lardingiz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taqdimotidagi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ishtirokingizni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uz-Cyrl-UZ" sz="2500" kern="1200" dirty="0">
                <a:solidFill>
                  <a:schemeClr val="dk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ʻ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zingiz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10-15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jumladan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izchil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yakunlashingiz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“5”, “4”, “3”, “2” ball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shaklida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komponentda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o‘quvchining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taqdimotidagi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ishtirokini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6C3008E-FF1B-EDF8-853F-EC8A669FD4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3934" y="-36564"/>
            <a:ext cx="17995900" cy="144479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FA3A867-C027-D6F7-1F3A-B14E755CB7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550" y="212302"/>
            <a:ext cx="2359356" cy="92057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538BA3B-1FD5-801E-0831-007F54E379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0390" y="194788"/>
            <a:ext cx="3322608" cy="920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373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48E486D-0944-4389-9E81-DD65AA753933}"/>
              </a:ext>
            </a:extLst>
          </p:cNvPr>
          <p:cNvSpPr txBox="1"/>
          <p:nvPr/>
        </p:nvSpPr>
        <p:spPr>
          <a:xfrm>
            <a:off x="1911350" y="2200275"/>
            <a:ext cx="14478000" cy="51398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bog</a:t>
            </a:r>
            <a:r>
              <a:rPr lang="uz-Cyrl-UZ" sz="3200" b="1" kern="1200" dirty="0">
                <a:solidFill>
                  <a:schemeClr val="dk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ʻ</a:t>
            </a:r>
            <a:r>
              <a:rPr lang="en-US" sz="3200" b="1" kern="1200" dirty="0" err="1">
                <a:solidFill>
                  <a:schemeClr val="dk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lanish</a:t>
            </a:r>
            <a:endParaRPr lang="en-US" sz="3200" b="1" kern="1200" dirty="0">
              <a:solidFill>
                <a:schemeClr val="dk1"/>
              </a:solidFill>
              <a:effectLst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algn="ctr"/>
            <a:r>
              <a:rPr lang="en-US" sz="4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40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sz="4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4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kern="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fikr</a:t>
            </a:r>
            <a:r>
              <a:rPr lang="en-US" sz="40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ru-RU" sz="40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3200" b="1" kern="1200" dirty="0">
              <a:solidFill>
                <a:schemeClr val="dk1"/>
              </a:solidFill>
              <a:effectLst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Bugungi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mashg</a:t>
            </a:r>
            <a:r>
              <a:rPr lang="uz-Cyrl-UZ" sz="3200" kern="1200" dirty="0">
                <a:solidFill>
                  <a:schemeClr val="dk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ʻ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ulotimizda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nimalarni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bilib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oldingiz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Bilimingizni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oshirgan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maʼlumotni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ayting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Bugungi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egallagan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</a:t>
            </a:r>
            <a:r>
              <a:rPr lang="uz-Cyrl-UZ" sz="3200" kern="1200" dirty="0">
                <a:solidFill>
                  <a:schemeClr val="dk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ʻ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nikmani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ayting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mavzuni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darsda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uz-Cyrl-UZ" sz="3200" kern="1200" dirty="0">
                <a:solidFill>
                  <a:schemeClr val="dk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ʻ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rganishni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xohlaysiz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220538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6418</TotalTime>
  <Words>1090</Words>
  <Application>Microsoft Office PowerPoint</Application>
  <PresentationFormat>Произвольный</PresentationFormat>
  <Paragraphs>159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“Zamonaviy maktab o‘quvchisi hayotida kitoblarning o‘rni” loyihasi </vt:lpstr>
      <vt:lpstr>Individual loyihani amalga oshirish, tayyorgarlik jarayonlarini baholash mezonlari</vt:lpstr>
      <vt:lpstr>Презентация PowerPoint</vt:lpstr>
      <vt:lpstr>OʻQUVCHILARNING O'ZINI OʻZI TAHLIL QILISH VA OʻZINI OʻZI BAHOLASH BOʻYICHA KOʻRSATMALAR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495</cp:revision>
  <cp:lastPrinted>2020-12-11T16:07:03Z</cp:lastPrinted>
  <dcterms:created xsi:type="dcterms:W3CDTF">2020-11-12T01:04:50Z</dcterms:created>
  <dcterms:modified xsi:type="dcterms:W3CDTF">2025-01-25T09:14:41Z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