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4" r:id="rId1"/>
  </p:sldMasterIdLst>
  <p:notesMasterIdLst>
    <p:notesMasterId r:id="rId18"/>
  </p:notesMasterIdLst>
  <p:sldIdLst>
    <p:sldId id="268" r:id="rId2"/>
    <p:sldId id="269" r:id="rId3"/>
    <p:sldId id="270" r:id="rId4"/>
    <p:sldId id="271" r:id="rId5"/>
    <p:sldId id="256" r:id="rId6"/>
    <p:sldId id="267" r:id="rId7"/>
    <p:sldId id="257" r:id="rId8"/>
    <p:sldId id="258" r:id="rId9"/>
    <p:sldId id="266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5486400" cy="6858000"/>
  <p:notesSz cx="6858000" cy="5486400"/>
  <p:embeddedFontLst>
    <p:embeddedFont>
      <p:font typeface="Calibri" pitchFamily="34" charset="0"/>
      <p:regular r:id="rId19"/>
      <p:bold r:id="rId20"/>
      <p:italic r:id="rId21"/>
      <p:boldItalic r:id="rId22"/>
    </p:embeddedFont>
    <p:embeddedFont>
      <p:font typeface="Atkinson Hyperlegible Next" charset="0"/>
      <p:regular r:id="rId23"/>
    </p:embeddedFont>
    <p:embeddedFont>
      <p:font typeface="Atkinson Hyperlegible Next SemiBold" charset="0"/>
      <p:regular r:id="rId24"/>
    </p:embeddedFont>
    <p:embeddedFont>
      <p:font typeface="Cambria" pitchFamily="18" charset="0"/>
      <p:regular r:id="rId25"/>
      <p:bold r:id="rId26"/>
      <p:italic r:id="rId27"/>
      <p:boldItalic r:id="rId28"/>
    </p:embeddedFont>
    <p:embeddedFont>
      <p:font typeface="Archivo ExtraBold" charset="0"/>
      <p:regular r:id="rId29"/>
    </p:embeddedFont>
    <p:embeddedFont>
      <p:font typeface="Bahnschrift" pitchFamily="34" charset="0"/>
      <p:regular r:id="rId30"/>
      <p:bold r:id="rId31"/>
    </p:embeddedFont>
    <p:embeddedFont>
      <p:font typeface="Archivo Black" charset="0"/>
      <p:regular r:id="rId32"/>
    </p:embeddedFont>
    <p:embeddedFont>
      <p:font typeface="Atkinson Hyperlegible Next Bold" charset="0"/>
      <p:regular r:id="rId33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88" d="100"/>
          <a:sy n="88" d="100"/>
        </p:scale>
        <p:origin x="-2366" y="211"/>
      </p:cViewPr>
      <p:guideLst>
        <p:guide orient="horz" pos="2160"/>
        <p:guide pos="17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2746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2746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70F442-6167-485C-A0FF-DE10DD415238}" type="datetimeFigureOut">
              <a:rPr lang="ru-RU" smtClean="0"/>
              <a:t>15.10.2026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06675" y="411163"/>
            <a:ext cx="1644650" cy="2057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2606675"/>
            <a:ext cx="5486400" cy="24685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5211763"/>
            <a:ext cx="2971800" cy="2730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5211763"/>
            <a:ext cx="2971800" cy="2730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E3961B-5ECC-495D-8511-FD8B833334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492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06675" y="411163"/>
            <a:ext cx="1644650" cy="2057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06675" y="411163"/>
            <a:ext cx="1644650" cy="2057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06675" y="411163"/>
            <a:ext cx="1644650" cy="2057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06675" y="411163"/>
            <a:ext cx="1644650" cy="2057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06675" y="411163"/>
            <a:ext cx="1644650" cy="2057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06675" y="411163"/>
            <a:ext cx="1644650" cy="2057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06675" y="411163"/>
            <a:ext cx="1644650" cy="2057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06675" y="411163"/>
            <a:ext cx="1644650" cy="2057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06675" y="411163"/>
            <a:ext cx="1644650" cy="2057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06675" y="411163"/>
            <a:ext cx="1644650" cy="2057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1480" y="1905001"/>
            <a:ext cx="452628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" y="4572000"/>
            <a:ext cx="3877056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D78D-4135-45A4-9EBA-E885DAC4A5EA}" type="datetimeFigureOut">
              <a:rPr lang="ru-RU" smtClean="0"/>
              <a:t>15.10.2026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944BD-ECA6-492D-A6E4-BD4912D828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D78D-4135-45A4-9EBA-E885DAC4A5EA}" type="datetimeFigureOut">
              <a:rPr lang="ru-RU" smtClean="0"/>
              <a:t>15.10.2026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944BD-ECA6-492D-A6E4-BD4912D828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388" y="5486400"/>
            <a:ext cx="4595812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3388" y="3852863"/>
            <a:ext cx="3681412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D78D-4135-45A4-9EBA-E885DAC4A5EA}" type="datetimeFigureOut">
              <a:rPr lang="ru-RU" smtClean="0"/>
              <a:t>15.10.2026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944BD-ECA6-492D-A6E4-BD4912D828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4320" y="1536192"/>
            <a:ext cx="219456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51760" y="1536192"/>
            <a:ext cx="219456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D78D-4135-45A4-9EBA-E885DAC4A5EA}" type="datetimeFigureOut">
              <a:rPr lang="ru-RU" smtClean="0"/>
              <a:t>15.10.2026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944BD-ECA6-492D-A6E4-BD4912D828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320" y="1535113"/>
            <a:ext cx="219456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4320" y="2174875"/>
            <a:ext cx="2194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51760" y="1535113"/>
            <a:ext cx="219456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51760" y="2174875"/>
            <a:ext cx="2194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D78D-4135-45A4-9EBA-E885DAC4A5EA}" type="datetimeFigureOut">
              <a:rPr lang="ru-RU" smtClean="0"/>
              <a:t>15.10.2026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944BD-ECA6-492D-A6E4-BD4912D828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D78D-4135-45A4-9EBA-E885DAC4A5EA}" type="datetimeFigureOut">
              <a:rPr lang="ru-RU" smtClean="0"/>
              <a:t>15.10.2026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944BD-ECA6-492D-A6E4-BD4912D828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D78D-4135-45A4-9EBA-E885DAC4A5EA}" type="datetimeFigureOut">
              <a:rPr lang="ru-RU" smtClean="0"/>
              <a:t>15.10.2026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944BD-ECA6-492D-A6E4-BD4912D828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1" y="5495544"/>
            <a:ext cx="466344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" y="6096000"/>
            <a:ext cx="466344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D78D-4135-45A4-9EBA-E885DAC4A5EA}" type="datetimeFigureOut">
              <a:rPr lang="ru-RU" smtClean="0"/>
              <a:t>15.10.2026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944BD-ECA6-492D-A6E4-BD4912D828CA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82880" y="381000"/>
            <a:ext cx="466344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051" y="5495278"/>
            <a:ext cx="466344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507492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051" y="6096000"/>
            <a:ext cx="466344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D78D-4135-45A4-9EBA-E885DAC4A5EA}" type="datetimeFigureOut">
              <a:rPr lang="ru-RU" smtClean="0"/>
              <a:t>15.10.2026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9944BD-ECA6-492D-A6E4-BD4912D828C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D78D-4135-45A4-9EBA-E885DAC4A5EA}" type="datetimeFigureOut">
              <a:rPr lang="ru-RU" smtClean="0"/>
              <a:t>15.10.2026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944BD-ECA6-492D-A6E4-BD4912D828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977640" y="274639"/>
            <a:ext cx="105156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4320" y="274639"/>
            <a:ext cx="361188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D78D-4135-45A4-9EBA-E885DAC4A5EA}" type="datetimeFigureOut">
              <a:rPr lang="ru-RU" smtClean="0"/>
              <a:t>15.10.2026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944BD-ECA6-492D-A6E4-BD4912D828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320" y="274638"/>
            <a:ext cx="4572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320" y="1600200"/>
            <a:ext cx="4572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074920" y="0"/>
            <a:ext cx="41148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074920" y="5486400"/>
            <a:ext cx="41148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9073" y="5648960"/>
            <a:ext cx="329184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F49944BD-ECA6-492D-A6E4-BD4912D828CA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4078690" y="4121912"/>
            <a:ext cx="2367281" cy="219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4043131" y="1719072"/>
            <a:ext cx="2438399" cy="219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4F4D78D-4135-45A4-9EBA-E885DAC4A5EA}" type="datetimeFigureOut">
              <a:rPr lang="ru-RU" smtClean="0"/>
              <a:t>15.10.2026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925" y="3116564"/>
            <a:ext cx="4572000" cy="1143000"/>
          </a:xfrm>
        </p:spPr>
        <p:txBody>
          <a:bodyPr/>
          <a:lstStyle/>
          <a:p>
            <a:pPr algn="ctr"/>
            <a:r>
              <a:rPr lang="en-US" dirty="0" smtClean="0"/>
              <a:t>2.5.2 </a:t>
            </a:r>
            <a:r>
              <a:rPr lang="en-US" dirty="0" err="1" smtClean="0"/>
              <a:t>Formativ</a:t>
            </a:r>
            <a:r>
              <a:rPr lang="en-US" dirty="0" smtClean="0"/>
              <a:t> 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summativ</a:t>
            </a:r>
            <a:r>
              <a:rPr lang="en-US" dirty="0" smtClean="0"/>
              <a:t> </a:t>
            </a:r>
            <a:r>
              <a:rPr lang="en-US" dirty="0" err="1" smtClean="0"/>
              <a:t>baholash</a:t>
            </a:r>
            <a:r>
              <a:rPr lang="en-US" dirty="0" smtClean="0"/>
              <a:t> </a:t>
            </a:r>
            <a:r>
              <a:rPr lang="en-US" dirty="0" err="1" smtClean="0"/>
              <a:t>tizimi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mohiyati</a:t>
            </a:r>
            <a:r>
              <a:rPr lang="en-US" dirty="0" smtClean="0"/>
              <a:t> ,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baholash</a:t>
            </a:r>
            <a:r>
              <a:rPr lang="en-US" dirty="0" smtClean="0"/>
              <a:t> </a:t>
            </a:r>
            <a:r>
              <a:rPr lang="en-US" dirty="0" err="1" smtClean="0"/>
              <a:t>mezonlari</a:t>
            </a:r>
            <a:r>
              <a:rPr lang="en-US" dirty="0" smtClean="0"/>
              <a:t> </a:t>
            </a:r>
            <a:br>
              <a:rPr lang="en-US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0207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Malumot</a:t>
            </a:r>
            <a:endParaRPr lang="ru-RU" dirty="0"/>
          </a:p>
        </p:txBody>
      </p:sp>
      <p:sp>
        <p:nvSpPr>
          <p:cNvPr id="3" name="Rectangle 2"/>
          <p:cNvSpPr/>
          <p:nvPr/>
        </p:nvSpPr>
        <p:spPr>
          <a:xfrm>
            <a:off x="136297" y="2453132"/>
            <a:ext cx="401990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Formativ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summativ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atamalari</a:t>
            </a:r>
            <a:r>
              <a:rPr lang="en-US" dirty="0"/>
              <a:t> ilk </a:t>
            </a:r>
            <a:r>
              <a:rPr lang="en-US" dirty="0" err="1"/>
              <a:t>bor</a:t>
            </a:r>
            <a:r>
              <a:rPr lang="en-US" dirty="0"/>
              <a:t> </a:t>
            </a:r>
            <a:r>
              <a:rPr lang="en-US" dirty="0" err="1"/>
              <a:t>amerikalik</a:t>
            </a:r>
            <a:r>
              <a:rPr lang="en-US" dirty="0"/>
              <a:t> </a:t>
            </a:r>
            <a:r>
              <a:rPr lang="en-US" dirty="0" err="1"/>
              <a:t>pedagog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psixolog</a:t>
            </a:r>
            <a:endParaRPr lang="en-US" dirty="0"/>
          </a:p>
          <a:p>
            <a:r>
              <a:rPr lang="en-US" i="1" dirty="0"/>
              <a:t>Benjamin Bloom</a:t>
            </a:r>
            <a:endParaRPr lang="en-US" dirty="0"/>
          </a:p>
          <a:p>
            <a:r>
              <a:rPr lang="en-US" dirty="0" err="1"/>
              <a:t>tomonidan</a:t>
            </a:r>
            <a:r>
              <a:rPr lang="en-US" dirty="0"/>
              <a:t> 1960-yillarda </a:t>
            </a:r>
            <a:r>
              <a:rPr lang="en-US" dirty="0" err="1"/>
              <a:t>ilgari</a:t>
            </a:r>
            <a:r>
              <a:rPr lang="en-US" dirty="0"/>
              <a:t> </a:t>
            </a:r>
            <a:r>
              <a:rPr lang="en-US" dirty="0" err="1"/>
              <a:t>surilgan</a:t>
            </a:r>
            <a:r>
              <a:rPr lang="en-US" dirty="0"/>
              <a:t>. Bu </a:t>
            </a:r>
            <a:r>
              <a:rPr lang="en-US" dirty="0" err="1"/>
              <a:t>tushunchalar</a:t>
            </a:r>
            <a:endParaRPr lang="en-US" dirty="0"/>
          </a:p>
          <a:p>
            <a:r>
              <a:rPr lang="en-US" i="1" dirty="0"/>
              <a:t>Michael </a:t>
            </a:r>
            <a:r>
              <a:rPr lang="en-US" i="1" dirty="0" err="1"/>
              <a:t>Scriven</a:t>
            </a:r>
            <a:endParaRPr lang="en-US" dirty="0"/>
          </a:p>
          <a:p>
            <a:r>
              <a:rPr lang="en-US" dirty="0" err="1"/>
              <a:t>tomonidan</a:t>
            </a:r>
            <a:r>
              <a:rPr lang="en-US" dirty="0"/>
              <a:t> 1967-yilda </a:t>
            </a:r>
            <a:r>
              <a:rPr lang="en-US" dirty="0" err="1"/>
              <a:t>batafsil</a:t>
            </a:r>
            <a:r>
              <a:rPr lang="en-US" dirty="0"/>
              <a:t> </a:t>
            </a:r>
            <a:r>
              <a:rPr lang="en-US" dirty="0" err="1"/>
              <a:t>ilmiy</a:t>
            </a:r>
            <a:r>
              <a:rPr lang="en-US" dirty="0"/>
              <a:t> </a:t>
            </a:r>
            <a:r>
              <a:rPr lang="en-US" dirty="0" err="1"/>
              <a:t>asosda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chiqilgan</a:t>
            </a:r>
            <a:r>
              <a:rPr lang="en-US" dirty="0"/>
              <a:t>. </a:t>
            </a:r>
            <a:r>
              <a:rPr lang="en-US" dirty="0" err="1"/>
              <a:t>Scriven</a:t>
            </a:r>
            <a:r>
              <a:rPr lang="en-US" dirty="0"/>
              <a:t> </a:t>
            </a:r>
            <a:r>
              <a:rPr lang="en-US" dirty="0" err="1"/>
              <a:t>baholashning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turini</a:t>
            </a:r>
            <a:r>
              <a:rPr lang="en-US" dirty="0"/>
              <a:t> </a:t>
            </a:r>
            <a:r>
              <a:rPr lang="en-US" dirty="0" err="1"/>
              <a:t>ajratib</a:t>
            </a:r>
            <a:r>
              <a:rPr lang="en-US" dirty="0"/>
              <a:t> </a:t>
            </a:r>
            <a:r>
              <a:rPr lang="en-US" dirty="0" err="1"/>
              <a:t>ko‘rsatdi</a:t>
            </a:r>
            <a:r>
              <a:rPr lang="en-US" dirty="0"/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7887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898512"/>
            <a:ext cx="513271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400" b="1" dirty="0" err="1"/>
              <a:t>Formativ</a:t>
            </a:r>
            <a:r>
              <a:rPr lang="en-US" sz="2400" b="1" dirty="0"/>
              <a:t> </a:t>
            </a:r>
            <a:r>
              <a:rPr lang="en-US" sz="2400" b="1" dirty="0" err="1"/>
              <a:t>baholash</a:t>
            </a:r>
            <a:r>
              <a:rPr lang="en-US" sz="2400" b="1" dirty="0"/>
              <a:t> </a:t>
            </a:r>
            <a:r>
              <a:rPr lang="en-US" sz="2400" b="1" dirty="0" err="1"/>
              <a:t>o‘quvchilarning</a:t>
            </a:r>
            <a:r>
              <a:rPr lang="en-US" sz="2400" b="1" dirty="0"/>
              <a:t> </a:t>
            </a:r>
            <a:endParaRPr lang="en-US" sz="2400" b="1" dirty="0" smtClean="0"/>
          </a:p>
          <a:p>
            <a:pPr algn="r"/>
            <a:r>
              <a:rPr lang="en-US" sz="2400" b="1" dirty="0" err="1" smtClean="0"/>
              <a:t>o‘zlashtirish</a:t>
            </a:r>
            <a:r>
              <a:rPr lang="en-US" sz="2400" b="1" dirty="0" smtClean="0"/>
              <a:t> </a:t>
            </a:r>
          </a:p>
          <a:p>
            <a:pPr algn="r"/>
            <a:r>
              <a:rPr lang="en-US" sz="2400" b="1" dirty="0" smtClean="0"/>
              <a:t> </a:t>
            </a:r>
            <a:r>
              <a:rPr lang="en-US" sz="2400" b="1" dirty="0" err="1"/>
              <a:t>faol</a:t>
            </a:r>
            <a:r>
              <a:rPr lang="en-US" sz="2400" b="1" dirty="0"/>
              <a:t> </a:t>
            </a:r>
            <a:r>
              <a:rPr lang="en-US" sz="2400" b="1" dirty="0" err="1"/>
              <a:t>ishtirok</a:t>
            </a:r>
            <a:r>
              <a:rPr lang="en-US" sz="2400" b="1" dirty="0"/>
              <a:t> </a:t>
            </a:r>
            <a:r>
              <a:rPr lang="en-US" sz="2400" b="1" dirty="0" err="1"/>
              <a:t>etish</a:t>
            </a:r>
            <a:r>
              <a:rPr lang="en-US" sz="2400" b="1" dirty="0"/>
              <a:t> </a:t>
            </a:r>
            <a:r>
              <a:rPr lang="en-US" sz="2400" b="1" dirty="0" err="1"/>
              <a:t>imkoniyatini</a:t>
            </a:r>
            <a:r>
              <a:rPr lang="en-US" sz="2400" b="1" dirty="0"/>
              <a:t> </a:t>
            </a:r>
            <a:r>
              <a:rPr lang="en-US" sz="2400" b="1" dirty="0" err="1"/>
              <a:t>yaratadigan</a:t>
            </a:r>
            <a:r>
              <a:rPr lang="en-US" sz="2400" b="1" dirty="0"/>
              <a:t> </a:t>
            </a:r>
            <a:r>
              <a:rPr lang="en-US" sz="2400" b="1" dirty="0" err="1"/>
              <a:t>metodik</a:t>
            </a:r>
            <a:r>
              <a:rPr lang="en-US" sz="2400" b="1" dirty="0"/>
              <a:t> </a:t>
            </a:r>
            <a:r>
              <a:rPr lang="en-US" sz="2400" b="1" dirty="0" err="1"/>
              <a:t>yondashuvdir</a:t>
            </a:r>
            <a:r>
              <a:rPr lang="en-US" sz="2400" b="1" dirty="0" smtClean="0"/>
              <a:t>.</a:t>
            </a:r>
          </a:p>
          <a:p>
            <a:pPr algn="ctr"/>
            <a:r>
              <a:rPr lang="en-US" dirty="0" smtClean="0"/>
              <a:t> </a:t>
            </a:r>
            <a:r>
              <a:rPr lang="en-US" dirty="0" err="1">
                <a:solidFill>
                  <a:srgbClr val="FF0000"/>
                </a:solidFill>
              </a:rPr>
              <a:t>Ushbu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baholash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 err="1">
                <a:solidFill>
                  <a:srgbClr val="FF0000"/>
                </a:solidFill>
              </a:rPr>
              <a:t>usuli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quyidagi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afzalliklarga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ega</a:t>
            </a:r>
            <a:r>
              <a:rPr lang="en-US" dirty="0">
                <a:solidFill>
                  <a:srgbClr val="FF0000"/>
                </a:solidFill>
              </a:rPr>
              <a:t>:</a:t>
            </a:r>
          </a:p>
          <a:p>
            <a:r>
              <a:rPr lang="en-US" dirty="0" err="1"/>
              <a:t>Motivatsiyani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o‘quvchilarga</a:t>
            </a:r>
            <a:r>
              <a:rPr lang="en-US" dirty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fikr-mulohaza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faol</a:t>
            </a:r>
            <a:endParaRPr lang="en-US" dirty="0"/>
          </a:p>
          <a:p>
            <a:r>
              <a:rPr lang="en-US" dirty="0" err="1"/>
              <a:t>ishtirok</a:t>
            </a:r>
            <a:r>
              <a:rPr lang="en-US" dirty="0"/>
              <a:t> </a:t>
            </a:r>
            <a:r>
              <a:rPr lang="en-US" dirty="0" err="1"/>
              <a:t>etishga</a:t>
            </a:r>
            <a:r>
              <a:rPr lang="en-US" dirty="0"/>
              <a:t> </a:t>
            </a:r>
            <a:r>
              <a:rPr lang="en-US" dirty="0" err="1"/>
              <a:t>undaydi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/>
              <a:t>Bilimlarni</a:t>
            </a:r>
            <a:r>
              <a:rPr lang="en-US" dirty="0"/>
              <a:t> </a:t>
            </a:r>
            <a:r>
              <a:rPr lang="en-US" dirty="0" err="1"/>
              <a:t>chuqurlashtirish</a:t>
            </a:r>
            <a:r>
              <a:rPr lang="en-US" dirty="0"/>
              <a:t> </a:t>
            </a:r>
            <a:r>
              <a:rPr lang="en-US" dirty="0" err="1"/>
              <a:t>muntazam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o‘quvchilarning</a:t>
            </a:r>
            <a:r>
              <a:rPr lang="en-US" dirty="0"/>
              <a:t> </a:t>
            </a:r>
            <a:r>
              <a:rPr lang="en-US" dirty="0" err="1"/>
              <a:t>tushunish</a:t>
            </a:r>
            <a:r>
              <a:rPr lang="en-US" dirty="0"/>
              <a:t> </a:t>
            </a:r>
            <a:r>
              <a:rPr lang="en-US" dirty="0" err="1"/>
              <a:t>darajasi</a:t>
            </a:r>
            <a:endParaRPr lang="en-US" dirty="0"/>
          </a:p>
          <a:p>
            <a:r>
              <a:rPr lang="en-US" dirty="0" err="1"/>
              <a:t>baholanib</a:t>
            </a:r>
            <a:r>
              <a:rPr lang="en-US" dirty="0"/>
              <a:t>,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bilimlari</a:t>
            </a:r>
            <a:r>
              <a:rPr lang="en-US" dirty="0"/>
              <a:t> </a:t>
            </a:r>
            <a:r>
              <a:rPr lang="en-US" dirty="0" err="1"/>
              <a:t>mustahkamlanadi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/>
              <a:t>Differensial</a:t>
            </a:r>
            <a:r>
              <a:rPr lang="en-US" dirty="0"/>
              <a:t> </a:t>
            </a:r>
            <a:r>
              <a:rPr lang="en-US" dirty="0" err="1"/>
              <a:t>yondashuv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o‘quvchining</a:t>
            </a:r>
            <a:r>
              <a:rPr lang="en-US" dirty="0"/>
              <a:t> </a:t>
            </a:r>
            <a:r>
              <a:rPr lang="en-US" dirty="0" err="1"/>
              <a:t>ehtiyojlarini</a:t>
            </a:r>
            <a:r>
              <a:rPr lang="en-US" dirty="0"/>
              <a:t> </a:t>
            </a:r>
            <a:r>
              <a:rPr lang="en-US" dirty="0" err="1"/>
              <a:t>inobatga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ularga</a:t>
            </a:r>
            <a:endParaRPr lang="en-US" dirty="0"/>
          </a:p>
          <a:p>
            <a:r>
              <a:rPr lang="en-US" dirty="0"/>
              <a:t>individual </a:t>
            </a:r>
            <a:r>
              <a:rPr lang="en-US" dirty="0" err="1"/>
              <a:t>yondashuvni</a:t>
            </a:r>
            <a:r>
              <a:rPr lang="en-US" dirty="0"/>
              <a:t> </a:t>
            </a:r>
            <a:r>
              <a:rPr lang="en-US" dirty="0" err="1"/>
              <a:t>ta’minlash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4081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741807"/>
            <a:ext cx="510683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/>
              <a:t>Summativ</a:t>
            </a:r>
            <a:r>
              <a:rPr lang="en-US" b="1" dirty="0"/>
              <a:t> </a:t>
            </a:r>
            <a:r>
              <a:rPr lang="en-US" b="1" dirty="0" err="1"/>
              <a:t>baholash</a:t>
            </a:r>
            <a:r>
              <a:rPr lang="en-US" b="1" dirty="0"/>
              <a:t> – </a:t>
            </a:r>
            <a:r>
              <a:rPr lang="en-US" b="1" dirty="0" err="1"/>
              <a:t>o‘quv</a:t>
            </a:r>
            <a:r>
              <a:rPr lang="en-US" b="1" dirty="0"/>
              <a:t> </a:t>
            </a:r>
            <a:r>
              <a:rPr lang="en-US" b="1" dirty="0" err="1"/>
              <a:t>jarayonining</a:t>
            </a:r>
            <a:r>
              <a:rPr lang="en-US" b="1" dirty="0"/>
              <a:t> </a:t>
            </a:r>
            <a:r>
              <a:rPr lang="en-US" b="1" dirty="0" err="1"/>
              <a:t>yakuniy</a:t>
            </a:r>
            <a:r>
              <a:rPr lang="en-US" b="1" dirty="0"/>
              <a:t> </a:t>
            </a:r>
            <a:r>
              <a:rPr lang="en-US" b="1" dirty="0" err="1"/>
              <a:t>bosqichida</a:t>
            </a:r>
            <a:r>
              <a:rPr lang="en-US" b="1" dirty="0"/>
              <a:t> </a:t>
            </a:r>
            <a:r>
              <a:rPr lang="en-US" b="1" dirty="0" err="1"/>
              <a:t>o‘quvchilarning</a:t>
            </a:r>
            <a:r>
              <a:rPr lang="en-US" b="1" dirty="0"/>
              <a:t> </a:t>
            </a:r>
            <a:r>
              <a:rPr lang="en-US" b="1" dirty="0" err="1"/>
              <a:t>bilimlarini</a:t>
            </a:r>
            <a:endParaRPr lang="en-US" b="1" dirty="0"/>
          </a:p>
          <a:p>
            <a:pPr algn="ctr"/>
            <a:r>
              <a:rPr lang="en-US" b="1" dirty="0" err="1"/>
              <a:t>baholash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qo‘llaniladigan</a:t>
            </a:r>
            <a:r>
              <a:rPr lang="en-US" b="1" dirty="0"/>
              <a:t> </a:t>
            </a:r>
            <a:r>
              <a:rPr lang="en-US" b="1" dirty="0" err="1" smtClean="0"/>
              <a:t>metod</a:t>
            </a:r>
            <a:endParaRPr lang="en-US" b="1" dirty="0" smtClean="0"/>
          </a:p>
          <a:p>
            <a:endParaRPr lang="en-US" dirty="0"/>
          </a:p>
          <a:p>
            <a:r>
              <a:rPr lang="en-US" dirty="0" err="1"/>
              <a:t>T</a:t>
            </a:r>
            <a:r>
              <a:rPr lang="en-US" dirty="0" err="1" smtClean="0"/>
              <a:t>estlar</a:t>
            </a:r>
            <a:r>
              <a:rPr lang="en-US" dirty="0"/>
              <a:t>, </a:t>
            </a:r>
            <a:r>
              <a:rPr lang="en-US" dirty="0" err="1"/>
              <a:t>imtihonlar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nazorat</a:t>
            </a:r>
            <a:r>
              <a:rPr lang="en-US" dirty="0"/>
              <a:t> </a:t>
            </a:r>
            <a:r>
              <a:rPr lang="en-US" dirty="0" err="1"/>
              <a:t>ishlarini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</a:t>
            </a:r>
            <a:endParaRPr lang="en-US" dirty="0" smtClean="0"/>
          </a:p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Ushbu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baholash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usuli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quyidagi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xususiyatlarga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ega</a:t>
            </a:r>
            <a:r>
              <a:rPr lang="en-US" dirty="0" smtClean="0">
                <a:solidFill>
                  <a:srgbClr val="FF0000"/>
                </a:solidFill>
              </a:rPr>
              <a:t>:</a:t>
            </a:r>
          </a:p>
          <a:p>
            <a:pPr algn="ctr"/>
            <a:endParaRPr lang="en-US" dirty="0">
              <a:solidFill>
                <a:srgbClr val="FF0000"/>
              </a:solidFill>
            </a:endParaRPr>
          </a:p>
          <a:p>
            <a:pPr algn="r"/>
            <a:r>
              <a:rPr lang="en-US" dirty="0" err="1"/>
              <a:t>Natijalarning</a:t>
            </a:r>
            <a:r>
              <a:rPr lang="en-US" dirty="0"/>
              <a:t> </a:t>
            </a:r>
            <a:r>
              <a:rPr lang="en-US" dirty="0" err="1"/>
              <a:t>ob’ektivligini</a:t>
            </a:r>
            <a:r>
              <a:rPr lang="en-US" dirty="0"/>
              <a:t> </a:t>
            </a:r>
            <a:r>
              <a:rPr lang="en-US" dirty="0" err="1"/>
              <a:t>ta’minlash</a:t>
            </a:r>
            <a:r>
              <a:rPr lang="en-US" dirty="0"/>
              <a:t> –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mezonlari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o‘quvchilarning</a:t>
            </a:r>
            <a:endParaRPr lang="en-US" dirty="0"/>
          </a:p>
          <a:p>
            <a:pPr algn="r"/>
            <a:r>
              <a:rPr lang="en-US" dirty="0" err="1"/>
              <a:t>bilim</a:t>
            </a:r>
            <a:r>
              <a:rPr lang="en-US" dirty="0"/>
              <a:t> </a:t>
            </a:r>
            <a:r>
              <a:rPr lang="en-US" dirty="0" err="1"/>
              <a:t>darajasi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.</a:t>
            </a:r>
          </a:p>
          <a:p>
            <a:r>
              <a:rPr lang="en-US" dirty="0" err="1">
                <a:solidFill>
                  <a:srgbClr val="7030A0"/>
                </a:solidFill>
              </a:rPr>
              <a:t>Ta’lim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standartlariga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mos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kelishi</a:t>
            </a:r>
            <a:r>
              <a:rPr lang="en-US" dirty="0">
                <a:solidFill>
                  <a:srgbClr val="7030A0"/>
                </a:solidFill>
              </a:rPr>
              <a:t> – </a:t>
            </a:r>
            <a:r>
              <a:rPr lang="en-US" dirty="0" err="1">
                <a:solidFill>
                  <a:srgbClr val="7030A0"/>
                </a:solidFill>
              </a:rPr>
              <a:t>o‘quv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dasturlarining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maqsadlariga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erishish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darajasini</a:t>
            </a:r>
            <a:endParaRPr lang="en-US" dirty="0">
              <a:solidFill>
                <a:srgbClr val="7030A0"/>
              </a:solidFill>
            </a:endParaRPr>
          </a:p>
          <a:p>
            <a:r>
              <a:rPr lang="en-US" dirty="0" err="1">
                <a:solidFill>
                  <a:srgbClr val="7030A0"/>
                </a:solidFill>
              </a:rPr>
              <a:t>aniqlash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imkonini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beradi</a:t>
            </a:r>
            <a:r>
              <a:rPr lang="en-US" dirty="0">
                <a:solidFill>
                  <a:srgbClr val="7030A0"/>
                </a:solidFill>
              </a:rPr>
              <a:t>.</a:t>
            </a:r>
          </a:p>
          <a:p>
            <a:pPr algn="r"/>
            <a:r>
              <a:rPr lang="en-US" dirty="0" err="1">
                <a:solidFill>
                  <a:srgbClr val="C00000"/>
                </a:solidFill>
              </a:rPr>
              <a:t>O‘quvchilarning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umumiy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yutuqlarini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baholash</a:t>
            </a:r>
            <a:r>
              <a:rPr lang="en-US" dirty="0">
                <a:solidFill>
                  <a:srgbClr val="C00000"/>
                </a:solidFill>
              </a:rPr>
              <a:t> – </a:t>
            </a:r>
            <a:r>
              <a:rPr lang="en-US" dirty="0" err="1">
                <a:solidFill>
                  <a:srgbClr val="C00000"/>
                </a:solidFill>
              </a:rPr>
              <a:t>o‘quvchilarning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umumiy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natijalarini</a:t>
            </a:r>
            <a:endParaRPr lang="en-US" dirty="0">
              <a:solidFill>
                <a:srgbClr val="C00000"/>
              </a:solidFill>
            </a:endParaRPr>
          </a:p>
          <a:p>
            <a:pPr algn="r"/>
            <a:r>
              <a:rPr lang="en-US" dirty="0" err="1">
                <a:solidFill>
                  <a:srgbClr val="C00000"/>
                </a:solidFill>
              </a:rPr>
              <a:t>taqqoslash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va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ta’lim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jarayonini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rivojlantirishga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yordam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beradi</a:t>
            </a:r>
            <a:r>
              <a:rPr lang="en-US" dirty="0">
                <a:solidFill>
                  <a:srgbClr val="C00000"/>
                </a:solidFill>
              </a:rPr>
              <a:t>.</a:t>
            </a:r>
          </a:p>
          <a:p>
            <a:r>
              <a:rPr lang="en-US" dirty="0" err="1"/>
              <a:t>Yakuniy</a:t>
            </a:r>
            <a:r>
              <a:rPr lang="en-US" dirty="0"/>
              <a:t> </a:t>
            </a:r>
            <a:r>
              <a:rPr lang="en-US" dirty="0" err="1"/>
              <a:t>qarorlar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qilishga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 – </a:t>
            </a:r>
            <a:r>
              <a:rPr lang="en-US" dirty="0" err="1"/>
              <a:t>o‘quvchilarning</a:t>
            </a:r>
            <a:r>
              <a:rPr lang="en-US" dirty="0"/>
              <a:t> </a:t>
            </a:r>
            <a:r>
              <a:rPr lang="en-US" dirty="0" err="1"/>
              <a:t>bosqichma-bosqich</a:t>
            </a:r>
            <a:endParaRPr lang="en-US" dirty="0"/>
          </a:p>
          <a:p>
            <a:r>
              <a:rPr lang="en-US" dirty="0" err="1"/>
              <a:t>o‘sishini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smtClean="0"/>
              <a:t>l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imkoniyatini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yaratadi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7245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19291" y="640752"/>
            <a:ext cx="4876860" cy="102414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80000"/>
              </a:lnSpc>
              <a:buNone/>
            </a:pPr>
            <a:r>
              <a:rPr lang="en-US" sz="2400" kern="100" spc="-76" dirty="0" smtClean="0">
                <a:solidFill>
                  <a:srgbClr val="C8402F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FORMATIV </a:t>
            </a:r>
            <a:r>
              <a:rPr lang="en-US" sz="2400" kern="100" spc="-76" dirty="0" err="1" smtClean="0">
                <a:solidFill>
                  <a:srgbClr val="C8402F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yoki</a:t>
            </a:r>
            <a:r>
              <a:rPr lang="en-US" sz="2400" kern="100" spc="-76" dirty="0" smtClean="0">
                <a:solidFill>
                  <a:srgbClr val="242424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 SUMMATIV ?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304771" y="4309021"/>
            <a:ext cx="4876815" cy="48578"/>
          </a:xfrm>
          <a:prstGeom prst="roundRect">
            <a:avLst>
              <a:gd name="adj" fmla="val 49999"/>
            </a:avLst>
          </a:prstGeom>
          <a:solidFill>
            <a:srgbClr val="A4A6A5"/>
          </a:solidFill>
          <a:ln/>
        </p:spPr>
      </p:sp>
      <p:sp>
        <p:nvSpPr>
          <p:cNvPr id="4" name="Text 2"/>
          <p:cNvSpPr/>
          <p:nvPr/>
        </p:nvSpPr>
        <p:spPr>
          <a:xfrm>
            <a:off x="304770" y="4627990"/>
            <a:ext cx="5151180" cy="2943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2000"/>
              </a:lnSpc>
              <a:buNone/>
            </a:pPr>
            <a:endParaRPr lang="en-US" sz="19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68" y="5683279"/>
            <a:ext cx="4876860" cy="123189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254229" y="6470139"/>
            <a:ext cx="151585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4705902" y="6470139"/>
            <a:ext cx="78049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54864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203136" rIns="0" bIns="20313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BAHOLASH TIZIMI (QISQACHA)</a:t>
            </a:r>
            <a:endParaRPr kumimoji="0" lang="ru-RU" sz="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Formativ (FB):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 Darsdagi o'zlashtirish va ehtiyojlarni kuzatish. Natija: </a:t>
            </a:r>
            <a:r>
              <a:rPr kumimoji="0" lang="ru-RU" sz="1200" b="0" i="1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Feedback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. Baho: </a:t>
            </a:r>
            <a:r>
              <a:rPr kumimoji="0" lang="ru-RU" sz="1200" b="0" i="1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1-10 ball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. Ta'siri: Choraklikning </a:t>
            </a: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10%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Bo'lim summativi (BSB):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 Bo'lim oxirida bilim/ko'nikmani tekshirish. Natija: O'quvchi va ota-onaga ma'lumot. Baho: </a:t>
            </a:r>
            <a:r>
              <a:rPr kumimoji="0" lang="ru-RU" sz="1200" b="0" i="1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Bo'lim ballari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. Ta'siri: Choraklikning </a:t>
            </a: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50%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Chorak summativi (CHSB):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 Chorak rejasini o'zlashtirishni tekshirish. Natija: O'quvchi va ota-onaga ma'lumot. Baho: </a:t>
            </a:r>
            <a:r>
              <a:rPr kumimoji="0" lang="ru-RU" sz="1200" b="0" i="1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Chorak ballari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. Ta'siri: Choraklikning </a:t>
            </a: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40%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457200"/>
            <a:ext cx="54864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1428588" y="5305750"/>
            <a:ext cx="2160552" cy="116438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101568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FB: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 1-10 ball ➔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10%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BSB: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 Bo'lim ballari ➔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50%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CHSB: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 Chorak ballari ➔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40%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</a:b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itchFamily="34" charset="0"/>
              </a:rPr>
              <a:t>(Jami: 100%)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1505993"/>
            <a:ext cx="50177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BAHOLASH TIZIMI (QISQACHA)</a:t>
            </a:r>
            <a:endParaRPr lang="en-US" dirty="0"/>
          </a:p>
          <a:p>
            <a:r>
              <a:rPr lang="en-US" b="1" dirty="0" err="1"/>
              <a:t>Formativ</a:t>
            </a:r>
            <a:r>
              <a:rPr lang="en-US" b="1" dirty="0"/>
              <a:t> (FB):</a:t>
            </a:r>
            <a:r>
              <a:rPr lang="en-US" dirty="0"/>
              <a:t> </a:t>
            </a:r>
            <a:r>
              <a:rPr lang="en-US" dirty="0" err="1"/>
              <a:t>Darsdagi</a:t>
            </a:r>
            <a:r>
              <a:rPr lang="en-US" dirty="0"/>
              <a:t> </a:t>
            </a:r>
            <a:r>
              <a:rPr lang="en-US" dirty="0" err="1"/>
              <a:t>o'zlashtirish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ehtiyojlarni</a:t>
            </a:r>
            <a:r>
              <a:rPr lang="en-US" dirty="0"/>
              <a:t> </a:t>
            </a:r>
            <a:r>
              <a:rPr lang="en-US" dirty="0" err="1"/>
              <a:t>kuzatish</a:t>
            </a:r>
            <a:r>
              <a:rPr lang="en-US" dirty="0"/>
              <a:t>. </a:t>
            </a:r>
            <a:r>
              <a:rPr lang="en-US" dirty="0" err="1"/>
              <a:t>Natija</a:t>
            </a:r>
            <a:r>
              <a:rPr lang="en-US" dirty="0"/>
              <a:t>: </a:t>
            </a:r>
            <a:r>
              <a:rPr lang="en-US" i="1" dirty="0"/>
              <a:t>Feedback</a:t>
            </a:r>
            <a:r>
              <a:rPr lang="en-US" dirty="0"/>
              <a:t>. </a:t>
            </a:r>
            <a:r>
              <a:rPr lang="en-US" dirty="0" err="1"/>
              <a:t>Baho</a:t>
            </a:r>
            <a:r>
              <a:rPr lang="en-US" dirty="0"/>
              <a:t>: </a:t>
            </a:r>
            <a:r>
              <a:rPr lang="en-US" i="1" dirty="0"/>
              <a:t>1-10 ball</a:t>
            </a:r>
            <a:r>
              <a:rPr lang="en-US" dirty="0"/>
              <a:t>. </a:t>
            </a:r>
            <a:r>
              <a:rPr lang="en-US" dirty="0" err="1"/>
              <a:t>Ta'siri</a:t>
            </a:r>
            <a:r>
              <a:rPr lang="en-US" dirty="0"/>
              <a:t>: </a:t>
            </a:r>
            <a:r>
              <a:rPr lang="en-US" dirty="0" err="1"/>
              <a:t>Choraklikning</a:t>
            </a:r>
            <a:r>
              <a:rPr lang="en-US" dirty="0"/>
              <a:t> </a:t>
            </a:r>
            <a:r>
              <a:rPr lang="en-US" b="1" dirty="0"/>
              <a:t>10</a:t>
            </a:r>
            <a:r>
              <a:rPr lang="en-US" b="1" dirty="0" smtClean="0"/>
              <a:t>%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b="1" dirty="0" err="1"/>
              <a:t>Bo'lim</a:t>
            </a:r>
            <a:r>
              <a:rPr lang="en-US" b="1" dirty="0"/>
              <a:t> </a:t>
            </a:r>
            <a:r>
              <a:rPr lang="en-US" b="1" dirty="0" err="1"/>
              <a:t>summativi</a:t>
            </a:r>
            <a:r>
              <a:rPr lang="en-US" b="1" dirty="0"/>
              <a:t> (BSB):</a:t>
            </a:r>
            <a:r>
              <a:rPr lang="en-US" dirty="0"/>
              <a:t> </a:t>
            </a:r>
            <a:r>
              <a:rPr lang="en-US" dirty="0" err="1"/>
              <a:t>Bo'lim</a:t>
            </a:r>
            <a:r>
              <a:rPr lang="en-US" dirty="0"/>
              <a:t> </a:t>
            </a:r>
            <a:r>
              <a:rPr lang="en-US" dirty="0" err="1"/>
              <a:t>oxirida</a:t>
            </a:r>
            <a:r>
              <a:rPr lang="en-US" dirty="0"/>
              <a:t> </a:t>
            </a:r>
            <a:r>
              <a:rPr lang="en-US" dirty="0" err="1"/>
              <a:t>bilim</a:t>
            </a:r>
            <a:r>
              <a:rPr lang="en-US" dirty="0"/>
              <a:t>/</a:t>
            </a:r>
            <a:r>
              <a:rPr lang="en-US" dirty="0" err="1"/>
              <a:t>ko'nikmani</a:t>
            </a:r>
            <a:r>
              <a:rPr lang="en-US" dirty="0"/>
              <a:t> </a:t>
            </a:r>
            <a:r>
              <a:rPr lang="en-US" dirty="0" err="1"/>
              <a:t>tekshirish</a:t>
            </a:r>
            <a:r>
              <a:rPr lang="en-US" dirty="0"/>
              <a:t>. </a:t>
            </a:r>
            <a:r>
              <a:rPr lang="en-US" dirty="0" err="1"/>
              <a:t>Natija</a:t>
            </a:r>
            <a:r>
              <a:rPr lang="en-US" dirty="0"/>
              <a:t>: </a:t>
            </a:r>
            <a:r>
              <a:rPr lang="en-US" dirty="0" err="1"/>
              <a:t>O'quvchi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ota-onaga</a:t>
            </a:r>
            <a:r>
              <a:rPr lang="en-US" dirty="0"/>
              <a:t> </a:t>
            </a:r>
            <a:r>
              <a:rPr lang="en-US" dirty="0" err="1"/>
              <a:t>ma'lumot</a:t>
            </a:r>
            <a:r>
              <a:rPr lang="en-US" dirty="0"/>
              <a:t>. </a:t>
            </a:r>
            <a:r>
              <a:rPr lang="en-US" dirty="0" err="1"/>
              <a:t>Baho</a:t>
            </a:r>
            <a:r>
              <a:rPr lang="en-US" dirty="0"/>
              <a:t>: </a:t>
            </a:r>
            <a:r>
              <a:rPr lang="en-US" i="1" dirty="0" err="1"/>
              <a:t>Bo'lim</a:t>
            </a:r>
            <a:r>
              <a:rPr lang="en-US" i="1" dirty="0"/>
              <a:t> </a:t>
            </a:r>
            <a:r>
              <a:rPr lang="en-US" i="1" dirty="0" err="1"/>
              <a:t>ballari</a:t>
            </a:r>
            <a:r>
              <a:rPr lang="en-US" dirty="0"/>
              <a:t>. </a:t>
            </a:r>
            <a:r>
              <a:rPr lang="en-US" dirty="0" err="1"/>
              <a:t>Ta'siri</a:t>
            </a:r>
            <a:r>
              <a:rPr lang="en-US" dirty="0"/>
              <a:t>: </a:t>
            </a:r>
            <a:r>
              <a:rPr lang="en-US" dirty="0" err="1"/>
              <a:t>Choraklikning</a:t>
            </a:r>
            <a:r>
              <a:rPr lang="en-US" dirty="0"/>
              <a:t> </a:t>
            </a:r>
            <a:r>
              <a:rPr lang="en-US" b="1" dirty="0"/>
              <a:t>50</a:t>
            </a:r>
            <a:r>
              <a:rPr lang="en-US" b="1" dirty="0" smtClean="0"/>
              <a:t>%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b="1" dirty="0" err="1"/>
              <a:t>Chorak</a:t>
            </a:r>
            <a:r>
              <a:rPr lang="en-US" b="1" dirty="0"/>
              <a:t> </a:t>
            </a:r>
            <a:r>
              <a:rPr lang="en-US" b="1" dirty="0" err="1"/>
              <a:t>summativi</a:t>
            </a:r>
            <a:r>
              <a:rPr lang="en-US" b="1" dirty="0"/>
              <a:t> (CHSB):</a:t>
            </a:r>
            <a:r>
              <a:rPr lang="en-US" dirty="0"/>
              <a:t> </a:t>
            </a:r>
            <a:r>
              <a:rPr lang="en-US" dirty="0" err="1"/>
              <a:t>Chorak</a:t>
            </a:r>
            <a:r>
              <a:rPr lang="en-US" dirty="0"/>
              <a:t> </a:t>
            </a:r>
            <a:r>
              <a:rPr lang="en-US" dirty="0" err="1"/>
              <a:t>rejasini</a:t>
            </a:r>
            <a:r>
              <a:rPr lang="en-US" dirty="0"/>
              <a:t> </a:t>
            </a:r>
            <a:r>
              <a:rPr lang="en-US" dirty="0" err="1"/>
              <a:t>o'zlashtirishni</a:t>
            </a:r>
            <a:r>
              <a:rPr lang="en-US" dirty="0"/>
              <a:t> </a:t>
            </a:r>
            <a:r>
              <a:rPr lang="en-US" dirty="0" err="1"/>
              <a:t>tekshirish</a:t>
            </a:r>
            <a:r>
              <a:rPr lang="en-US" dirty="0"/>
              <a:t>. </a:t>
            </a:r>
            <a:r>
              <a:rPr lang="en-US" dirty="0" err="1"/>
              <a:t>Natija</a:t>
            </a:r>
            <a:r>
              <a:rPr lang="en-US" dirty="0"/>
              <a:t>: </a:t>
            </a:r>
            <a:r>
              <a:rPr lang="en-US" dirty="0" err="1"/>
              <a:t>O'quvchi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ota-onaga</a:t>
            </a:r>
            <a:r>
              <a:rPr lang="en-US" dirty="0"/>
              <a:t> </a:t>
            </a:r>
            <a:r>
              <a:rPr lang="en-US" dirty="0" err="1"/>
              <a:t>ma'lumot</a:t>
            </a:r>
            <a:r>
              <a:rPr lang="en-US" dirty="0"/>
              <a:t>. </a:t>
            </a:r>
            <a:r>
              <a:rPr lang="en-US" dirty="0" err="1"/>
              <a:t>Baho</a:t>
            </a:r>
            <a:r>
              <a:rPr lang="en-US" dirty="0"/>
              <a:t>: </a:t>
            </a:r>
            <a:r>
              <a:rPr lang="en-US" i="1" dirty="0" err="1"/>
              <a:t>Chorak</a:t>
            </a:r>
            <a:r>
              <a:rPr lang="en-US" i="1" dirty="0"/>
              <a:t> </a:t>
            </a:r>
            <a:r>
              <a:rPr lang="en-US" i="1" dirty="0" err="1"/>
              <a:t>ballari</a:t>
            </a:r>
            <a:r>
              <a:rPr lang="en-US" dirty="0"/>
              <a:t>. </a:t>
            </a:r>
            <a:r>
              <a:rPr lang="en-US" dirty="0" err="1"/>
              <a:t>Ta'siri</a:t>
            </a:r>
            <a:r>
              <a:rPr lang="en-US" dirty="0"/>
              <a:t>: </a:t>
            </a:r>
            <a:r>
              <a:rPr lang="en-US" dirty="0" err="1"/>
              <a:t>Choraklikning</a:t>
            </a:r>
            <a:r>
              <a:rPr lang="en-US" dirty="0"/>
              <a:t> </a:t>
            </a:r>
            <a:r>
              <a:rPr lang="en-US" b="1" dirty="0"/>
              <a:t>40%</a:t>
            </a:r>
            <a:r>
              <a:rPr lang="en-US" dirty="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27" y="643059"/>
            <a:ext cx="514997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C00000"/>
                </a:solidFill>
              </a:rPr>
              <a:t>An’anaviy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mezonlarning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cheklovlari</a:t>
            </a:r>
            <a:endParaRPr lang="en-US" sz="2400" b="1" dirty="0" smtClean="0">
              <a:solidFill>
                <a:srgbClr val="C00000"/>
              </a:solidFill>
            </a:endParaRPr>
          </a:p>
          <a:p>
            <a:endParaRPr lang="en-US" b="1" dirty="0"/>
          </a:p>
          <a:p>
            <a:pPr algn="r"/>
            <a:r>
              <a:rPr lang="en-US" b="1" dirty="0" err="1">
                <a:solidFill>
                  <a:srgbClr val="00B0F0"/>
                </a:solidFill>
              </a:rPr>
              <a:t>Shaxsiy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ehtiyojlarni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qondirishda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moslashuvchanlikning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</a:rPr>
              <a:t>yetishmasligi</a:t>
            </a:r>
            <a:endParaRPr lang="en-US" b="1" dirty="0" smtClean="0">
              <a:solidFill>
                <a:srgbClr val="00B0F0"/>
              </a:solidFill>
            </a:endParaRPr>
          </a:p>
          <a:p>
            <a:pPr algn="r"/>
            <a:endParaRPr lang="en-US" b="1" dirty="0">
              <a:solidFill>
                <a:srgbClr val="00B0F0"/>
              </a:solidFill>
            </a:endParaRPr>
          </a:p>
          <a:p>
            <a:pPr algn="r"/>
            <a:endParaRPr lang="en-US" b="1" dirty="0">
              <a:solidFill>
                <a:srgbClr val="00B0F0"/>
              </a:solidFill>
            </a:endParaRPr>
          </a:p>
          <a:p>
            <a:r>
              <a:rPr lang="en-US" dirty="0" err="1"/>
              <a:t>An’anaviy</a:t>
            </a:r>
            <a:r>
              <a:rPr lang="en-US" dirty="0"/>
              <a:t> </a:t>
            </a:r>
            <a:r>
              <a:rPr lang="en-US" dirty="0" err="1"/>
              <a:t>mezonlar</a:t>
            </a:r>
            <a:r>
              <a:rPr lang="en-US" dirty="0"/>
              <a:t> </a:t>
            </a:r>
            <a:r>
              <a:rPr lang="en-US" dirty="0" err="1"/>
              <a:t>ko‘pincha</a:t>
            </a:r>
            <a:r>
              <a:rPr lang="en-US" dirty="0"/>
              <a:t> </a:t>
            </a:r>
            <a:r>
              <a:rPr lang="en-US" dirty="0" err="1"/>
              <a:t>yodlash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takrorlashni</a:t>
            </a:r>
            <a:r>
              <a:rPr lang="en-US" dirty="0"/>
              <a:t> </a:t>
            </a:r>
            <a:r>
              <a:rPr lang="en-US" dirty="0" err="1"/>
              <a:t>tanqidiy</a:t>
            </a:r>
            <a:r>
              <a:rPr lang="en-US" dirty="0"/>
              <a:t> </a:t>
            </a:r>
            <a:r>
              <a:rPr lang="en-US" dirty="0" err="1"/>
              <a:t>fikrlash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ijodkorlikdan</a:t>
            </a:r>
            <a:r>
              <a:rPr lang="en-US" dirty="0"/>
              <a:t> </a:t>
            </a:r>
            <a:r>
              <a:rPr lang="en-US" dirty="0" err="1"/>
              <a:t>ustun</a:t>
            </a:r>
            <a:r>
              <a:rPr lang="en-US" dirty="0"/>
              <a:t> </a:t>
            </a:r>
            <a:r>
              <a:rPr lang="en-US" dirty="0" err="1"/>
              <a:t>qo‘yadi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Natijada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o‘quvchining</a:t>
            </a:r>
            <a:r>
              <a:rPr lang="en-US" dirty="0"/>
              <a:t> </a:t>
            </a:r>
            <a:r>
              <a:rPr lang="en-US" dirty="0" err="1"/>
              <a:t>fanni</a:t>
            </a:r>
            <a:r>
              <a:rPr lang="en-US" dirty="0"/>
              <a:t> </a:t>
            </a:r>
            <a:r>
              <a:rPr lang="en-US" dirty="0" err="1"/>
              <a:t>to‘liq</a:t>
            </a:r>
            <a:r>
              <a:rPr lang="en-US" dirty="0"/>
              <a:t> </a:t>
            </a:r>
            <a:r>
              <a:rPr lang="en-US" dirty="0" err="1"/>
              <a:t>tushunishi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qobiliyatlarini</a:t>
            </a:r>
            <a:r>
              <a:rPr lang="en-US" dirty="0"/>
              <a:t> </a:t>
            </a:r>
            <a:r>
              <a:rPr lang="en-US" dirty="0" err="1"/>
              <a:t>yetarli</a:t>
            </a:r>
            <a:r>
              <a:rPr lang="en-US" dirty="0"/>
              <a:t>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ettira</a:t>
            </a:r>
            <a:r>
              <a:rPr lang="en-US" dirty="0"/>
              <a:t> </a:t>
            </a:r>
            <a:r>
              <a:rPr lang="en-US" dirty="0" err="1"/>
              <a:t>olmasligi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/>
              <a:t>An’anaviy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tizimlari</a:t>
            </a:r>
            <a:r>
              <a:rPr lang="en-US" dirty="0"/>
              <a:t>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o‘quvchilar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yagona</a:t>
            </a:r>
            <a:r>
              <a:rPr lang="en-US" dirty="0"/>
              <a:t> </a:t>
            </a:r>
            <a:r>
              <a:rPr lang="en-US" dirty="0" err="1"/>
              <a:t>yondashuvni</a:t>
            </a:r>
            <a:r>
              <a:rPr lang="en-US" dirty="0"/>
              <a:t> </a:t>
            </a:r>
            <a:r>
              <a:rPr lang="en-US" dirty="0" err="1"/>
              <a:t>qo‘llaydi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o‘rganish</a:t>
            </a:r>
            <a:r>
              <a:rPr lang="en-US" dirty="0"/>
              <a:t> </a:t>
            </a:r>
            <a:r>
              <a:rPr lang="en-US" dirty="0" err="1"/>
              <a:t>uslublari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sur’atlarini</a:t>
            </a:r>
            <a:r>
              <a:rPr lang="en-US" dirty="0"/>
              <a:t> </a:t>
            </a:r>
            <a:r>
              <a:rPr lang="en-US" dirty="0" err="1"/>
              <a:t>inobatga</a:t>
            </a:r>
            <a:r>
              <a:rPr lang="en-US" dirty="0"/>
              <a:t> </a:t>
            </a:r>
            <a:r>
              <a:rPr lang="en-US" dirty="0" err="1"/>
              <a:t>olmaydi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/>
              <a:t>qat’iylik</a:t>
            </a:r>
            <a:r>
              <a:rPr lang="en-US" dirty="0"/>
              <a:t> </a:t>
            </a:r>
            <a:r>
              <a:rPr lang="en-US" dirty="0" err="1"/>
              <a:t>o‘quvchilarning</a:t>
            </a:r>
            <a:r>
              <a:rPr lang="en-US" dirty="0"/>
              <a:t> </a:t>
            </a:r>
            <a:r>
              <a:rPr lang="en-US" dirty="0" err="1"/>
              <a:t>bilim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rivojlanish</a:t>
            </a:r>
            <a:r>
              <a:rPr lang="en-US" dirty="0"/>
              <a:t> </a:t>
            </a:r>
            <a:r>
              <a:rPr lang="en-US" dirty="0" err="1"/>
              <a:t>darajasini</a:t>
            </a:r>
            <a:r>
              <a:rPr lang="en-US" dirty="0"/>
              <a:t> individual </a:t>
            </a:r>
            <a:r>
              <a:rPr lang="en-US" dirty="0" err="1"/>
              <a:t>asosda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baholashga</a:t>
            </a:r>
            <a:r>
              <a:rPr lang="en-US" dirty="0"/>
              <a:t> </a:t>
            </a:r>
            <a:r>
              <a:rPr lang="en-US" dirty="0" err="1"/>
              <a:t>to‘sqinlik</a:t>
            </a:r>
            <a:r>
              <a:rPr lang="en-US" dirty="0"/>
              <a:t> </a:t>
            </a:r>
            <a:r>
              <a:rPr lang="en-US" dirty="0" err="1"/>
              <a:t>qilishi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20443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68120" y="106553"/>
            <a:ext cx="4876860" cy="1375574"/>
          </a:xfrm>
          <a:prstGeom prst="roundRect">
            <a:avLst>
              <a:gd name="adj" fmla="val 15511"/>
            </a:avLst>
          </a:prstGeom>
          <a:noFill/>
          <a:ln w="17145">
            <a:solidFill>
              <a:srgbClr val="C8402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662270" y="555154"/>
            <a:ext cx="1492285" cy="1828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450" kern="100" spc="43" dirty="0">
                <a:solidFill>
                  <a:srgbClr val="FFFFFF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NОTO‘G‘RI ×</a:t>
            </a:r>
            <a:endParaRPr lang="en-US" sz="1450" dirty="0"/>
          </a:p>
        </p:txBody>
      </p:sp>
      <p:sp>
        <p:nvSpPr>
          <p:cNvPr id="5" name="Text 3"/>
          <p:cNvSpPr/>
          <p:nvPr/>
        </p:nvSpPr>
        <p:spPr>
          <a:xfrm>
            <a:off x="588460" y="236592"/>
            <a:ext cx="4436179" cy="5577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2000"/>
              </a:lnSpc>
              <a:buNone/>
            </a:pPr>
            <a:endParaRPr lang="en-US" sz="1800" dirty="0" smtClean="0">
              <a:solidFill>
                <a:srgbClr val="242424"/>
              </a:solidFill>
              <a:latin typeface="Atkinson Hyperlegible Next" pitchFamily="34" charset="0"/>
              <a:ea typeface="Atkinson Hyperlegible Next" pitchFamily="34" charset="-122"/>
              <a:cs typeface="Atkinson Hyperlegible Next" pitchFamily="34" charset="-120"/>
            </a:endParaRPr>
          </a:p>
          <a:p>
            <a:pPr marL="0" indent="0" algn="l">
              <a:lnSpc>
                <a:spcPct val="102000"/>
              </a:lnSpc>
              <a:buNone/>
            </a:pPr>
            <a:endParaRPr lang="en-US" sz="180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70" y="2349805"/>
            <a:ext cx="4876860" cy="1523985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219290" y="5001917"/>
            <a:ext cx="4876860" cy="1756023"/>
          </a:xfrm>
          <a:prstGeom prst="roundRect">
            <a:avLst>
              <a:gd name="adj" fmla="val 12150"/>
            </a:avLst>
          </a:prstGeom>
          <a:noFill/>
          <a:ln w="17145">
            <a:solidFill>
              <a:srgbClr val="2F7D5B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62271" y="4819035"/>
            <a:ext cx="1224751" cy="1828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450" kern="100" spc="43" dirty="0">
                <a:solidFill>
                  <a:srgbClr val="FFFFFF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TO‘G‘RI ✓</a:t>
            </a:r>
            <a:endParaRPr lang="en-US" sz="1450" dirty="0"/>
          </a:p>
        </p:txBody>
      </p:sp>
      <p:sp>
        <p:nvSpPr>
          <p:cNvPr id="10" name="Text 7"/>
          <p:cNvSpPr/>
          <p:nvPr/>
        </p:nvSpPr>
        <p:spPr>
          <a:xfrm>
            <a:off x="254229" y="6005227"/>
            <a:ext cx="4436179" cy="6818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800" dirty="0">
                <a:solidFill>
                  <a:srgbClr val="242424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Formativ baholash dars davomida tushunishni aniqlab, keyingi qadamni ko‘rsatadi.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254229" y="6470139"/>
            <a:ext cx="151585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4705902" y="6470139"/>
            <a:ext cx="78049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3" y="352965"/>
            <a:ext cx="5426014" cy="552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-3883" y="3698869"/>
            <a:ext cx="5100034" cy="31261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77000"/>
              </a:lnSpc>
              <a:buNone/>
            </a:pP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Formativ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baholash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O‘zbekiston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respublikasi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Ta’lim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vazirligi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tomonidan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o‘quv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faoliyatining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doimiy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monitoringi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o‘tkazish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qoidalari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doirasidaishlab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chiqilgan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,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tasdiqlangan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va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amaldagi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284-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sonli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buyrug’iga</a:t>
            </a:r>
            <a:r>
              <a:rPr lang="en-US" kern="100" spc="-140" dirty="0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C00000"/>
                </a:solidFill>
                <a:latin typeface="Bahnschrift" pitchFamily="34" charset="0"/>
                <a:ea typeface="Archivo Black" pitchFamily="34" charset="-122"/>
                <a:cs typeface="Archivo Black" pitchFamily="34" charset="-120"/>
              </a:rPr>
              <a:t>kiritilgan</a:t>
            </a:r>
            <a:endParaRPr lang="en-US" kern="100" spc="-140" dirty="0" smtClean="0">
              <a:solidFill>
                <a:srgbClr val="C00000"/>
              </a:solidFill>
              <a:latin typeface="Bahnschrift" pitchFamily="34" charset="0"/>
              <a:ea typeface="Archivo Black" pitchFamily="34" charset="-122"/>
              <a:cs typeface="Archivo Black" pitchFamily="34" charset="-120"/>
            </a:endParaRPr>
          </a:p>
          <a:p>
            <a:pPr marL="0" indent="0" algn="l">
              <a:lnSpc>
                <a:spcPct val="77000"/>
              </a:lnSpc>
              <a:buNone/>
            </a:pPr>
            <a:endParaRPr lang="en-US" kern="100" spc="-140" dirty="0">
              <a:solidFill>
                <a:srgbClr val="C00000"/>
              </a:solidFill>
              <a:latin typeface="Bahnschrift" pitchFamily="34" charset="0"/>
              <a:ea typeface="Archivo Black" pitchFamily="34" charset="-122"/>
              <a:cs typeface="Archivo Black" pitchFamily="34" charset="-120"/>
            </a:endParaRPr>
          </a:p>
          <a:p>
            <a:pPr marL="0" indent="0" algn="l">
              <a:lnSpc>
                <a:spcPct val="77000"/>
              </a:lnSpc>
              <a:buNone/>
            </a:pPr>
            <a:endParaRPr lang="en-US" kern="100" spc="-140" dirty="0" smtClean="0">
              <a:solidFill>
                <a:srgbClr val="C00000"/>
              </a:solidFill>
              <a:latin typeface="Bahnschrift" pitchFamily="34" charset="0"/>
              <a:ea typeface="Archivo Black" pitchFamily="34" charset="-122"/>
              <a:cs typeface="Archivo Black" pitchFamily="34" charset="-120"/>
            </a:endParaRPr>
          </a:p>
          <a:p>
            <a:pPr marL="0" indent="0" algn="l">
              <a:lnSpc>
                <a:spcPct val="77000"/>
              </a:lnSpc>
              <a:buNone/>
            </a:pPr>
            <a:endParaRPr lang="en-US" kern="100" spc="-140" dirty="0" smtClean="0">
              <a:solidFill>
                <a:srgbClr val="C00000"/>
              </a:solidFill>
              <a:latin typeface="Bahnschrift" pitchFamily="34" charset="0"/>
              <a:ea typeface="Archivo Black" pitchFamily="34" charset="-122"/>
              <a:cs typeface="Archivo Black" pitchFamily="34" charset="-120"/>
            </a:endParaRPr>
          </a:p>
          <a:p>
            <a:pPr marL="0" indent="0" algn="l">
              <a:lnSpc>
                <a:spcPct val="77000"/>
              </a:lnSpc>
              <a:buNone/>
            </a:pPr>
            <a:endParaRPr lang="en-US" kern="100" spc="-140" dirty="0">
              <a:solidFill>
                <a:srgbClr val="C00000"/>
              </a:solidFill>
              <a:latin typeface="Bahnschrift" pitchFamily="34" charset="0"/>
              <a:cs typeface="Archivo Black" pitchFamily="34" charset="-120"/>
            </a:endParaRPr>
          </a:p>
          <a:p>
            <a:pPr marL="0" indent="0" algn="l">
              <a:lnSpc>
                <a:spcPct val="77000"/>
              </a:lnSpc>
              <a:buNone/>
            </a:pP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Summativ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baholash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MMTV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tomonidan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joriy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o‘quv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yili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faoliyatini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nazorat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qilsih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qoidalari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doirasida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ishlab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chiqiqlgan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va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tasdiqlanga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, 248-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sonli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buyruqning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joriy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versiyasiga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 </a:t>
            </a:r>
            <a:r>
              <a:rPr lang="en-US" kern="100" spc="-140" dirty="0" err="1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kiriitlgan</a:t>
            </a:r>
            <a:r>
              <a:rPr lang="en-US" kern="100" spc="-140" dirty="0" smtClean="0">
                <a:solidFill>
                  <a:srgbClr val="00B050"/>
                </a:solidFill>
                <a:latin typeface="Bahnschrift" pitchFamily="34" charset="0"/>
                <a:cs typeface="Archivo Black" pitchFamily="34" charset="-120"/>
              </a:rPr>
              <a:t>.</a:t>
            </a:r>
            <a:endParaRPr lang="en-US" dirty="0">
              <a:solidFill>
                <a:srgbClr val="00B050"/>
              </a:solidFill>
              <a:latin typeface="Bahnschrift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330176" y="4447611"/>
            <a:ext cx="1206490" cy="28575"/>
          </a:xfrm>
          <a:prstGeom prst="roundRect">
            <a:avLst>
              <a:gd name="adj" fmla="val 50000"/>
            </a:avLst>
          </a:prstGeom>
          <a:solidFill>
            <a:srgbClr val="A4A6A5"/>
          </a:solidFill>
          <a:ln/>
        </p:spPr>
      </p:sp>
      <p:sp>
        <p:nvSpPr>
          <p:cNvPr id="4" name="Text 2"/>
          <p:cNvSpPr/>
          <p:nvPr/>
        </p:nvSpPr>
        <p:spPr>
          <a:xfrm>
            <a:off x="330176" y="4747955"/>
            <a:ext cx="4826050" cy="619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2000" dirty="0" smtClean="0">
                <a:solidFill>
                  <a:srgbClr val="242424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.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254229" y="6470139"/>
            <a:ext cx="151585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4705902" y="6470139"/>
            <a:ext cx="78049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400" b="1" dirty="0" smtClean="0">
                <a:solidFill>
                  <a:srgbClr val="242424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-120"/>
              </a:rPr>
              <a:t> </a:t>
            </a:r>
            <a:endParaRPr lang="en-US" sz="14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4" y="519281"/>
            <a:ext cx="4623521" cy="3111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42" y="422695"/>
            <a:ext cx="5296620" cy="4071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984738" y="392497"/>
            <a:ext cx="1104181" cy="5434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?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52823"/>
            <a:ext cx="5486400" cy="2484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39928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04770" y="366180"/>
            <a:ext cx="4876860" cy="80465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0000"/>
              </a:lnSpc>
              <a:buNone/>
            </a:pPr>
            <a:r>
              <a:rPr lang="en-US" sz="3300" kern="100" spc="-59" dirty="0">
                <a:solidFill>
                  <a:srgbClr val="242424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ASOSIY FARQ: JARAYON VA NATIJA</a:t>
            </a:r>
            <a:r>
              <a:rPr lang="en-US" sz="3300" kern="100" spc="-59" dirty="0">
                <a:solidFill>
                  <a:srgbClr val="2F7D5B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.</a:t>
            </a:r>
            <a:endParaRPr lang="en-US" sz="33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70" y="2392442"/>
            <a:ext cx="4876860" cy="167637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304770" y="5326425"/>
            <a:ext cx="4876860" cy="871180"/>
          </a:xfrm>
          <a:prstGeom prst="rect">
            <a:avLst/>
          </a:prstGeom>
          <a:solidFill>
            <a:srgbClr val="2F7D5B"/>
          </a:solidFill>
          <a:ln/>
        </p:spPr>
      </p:sp>
      <p:sp>
        <p:nvSpPr>
          <p:cNvPr id="5" name="Text 2"/>
          <p:cNvSpPr/>
          <p:nvPr/>
        </p:nvSpPr>
        <p:spPr>
          <a:xfrm>
            <a:off x="558732" y="5538192"/>
            <a:ext cx="4368939" cy="4647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Formativ — jarayonni </a:t>
            </a:r>
            <a:r>
              <a:rPr lang="en-US" sz="1500" dirty="0" err="1">
                <a:solidFill>
                  <a:srgbClr val="FFFFFF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yo‘naltiradi</a:t>
            </a:r>
            <a:r>
              <a:rPr lang="en-US" sz="1500" dirty="0">
                <a:solidFill>
                  <a:srgbClr val="FFFFFF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 </a:t>
            </a:r>
            <a:endParaRPr lang="en-US" sz="1500" dirty="0">
              <a:solidFill>
                <a:srgbClr val="FFFFFF"/>
              </a:solidFill>
              <a:latin typeface="Atkinson Hyperlegible Next" pitchFamily="34" charset="0"/>
              <a:ea typeface="Atkinson Hyperlegible Next" pitchFamily="34" charset="-122"/>
              <a:cs typeface="Atkinson Hyperlegible Next" pitchFamily="34" charset="-120"/>
            </a:endParaRPr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500" dirty="0" err="1" smtClean="0">
                <a:solidFill>
                  <a:srgbClr val="FFFFFF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Summativ</a:t>
            </a:r>
            <a:r>
              <a:rPr lang="en-US" sz="1500" dirty="0" smtClean="0">
                <a:solidFill>
                  <a:srgbClr val="FFFFFF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 </a:t>
            </a:r>
            <a:r>
              <a:rPr lang="en-US" sz="1500" dirty="0">
                <a:solidFill>
                  <a:srgbClr val="FFFFFF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— natijani qayd etadi.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254229" y="6470139"/>
            <a:ext cx="151585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4705902" y="6470139"/>
            <a:ext cx="78049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04770" y="371516"/>
            <a:ext cx="4876860" cy="13898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0000"/>
              </a:lnSpc>
              <a:buNone/>
            </a:pPr>
            <a:r>
              <a:rPr lang="en-US" sz="3800" kern="100" spc="-68" dirty="0">
                <a:solidFill>
                  <a:srgbClr val="242424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FORMATIV BAHOLASHNING 3 TAMOYILI</a:t>
            </a:r>
            <a:endParaRPr lang="en-US" sz="3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71" y="1948592"/>
            <a:ext cx="1676415" cy="36576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285955" y="2148935"/>
            <a:ext cx="2895674" cy="5607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0000"/>
              </a:lnSpc>
              <a:buNone/>
            </a:pPr>
            <a:r>
              <a:rPr lang="en-US" sz="2300" kern="100" spc="-41" dirty="0">
                <a:solidFill>
                  <a:srgbClr val="242424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MAQSADNI ANIQ AYTING.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2285955" y="2923141"/>
            <a:ext cx="2895674" cy="8411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0000"/>
              </a:lnSpc>
              <a:buNone/>
            </a:pPr>
            <a:r>
              <a:rPr lang="en-US" sz="2300" kern="100" spc="-41" dirty="0">
                <a:solidFill>
                  <a:srgbClr val="242424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DALIL YIG‘ING: SAVOL, KUZATUV, MINI-TOPSHIRIQ.</a:t>
            </a:r>
            <a:endParaRPr lang="en-US" sz="2300" dirty="0"/>
          </a:p>
        </p:txBody>
      </p:sp>
      <p:sp>
        <p:nvSpPr>
          <p:cNvPr id="6" name="Text 3"/>
          <p:cNvSpPr/>
          <p:nvPr/>
        </p:nvSpPr>
        <p:spPr>
          <a:xfrm>
            <a:off x="2285955" y="4294741"/>
            <a:ext cx="2895674" cy="8411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0000"/>
              </a:lnSpc>
              <a:buNone/>
            </a:pPr>
            <a:r>
              <a:rPr lang="en-US" sz="2300" kern="100" spc="-41" dirty="0">
                <a:solidFill>
                  <a:srgbClr val="242424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DARHOL FIKR-MULOHAZA BERING.</a:t>
            </a:r>
            <a:endParaRPr lang="en-US" sz="2300" dirty="0"/>
          </a:p>
        </p:txBody>
      </p:sp>
      <p:sp>
        <p:nvSpPr>
          <p:cNvPr id="8" name="Text 5"/>
          <p:cNvSpPr/>
          <p:nvPr/>
        </p:nvSpPr>
        <p:spPr>
          <a:xfrm>
            <a:off x="4705902" y="6470139"/>
            <a:ext cx="78049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04770" y="335538"/>
            <a:ext cx="4876860" cy="109714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0000"/>
              </a:lnSpc>
              <a:buNone/>
            </a:pPr>
            <a:r>
              <a:rPr lang="en-US" sz="3000" kern="100" spc="-54" dirty="0">
                <a:solidFill>
                  <a:srgbClr val="242424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SUMMATIV BAHOLASHNING 3 TAMOYILI</a:t>
            </a:r>
            <a:endParaRPr lang="en-US" sz="30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71" y="1630518"/>
            <a:ext cx="1023655" cy="294639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480766" y="1829379"/>
            <a:ext cx="3700864" cy="2943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900" dirty="0">
                <a:solidFill>
                  <a:srgbClr val="242424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Mezonlarni oldindan belgilang.</a:t>
            </a:r>
            <a:endParaRPr lang="en-US" sz="1900" dirty="0"/>
          </a:p>
        </p:txBody>
      </p:sp>
      <p:sp>
        <p:nvSpPr>
          <p:cNvPr id="5" name="Text 2"/>
          <p:cNvSpPr/>
          <p:nvPr/>
        </p:nvSpPr>
        <p:spPr>
          <a:xfrm>
            <a:off x="1480766" y="2963898"/>
            <a:ext cx="3700864" cy="2943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900" dirty="0">
                <a:solidFill>
                  <a:srgbClr val="242424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Topshiriqlarni maqsadga moslang.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1480766" y="4098415"/>
            <a:ext cx="3700864" cy="2943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900" dirty="0">
                <a:solidFill>
                  <a:srgbClr val="242424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Natijani adolatli va izchil baholang.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304770" y="4787975"/>
            <a:ext cx="5151180" cy="2478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600" b="1" dirty="0">
                <a:solidFill>
                  <a:srgbClr val="2F7D5B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-120"/>
              </a:rPr>
              <a:t>Aniq mezon — adolatli natija.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1480766" y="2522148"/>
            <a:ext cx="3700864" cy="28575"/>
          </a:xfrm>
          <a:prstGeom prst="rect">
            <a:avLst/>
          </a:prstGeom>
          <a:solidFill>
            <a:srgbClr val="808080">
              <a:alpha val="35000"/>
            </a:srgbClr>
          </a:solidFill>
          <a:ln/>
        </p:spPr>
      </p:sp>
      <p:sp>
        <p:nvSpPr>
          <p:cNvPr id="9" name="Shape 6"/>
          <p:cNvSpPr/>
          <p:nvPr/>
        </p:nvSpPr>
        <p:spPr>
          <a:xfrm>
            <a:off x="1480766" y="3656664"/>
            <a:ext cx="3700864" cy="28575"/>
          </a:xfrm>
          <a:prstGeom prst="rect">
            <a:avLst/>
          </a:prstGeom>
          <a:solidFill>
            <a:srgbClr val="808080">
              <a:alpha val="35000"/>
            </a:srgbClr>
          </a:solidFill>
          <a:ln/>
        </p:spPr>
      </p:sp>
      <p:sp>
        <p:nvSpPr>
          <p:cNvPr id="10" name="Text 7"/>
          <p:cNvSpPr/>
          <p:nvPr/>
        </p:nvSpPr>
        <p:spPr>
          <a:xfrm>
            <a:off x="254229" y="6470139"/>
            <a:ext cx="151585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4705902" y="6470139"/>
            <a:ext cx="78049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04770" y="259368"/>
            <a:ext cx="4876860" cy="3657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0000"/>
              </a:lnSpc>
              <a:buNone/>
            </a:pPr>
            <a:r>
              <a:rPr lang="en-US" sz="3000" kern="100" spc="-54" dirty="0">
                <a:solidFill>
                  <a:srgbClr val="242424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QAYSI USUL QACHON?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304770" y="822917"/>
            <a:ext cx="4876860" cy="1008965"/>
          </a:xfrm>
          <a:prstGeom prst="roundRect">
            <a:avLst>
              <a:gd name="adj" fmla="val 21146"/>
            </a:avLst>
          </a:prstGeom>
          <a:noFill/>
          <a:ln w="17145">
            <a:solidFill>
              <a:srgbClr val="C8402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99706" y="1049293"/>
            <a:ext cx="4486989" cy="2315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0000"/>
              </a:lnSpc>
              <a:buNone/>
            </a:pPr>
            <a:r>
              <a:rPr lang="en-US" sz="1900" kern="100" spc="-34" dirty="0">
                <a:solidFill>
                  <a:srgbClr val="C8402F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FORMATIV × — JARAYON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499706" y="1431886"/>
            <a:ext cx="4681924" cy="2478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600" dirty="0">
                <a:solidFill>
                  <a:srgbClr val="242424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Exit ticket, tezkor savol, juftlikdagi tekshiruv.</a:t>
            </a:r>
            <a:endParaRPr lang="en-US" sz="160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229" y="1831882"/>
            <a:ext cx="4876860" cy="1198405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304770" y="3159013"/>
            <a:ext cx="4876860" cy="1008965"/>
          </a:xfrm>
          <a:prstGeom prst="roundRect">
            <a:avLst>
              <a:gd name="adj" fmla="val 21146"/>
            </a:avLst>
          </a:prstGeom>
          <a:noFill/>
          <a:ln w="17145">
            <a:solidFill>
              <a:srgbClr val="2F7D5B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9706" y="3385389"/>
            <a:ext cx="4486989" cy="2315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0000"/>
              </a:lnSpc>
              <a:buNone/>
            </a:pPr>
            <a:r>
              <a:rPr lang="en-US" sz="1900" kern="100" spc="-34" dirty="0">
                <a:solidFill>
                  <a:srgbClr val="2F7D5B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SUMMATIV ✓ — NATIJA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499706" y="3767982"/>
            <a:ext cx="4681924" cy="2478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600" dirty="0">
                <a:solidFill>
                  <a:srgbClr val="242424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Nazorat ishi, loyiha, imtihon, yakuniy taqdimot.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304770" y="4381707"/>
            <a:ext cx="4876860" cy="59726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93000"/>
              </a:lnSpc>
              <a:buNone/>
            </a:pPr>
            <a:r>
              <a:rPr lang="en-US" sz="1400" b="1" kern="100" spc="63" dirty="0">
                <a:solidFill>
                  <a:srgbClr val="242424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-120"/>
              </a:rPr>
              <a:t>JARAYONNI YO‘NALTIRISH UCHUN FORMATIVNI, NATIJANI QAYD ETISH UCHUN SUMMATIVNI TANLANG.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254229" y="6470139"/>
            <a:ext cx="151585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4705902" y="6470139"/>
            <a:ext cx="78049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04770" y="295301"/>
            <a:ext cx="4876860" cy="23163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0000"/>
              </a:lnSpc>
              <a:buNone/>
            </a:pPr>
            <a:r>
              <a:rPr lang="en-US" sz="3800" kern="100" spc="-68" dirty="0">
                <a:solidFill>
                  <a:srgbClr val="242424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ENG KUCHLI AMALIYOT: BAHOLASHNI MULOQOTGA AYLANTIRISH</a:t>
            </a:r>
            <a:endParaRPr lang="en-US" sz="3800" dirty="0"/>
          </a:p>
        </p:txBody>
      </p:sp>
      <p:sp>
        <p:nvSpPr>
          <p:cNvPr id="3" name="Shape 1"/>
          <p:cNvSpPr/>
          <p:nvPr/>
        </p:nvSpPr>
        <p:spPr>
          <a:xfrm>
            <a:off x="304770" y="2798923"/>
            <a:ext cx="4876860" cy="1489293"/>
          </a:xfrm>
          <a:prstGeom prst="roundRect">
            <a:avLst>
              <a:gd name="adj" fmla="val 14326"/>
            </a:avLst>
          </a:prstGeom>
          <a:noFill/>
          <a:ln w="17145">
            <a:solidFill>
              <a:srgbClr val="C8402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99706" y="3067738"/>
            <a:ext cx="4681924" cy="1990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3000"/>
              </a:lnSpc>
              <a:buNone/>
            </a:pPr>
            <a:r>
              <a:rPr lang="en-US" sz="1400" kern="100" spc="42" dirty="0">
                <a:solidFill>
                  <a:srgbClr val="C8402F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FAQAT </a:t>
            </a:r>
            <a:r>
              <a:rPr lang="en-US" sz="1400" kern="100" spc="42" dirty="0" smtClean="0">
                <a:solidFill>
                  <a:srgbClr val="C8402F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 BALL    EMAS </a:t>
            </a:r>
            <a:r>
              <a:rPr lang="en-US" sz="1400" kern="100" spc="42" dirty="0">
                <a:solidFill>
                  <a:srgbClr val="C8402F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×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499706" y="3408144"/>
            <a:ext cx="4486989" cy="619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2000" b="1" dirty="0">
                <a:solidFill>
                  <a:srgbClr val="242424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-120"/>
              </a:rPr>
              <a:t>Baholash natijasini suhbatga aylantirmaslik.</a:t>
            </a:r>
            <a:endParaRPr lang="en-US" sz="2000" dirty="0"/>
          </a:p>
        </p:txBody>
      </p:sp>
      <p:sp>
        <p:nvSpPr>
          <p:cNvPr id="6" name="Shape 4"/>
          <p:cNvSpPr/>
          <p:nvPr/>
        </p:nvSpPr>
        <p:spPr>
          <a:xfrm>
            <a:off x="304770" y="4440602"/>
            <a:ext cx="4876860" cy="1757005"/>
          </a:xfrm>
          <a:prstGeom prst="roundRect">
            <a:avLst>
              <a:gd name="adj" fmla="val 12143"/>
            </a:avLst>
          </a:prstGeom>
          <a:noFill/>
          <a:ln w="17145">
            <a:solidFill>
              <a:srgbClr val="2F7D5B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99706" y="4734821"/>
            <a:ext cx="4681924" cy="1990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3000"/>
              </a:lnSpc>
              <a:buNone/>
            </a:pPr>
            <a:r>
              <a:rPr lang="en-US" sz="1400" kern="100" spc="42" dirty="0">
                <a:solidFill>
                  <a:srgbClr val="2F7D5B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MULOQOT ✓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499706" y="5073450"/>
            <a:ext cx="4486989" cy="83662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800" dirty="0">
                <a:solidFill>
                  <a:srgbClr val="242424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Natijani ayting.</a:t>
            </a:r>
            <a:endParaRPr lang="en-US" sz="1800" dirty="0"/>
          </a:p>
          <a:p>
            <a:pPr marL="0" indent="0" algn="l">
              <a:lnSpc>
                <a:spcPct val="102000"/>
              </a:lnSpc>
              <a:buNone/>
            </a:pPr>
            <a:r>
              <a:rPr lang="en-US" sz="1800" dirty="0">
                <a:solidFill>
                  <a:srgbClr val="242424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Nima yaxshi chiqqanini ko‘rsating.</a:t>
            </a:r>
            <a:endParaRPr lang="en-US" sz="1800" dirty="0"/>
          </a:p>
          <a:p>
            <a:pPr marL="0" indent="0" algn="l">
              <a:lnSpc>
                <a:spcPct val="102000"/>
              </a:lnSpc>
              <a:buNone/>
            </a:pPr>
            <a:r>
              <a:rPr lang="en-US" sz="1800" dirty="0">
                <a:solidFill>
                  <a:srgbClr val="242424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Keyingi yaxshilanish qadamini belgilang.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254229" y="6470139"/>
            <a:ext cx="151585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4705902" y="6470139"/>
            <a:ext cx="78049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04770" y="371516"/>
            <a:ext cx="4876860" cy="13898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0000"/>
              </a:lnSpc>
              <a:buNone/>
            </a:pPr>
            <a:r>
              <a:rPr lang="en-US" sz="3800" kern="100" spc="-68" dirty="0">
                <a:solidFill>
                  <a:srgbClr val="242424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KO‘P UCHRAYDIGAN XATO</a:t>
            </a:r>
            <a:endParaRPr lang="en-US" sz="3800" dirty="0"/>
          </a:p>
        </p:txBody>
      </p:sp>
      <p:sp>
        <p:nvSpPr>
          <p:cNvPr id="3" name="Text 1"/>
          <p:cNvSpPr/>
          <p:nvPr/>
        </p:nvSpPr>
        <p:spPr>
          <a:xfrm>
            <a:off x="304770" y="1957166"/>
            <a:ext cx="5151180" cy="232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500" kern="100" spc="45" dirty="0">
                <a:solidFill>
                  <a:srgbClr val="C8402F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XATO ×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304770" y="2393829"/>
            <a:ext cx="5151180" cy="2788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800" dirty="0">
                <a:solidFill>
                  <a:srgbClr val="242424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Formativni faqat ball qo‘yishga aylantirish.</a:t>
            </a:r>
            <a:endParaRPr lang="en-US" sz="18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70" y="2872591"/>
            <a:ext cx="4876860" cy="177799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304770" y="4865521"/>
            <a:ext cx="5151180" cy="232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500" kern="100" spc="45" dirty="0">
                <a:solidFill>
                  <a:srgbClr val="2F7D5B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TUZATISH ✓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304770" y="5302184"/>
            <a:ext cx="4876860" cy="5577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800" dirty="0">
                <a:solidFill>
                  <a:srgbClr val="242424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-120"/>
              </a:rPr>
              <a:t>Summativ natijani keyingi o‘qitishni rejalashda ishlating.</a:t>
            </a:r>
            <a:endParaRPr lang="en-US" sz="1800" dirty="0"/>
          </a:p>
        </p:txBody>
      </p:sp>
      <p:sp>
        <p:nvSpPr>
          <p:cNvPr id="8" name="Text 5"/>
          <p:cNvSpPr/>
          <p:nvPr/>
        </p:nvSpPr>
        <p:spPr>
          <a:xfrm>
            <a:off x="254229" y="6470139"/>
            <a:ext cx="151585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4705902" y="6470139"/>
            <a:ext cx="78049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04770" y="371516"/>
            <a:ext cx="4876860" cy="18530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0000"/>
              </a:lnSpc>
              <a:buNone/>
            </a:pPr>
            <a:r>
              <a:rPr lang="en-US" sz="3800" kern="100" spc="-68" dirty="0">
                <a:solidFill>
                  <a:srgbClr val="242424"/>
                </a:solidFill>
                <a:latin typeface="Archivo ExtraBold" pitchFamily="34" charset="0"/>
                <a:ea typeface="Archivo ExtraBold" pitchFamily="34" charset="-122"/>
                <a:cs typeface="Archivo ExtraBold" pitchFamily="34" charset="-120"/>
              </a:rPr>
              <a:t>BAHOLASHNING SAVOLI BITTA: KEYINGI QADAM NIMA?</a:t>
            </a:r>
            <a:endParaRPr lang="en-US" sz="3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70" y="2531343"/>
            <a:ext cx="4876860" cy="279396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04770" y="5536374"/>
            <a:ext cx="4876860" cy="4195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400" dirty="0">
                <a:solidFill>
                  <a:srgbClr val="656766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-120"/>
              </a:rPr>
              <a:t>Formativ yo‘lni tuzatadi. Summativ manzilga qanchalik yetilganini ko‘rsatadi.</a:t>
            </a:r>
            <a:endParaRPr lang="en-US" sz="1400" dirty="0"/>
          </a:p>
        </p:txBody>
      </p:sp>
      <p:sp>
        <p:nvSpPr>
          <p:cNvPr id="5" name="Text 2"/>
          <p:cNvSpPr/>
          <p:nvPr/>
        </p:nvSpPr>
        <p:spPr>
          <a:xfrm>
            <a:off x="254229" y="6470139"/>
            <a:ext cx="151585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4593522" y="6470139"/>
            <a:ext cx="892879" cy="2169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endParaRPr lang="en-US" sz="1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64</TotalTime>
  <Words>593</Words>
  <Application>Microsoft Office PowerPoint</Application>
  <PresentationFormat>Custom</PresentationFormat>
  <Paragraphs>114</Paragraphs>
  <Slides>16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Atkinson Hyperlegible Next</vt:lpstr>
      <vt:lpstr>Atkinson Hyperlegible Next SemiBold</vt:lpstr>
      <vt:lpstr>Cambria</vt:lpstr>
      <vt:lpstr>quote-cjk-patch</vt:lpstr>
      <vt:lpstr>Archivo ExtraBold</vt:lpstr>
      <vt:lpstr>Bahnschrift</vt:lpstr>
      <vt:lpstr>Archivo Black</vt:lpstr>
      <vt:lpstr>Atkinson Hyperlegible Next Bold</vt:lpstr>
      <vt:lpstr>Adjacency</vt:lpstr>
      <vt:lpstr>2.5.2 Formativ  va summativ baholash tizimi va mohiyati ,  baholash mezonlari  </vt:lpstr>
      <vt:lpstr>Malumot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Acer-i5</dc:creator>
  <cp:lastModifiedBy>Acer-i5</cp:lastModifiedBy>
  <cp:revision>8</cp:revision>
  <dcterms:created xsi:type="dcterms:W3CDTF">2026-10-13T05:10:34Z</dcterms:created>
  <dcterms:modified xsi:type="dcterms:W3CDTF">2026-10-15T12:15:47Z</dcterms:modified>
</cp:coreProperties>
</file>