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8" r:id="rId1"/>
  </p:sldMasterIdLst>
  <p:notesMasterIdLst>
    <p:notesMasterId r:id="rId18"/>
  </p:notes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2" r:id="rId13"/>
    <p:sldId id="268" r:id="rId14"/>
    <p:sldId id="267" r:id="rId15"/>
    <p:sldId id="269" r:id="rId16"/>
    <p:sldId id="271" r:id="rId17"/>
  </p:sldIdLst>
  <p:sldSz cx="12192000" cy="6858000"/>
  <p:notesSz cx="6858000" cy="12192000"/>
  <p:embeddedFontLst>
    <p:embeddedFont>
      <p:font typeface="Syncopate Bold" charset="0"/>
      <p:regular r:id="rId19"/>
    </p:embeddedFon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Wingdings 3" pitchFamily="18" charset="2"/>
      <p:regular r:id="rId24"/>
    </p:embeddedFont>
    <p:embeddedFont>
      <p:font typeface="Familjen Grotesk Bold" charset="0"/>
      <p:regular r:id="rId25"/>
    </p:embeddedFont>
    <p:embeddedFont>
      <p:font typeface="Lucida Sans Unicode" pitchFamily="34" charset="0"/>
      <p:regular r:id="rId26"/>
    </p:embeddedFont>
    <p:embeddedFont>
      <p:font typeface="Familjen Grotesk" charset="0"/>
      <p:regular r:id="rId27"/>
    </p:embeddedFont>
    <p:embeddedFont>
      <p:font typeface="Wingdings 2" pitchFamily="18" charset="2"/>
      <p:regular r:id="rId28"/>
    </p:embeddedFont>
    <p:embeddedFont>
      <p:font typeface="Verdana" pitchFamily="34" charset="0"/>
      <p:regular r:id="rId29"/>
      <p:bold r:id="rId30"/>
      <p:italic r:id="rId31"/>
      <p:boldItalic r:id="rId32"/>
    </p:embeddedFont>
    <p:embeddedFont>
      <p:font typeface="Familjen Grotesk SemiBold" charset="0"/>
      <p:regular r:id="rId3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88" d="100"/>
          <a:sy n="88" d="100"/>
        </p:scale>
        <p:origin x="-360" y="2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6A9AE8-8759-4EFB-A54E-0C4A1A340998}" type="datetimeFigureOut">
              <a:rPr lang="ru-RU" smtClean="0"/>
              <a:t>15.10.2026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DCCB9-7D43-437C-BC59-C3EC9E83C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906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 taqdimotda asosiy e’tibor o‘quvchining kamchiligiga emas, darsga kirishi uchun yaratiladigan tayanchlarga qaratiladi.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“Bo‘sh o‘zlashtiruvchi” iborasini tamg‘a sifatida emas, qo‘llab-quvvatlashga muhtoj o‘quvchi sifatida tushuntiring. Maqsad javobni mukammal qilish emas, ishtirokni boshlatish.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O‘quvchidan birdaniga katta tahlil kutmang. Avval hisni nomlash, keyin matndan dalil topish, so‘ng fikrni asoslash va xulosa qilishga olib boring.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Taxmin xato chiqishi mumkinligini oldindan ayting. Darsning kuchi to‘g‘ri javobda emas, o‘quvchining matnga qaytib o‘z fikrini tekshirishidadir.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Tayyor savollar va tanlash variantlari o‘quvchining ishga kirishini osonlashtiradi. Keyingi bosqichda variantlarni kamaytirib, dalilni o‘quvchining o‘ziga topdiring.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“Issiq stul”ni majburiy chiqish sifatida emas, tanlovli mashq sifatida tashkil qiling. O‘quvchi avval sherigi bilan gapni tayyorlasa, ovoz chiqarish xavfi kamayadi.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Guruhlar javobni tayyor holda olmaydi. Ular matndan iz topadi, bitta dalilni tanlaydi va o‘sha dalilga tayangan holda xulosasini aytadi.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 metodda “kim haq?” savolidan ko‘ra “qaysi dalilga tayanyapsan?” savoli muhim. Pozitsiyani almashtirishni fikrlashning tabiiy qismi sifatida ko‘rsating.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Dars ritmini avval tayanchli, keyin mustaqil faoliyat tomon olib boring. Yakunda har bir o‘quvchi bitta qisqa fikrni yozadi yoki aytadi.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Qo‘llab-quvvatlash doimiy qolib ketmasligi kerak. O‘quvchi kirish nuqtasini topgach, savollarni kamaytiring va mustaqil dalil hamda qisqa xulosaga o‘tkazing.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7" name="Chevron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bg>
      <p:bgPr>
        <a:solidFill>
          <a:srgbClr val="C6E2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2">
    <p:bg>
      <p:bgPr>
        <a:solidFill>
          <a:srgbClr val="C6E2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3">
    <p:bg>
      <p:bgPr>
        <a:solidFill>
          <a:srgbClr val="F4F0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4">
    <p:bg>
      <p:bgPr>
        <a:solidFill>
          <a:srgbClr val="3314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8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10/15/2026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6582" y="661670"/>
            <a:ext cx="11328117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FFFFFF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BOSHLANG‘ICH SINF UCHUN AMALIY METODLAR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736582" y="1087739"/>
            <a:ext cx="10718532" cy="41448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6400" b="1" kern="100" spc="-128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BO‘SH O‘ZLASHTIRUVCHI O‘QUVCHINI BADIIY ASAR TAHLILIGA JALB ETISH</a:t>
            </a:r>
            <a:endParaRPr lang="en-US" sz="6400" dirty="0"/>
          </a:p>
        </p:txBody>
      </p:sp>
      <p:sp>
        <p:nvSpPr>
          <p:cNvPr id="4" name="Text 2"/>
          <p:cNvSpPr/>
          <p:nvPr/>
        </p:nvSpPr>
        <p:spPr>
          <a:xfrm>
            <a:off x="736582" y="5426531"/>
            <a:ext cx="11328117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Har bir o‘quvchi asar haqida kamida bitta asosli fikr ayta oladigan dars muhiti.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736582" y="5956995"/>
            <a:ext cx="2909616" cy="316805"/>
          </a:xfrm>
          <a:prstGeom prst="roundRect">
            <a:avLst>
              <a:gd name="adj" fmla="val 7697"/>
            </a:avLst>
          </a:prstGeom>
          <a:solidFill>
            <a:srgbClr val="FCCFE4"/>
          </a:solidFill>
          <a:ln/>
        </p:spPr>
      </p:sp>
      <p:sp>
        <p:nvSpPr>
          <p:cNvPr id="6" name="Text 4"/>
          <p:cNvSpPr/>
          <p:nvPr/>
        </p:nvSpPr>
        <p:spPr>
          <a:xfrm>
            <a:off x="858419" y="6019448"/>
            <a:ext cx="3275526" cy="194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kern="100" spc="102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ISHTIROK · DALIL · MUSTAQILLIK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637" y="651642"/>
            <a:ext cx="67113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dirty="0" err="1" smtClean="0"/>
              <a:t>Asar</a:t>
            </a:r>
            <a:r>
              <a:rPr lang="en-US" dirty="0" smtClean="0"/>
              <a:t> </a:t>
            </a:r>
            <a:r>
              <a:rPr lang="en-US" dirty="0" err="1"/>
              <a:t>mazmunini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, </a:t>
            </a:r>
            <a:r>
              <a:rPr lang="en-US" dirty="0" err="1"/>
              <a:t>tez</a:t>
            </a:r>
            <a:r>
              <a:rPr lang="en-US" dirty="0"/>
              <a:t>, </a:t>
            </a:r>
            <a:r>
              <a:rPr lang="en-US" dirty="0" err="1"/>
              <a:t>ongli</a:t>
            </a:r>
            <a:r>
              <a:rPr lang="en-US" dirty="0"/>
              <a:t>, </a:t>
            </a:r>
            <a:r>
              <a:rPr lang="en-US" dirty="0" err="1"/>
              <a:t>ifodali</a:t>
            </a:r>
            <a:r>
              <a:rPr lang="en-US" dirty="0"/>
              <a:t> </a:t>
            </a:r>
            <a:r>
              <a:rPr lang="en-US" dirty="0" err="1"/>
              <a:t>o‘qish</a:t>
            </a:r>
            <a:r>
              <a:rPr lang="en-US" dirty="0"/>
              <a:t> </a:t>
            </a:r>
            <a:r>
              <a:rPr lang="en-US" dirty="0" err="1"/>
              <a:t>malakalarini</a:t>
            </a:r>
            <a:r>
              <a:rPr lang="en-US" dirty="0"/>
              <a:t> </a:t>
            </a:r>
            <a:r>
              <a:rPr lang="en-US" dirty="0" err="1"/>
              <a:t>shakllantirish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jarayonda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 </a:t>
            </a:r>
            <a:endParaRPr lang="en-US" dirty="0" smtClean="0"/>
          </a:p>
          <a:p>
            <a:pPr marL="342900" indent="-342900">
              <a:buAutoNum type="arabicPeriod"/>
            </a:pPr>
            <a:endParaRPr lang="en-US" dirty="0"/>
          </a:p>
          <a:p>
            <a:r>
              <a:rPr lang="en-US" dirty="0" smtClean="0"/>
              <a:t>2</a:t>
            </a:r>
            <a:r>
              <a:rPr lang="en-US" dirty="0"/>
              <a:t>. </a:t>
            </a:r>
            <a:r>
              <a:rPr lang="en-US" dirty="0" err="1"/>
              <a:t>Asarning</a:t>
            </a:r>
            <a:r>
              <a:rPr lang="en-US" dirty="0"/>
              <a:t> </a:t>
            </a:r>
            <a:r>
              <a:rPr lang="en-US" dirty="0" err="1"/>
              <a:t>g‘oyaviy-tematik</a:t>
            </a:r>
            <a:r>
              <a:rPr lang="en-US" dirty="0"/>
              <a:t> </a:t>
            </a:r>
            <a:r>
              <a:rPr lang="en-US" dirty="0" err="1"/>
              <a:t>asoslarini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obrazlari,syujet</a:t>
            </a:r>
            <a:r>
              <a:rPr lang="en-US" dirty="0"/>
              <a:t> </a:t>
            </a:r>
            <a:r>
              <a:rPr lang="en-US" dirty="0" err="1"/>
              <a:t>chizig‘i</a:t>
            </a:r>
            <a:r>
              <a:rPr lang="en-US" dirty="0"/>
              <a:t>, </a:t>
            </a:r>
            <a:r>
              <a:rPr lang="en-US" dirty="0" err="1"/>
              <a:t>kompozitsiyasi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tasviriy</a:t>
            </a:r>
            <a:r>
              <a:rPr lang="en-US" dirty="0"/>
              <a:t> </a:t>
            </a:r>
            <a:r>
              <a:rPr lang="en-US" dirty="0" err="1"/>
              <a:t>vositalarni</a:t>
            </a:r>
            <a:r>
              <a:rPr lang="en-US" dirty="0"/>
              <a:t> </a:t>
            </a:r>
            <a:r>
              <a:rPr lang="en-US" dirty="0" err="1"/>
              <a:t>tushuntirish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shaxs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kamol</a:t>
            </a:r>
            <a:r>
              <a:rPr lang="en-US" dirty="0"/>
              <a:t> </a:t>
            </a:r>
            <a:r>
              <a:rPr lang="en-US" dirty="0" err="1"/>
              <a:t>topishida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endParaRPr lang="en-US" dirty="0" smtClean="0"/>
          </a:p>
          <a:p>
            <a:pPr marL="342900" indent="-342900">
              <a:buAutoNum type="arabicPeriod"/>
            </a:pPr>
            <a:endParaRPr lang="en-US" dirty="0"/>
          </a:p>
          <a:p>
            <a:r>
              <a:rPr lang="en-US" dirty="0" smtClean="0"/>
              <a:t>3</a:t>
            </a:r>
            <a:r>
              <a:rPr lang="en-US" dirty="0"/>
              <a:t>.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hayotiy</a:t>
            </a:r>
            <a:r>
              <a:rPr lang="en-US" dirty="0"/>
              <a:t> </a:t>
            </a:r>
            <a:r>
              <a:rPr lang="en-US" dirty="0" err="1"/>
              <a:t>tajribasiniga</a:t>
            </a:r>
            <a:r>
              <a:rPr lang="en-US" dirty="0"/>
              <a:t> </a:t>
            </a:r>
            <a:r>
              <a:rPr lang="en-US" dirty="0" err="1"/>
              <a:t>tayanish,asar</a:t>
            </a:r>
            <a:r>
              <a:rPr lang="en-US" dirty="0"/>
              <a:t> </a:t>
            </a:r>
            <a:r>
              <a:rPr lang="en-US" dirty="0" err="1"/>
              <a:t>mazmuninni</a:t>
            </a:r>
            <a:r>
              <a:rPr lang="en-US" dirty="0"/>
              <a:t> </a:t>
            </a:r>
            <a:r>
              <a:rPr lang="en-US" dirty="0" err="1"/>
              <a:t>ongli</a:t>
            </a:r>
            <a:r>
              <a:rPr lang="en-US" dirty="0"/>
              <a:t> </a:t>
            </a:r>
            <a:r>
              <a:rPr lang="en-US" dirty="0" err="1"/>
              <a:t>idrok</a:t>
            </a:r>
            <a:r>
              <a:rPr lang="en-US" dirty="0"/>
              <a:t> </a:t>
            </a:r>
            <a:r>
              <a:rPr lang="en-US" dirty="0" err="1"/>
              <a:t>etishning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zaruriy</a:t>
            </a:r>
            <a:r>
              <a:rPr lang="en-US" dirty="0"/>
              <a:t> </a:t>
            </a:r>
            <a:r>
              <a:rPr lang="en-US" dirty="0" err="1"/>
              <a:t>sharti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4</a:t>
            </a:r>
            <a:r>
              <a:rPr lang="en-US" dirty="0"/>
              <a:t>. </a:t>
            </a:r>
            <a:r>
              <a:rPr lang="en-US" dirty="0" err="1"/>
              <a:t>Sinfda</a:t>
            </a:r>
            <a:r>
              <a:rPr lang="en-US" dirty="0"/>
              <a:t> </a:t>
            </a:r>
            <a:r>
              <a:rPr lang="en-US" dirty="0" err="1"/>
              <a:t>o‘qishga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bilish</a:t>
            </a:r>
            <a:r>
              <a:rPr lang="en-US" dirty="0"/>
              <a:t> </a:t>
            </a:r>
            <a:r>
              <a:rPr lang="en-US" dirty="0" err="1"/>
              <a:t>faoliyatini</a:t>
            </a:r>
            <a:r>
              <a:rPr lang="en-US" dirty="0"/>
              <a:t> </a:t>
            </a:r>
            <a:r>
              <a:rPr lang="en-US" dirty="0" err="1"/>
              <a:t>faollashtirish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atrof</a:t>
            </a:r>
            <a:r>
              <a:rPr lang="en-US" dirty="0"/>
              <a:t> -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haqidagi</a:t>
            </a:r>
            <a:r>
              <a:rPr lang="en-US" dirty="0"/>
              <a:t> </a:t>
            </a:r>
            <a:r>
              <a:rPr lang="en-US" dirty="0" err="1"/>
              <a:t>bilimlarini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dunyoqarash</a:t>
            </a:r>
            <a:r>
              <a:rPr lang="en-US" dirty="0"/>
              <a:t> </a:t>
            </a:r>
            <a:r>
              <a:rPr lang="en-US" dirty="0" err="1"/>
              <a:t>elementlarini</a:t>
            </a:r>
            <a:r>
              <a:rPr lang="en-US" dirty="0"/>
              <a:t> </a:t>
            </a:r>
            <a:r>
              <a:rPr lang="en-US" dirty="0" err="1"/>
              <a:t>shakllantirishdan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3" name="Round Diagonal Corner Rectangle 2"/>
          <p:cNvSpPr/>
          <p:nvPr/>
        </p:nvSpPr>
        <p:spPr>
          <a:xfrm>
            <a:off x="6547447" y="2028638"/>
            <a:ext cx="5227607" cy="4270077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849372" y="3052299"/>
            <a:ext cx="492568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Inter </a:t>
            </a:r>
            <a:r>
              <a:rPr lang="en-US" dirty="0" err="1" smtClean="0"/>
              <a:t>faol</a:t>
            </a:r>
            <a:r>
              <a:rPr lang="en-US" dirty="0" smtClean="0"/>
              <a:t> </a:t>
            </a:r>
            <a:r>
              <a:rPr lang="en-US" dirty="0" err="1" smtClean="0"/>
              <a:t>usullardan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Matnni</a:t>
            </a:r>
            <a:r>
              <a:rPr lang="en-US" dirty="0" smtClean="0"/>
              <a:t> </a:t>
            </a:r>
            <a:r>
              <a:rPr lang="en-US" dirty="0" err="1" smtClean="0"/>
              <a:t>tariflash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O’quvchini</a:t>
            </a:r>
            <a:r>
              <a:rPr lang="en-US" dirty="0" smtClean="0"/>
              <a:t> </a:t>
            </a:r>
            <a:r>
              <a:rPr lang="en-US" dirty="0" err="1" smtClean="0"/>
              <a:t>matn</a:t>
            </a:r>
            <a:r>
              <a:rPr lang="en-US" dirty="0" smtClean="0"/>
              <a:t> </a:t>
            </a:r>
            <a:r>
              <a:rPr lang="en-US" dirty="0" err="1" smtClean="0"/>
              <a:t>qahramonlari</a:t>
            </a:r>
            <a:r>
              <a:rPr lang="en-US" dirty="0" smtClean="0"/>
              <a:t> </a:t>
            </a:r>
            <a:r>
              <a:rPr lang="en-US" dirty="0" err="1" smtClean="0"/>
              <a:t>ro’liga</a:t>
            </a:r>
            <a:r>
              <a:rPr lang="en-US" dirty="0" smtClean="0"/>
              <a:t> </a:t>
            </a:r>
            <a:r>
              <a:rPr lang="en-US" dirty="0" err="1" smtClean="0"/>
              <a:t>kirgazish</a:t>
            </a:r>
            <a:endParaRPr lang="en-US" dirty="0" smtClean="0"/>
          </a:p>
          <a:p>
            <a:r>
              <a:rPr lang="en-US" dirty="0" err="1" smtClean="0"/>
              <a:t>Qahramonlar</a:t>
            </a:r>
            <a:r>
              <a:rPr lang="en-US" dirty="0" smtClean="0"/>
              <a:t> </a:t>
            </a:r>
            <a:r>
              <a:rPr lang="en-US" dirty="0" err="1" smtClean="0"/>
              <a:t>so’zlarini</a:t>
            </a:r>
            <a:r>
              <a:rPr lang="en-US" dirty="0" smtClean="0"/>
              <a:t> , </a:t>
            </a:r>
            <a:r>
              <a:rPr lang="en-US" dirty="0" err="1" smtClean="0"/>
              <a:t>tanlagan</a:t>
            </a:r>
            <a:r>
              <a:rPr lang="en-US" dirty="0" smtClean="0"/>
              <a:t> </a:t>
            </a:r>
            <a:r>
              <a:rPr lang="en-US" dirty="0" err="1" smtClean="0"/>
              <a:t>jumlasidan</a:t>
            </a:r>
            <a:r>
              <a:rPr lang="en-US" dirty="0" smtClean="0"/>
              <a:t> </a:t>
            </a:r>
            <a:r>
              <a:rPr lang="en-US" dirty="0" err="1" smtClean="0"/>
              <a:t>aytib</a:t>
            </a:r>
            <a:r>
              <a:rPr lang="en-US" dirty="0" smtClean="0"/>
              <a:t> </a:t>
            </a:r>
            <a:r>
              <a:rPr lang="en-US" dirty="0" err="1" smtClean="0"/>
              <a:t>berishi</a:t>
            </a:r>
            <a:endParaRPr lang="en-US" dirty="0" smtClean="0"/>
          </a:p>
          <a:p>
            <a:r>
              <a:rPr lang="en-US" dirty="0" smtClean="0"/>
              <a:t>Men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o’rnida</a:t>
            </a:r>
            <a:r>
              <a:rPr lang="en-US" dirty="0" smtClean="0"/>
              <a:t> </a:t>
            </a:r>
            <a:r>
              <a:rPr lang="en-US" dirty="0" err="1" smtClean="0"/>
              <a:t>bo’lsam</a:t>
            </a:r>
            <a:r>
              <a:rPr lang="en-US" dirty="0" smtClean="0"/>
              <a:t>..</a:t>
            </a:r>
          </a:p>
          <a:p>
            <a:r>
              <a:rPr lang="en-US" dirty="0" err="1" smtClean="0"/>
              <a:t>Tog’ri</a:t>
            </a:r>
            <a:r>
              <a:rPr lang="en-US" dirty="0" smtClean="0"/>
              <a:t> </a:t>
            </a:r>
            <a:r>
              <a:rPr lang="en-US" dirty="0" err="1" smtClean="0"/>
              <a:t>qildi</a:t>
            </a:r>
            <a:endParaRPr lang="en-US" dirty="0" smtClean="0"/>
          </a:p>
          <a:p>
            <a:r>
              <a:rPr lang="en-US" dirty="0" err="1" smtClean="0"/>
              <a:t>Notog’ri</a:t>
            </a:r>
            <a:r>
              <a:rPr lang="en-US" dirty="0" smtClean="0"/>
              <a:t> </a:t>
            </a:r>
            <a:r>
              <a:rPr lang="en-US" dirty="0" err="1" smtClean="0"/>
              <a:t>qildi</a:t>
            </a:r>
            <a:r>
              <a:rPr lang="en-US" dirty="0" smtClean="0"/>
              <a:t> </a:t>
            </a:r>
            <a:r>
              <a:rPr lang="en-US" dirty="0" err="1" smtClean="0"/>
              <a:t>kabi</a:t>
            </a:r>
            <a:r>
              <a:rPr lang="en-US" dirty="0" smtClean="0"/>
              <a:t> </a:t>
            </a:r>
            <a:r>
              <a:rPr lang="en-US" dirty="0" err="1" smtClean="0"/>
              <a:t>tushunchalarni</a:t>
            </a:r>
            <a:r>
              <a:rPr lang="en-US" dirty="0" smtClean="0"/>
              <a:t> </a:t>
            </a:r>
            <a:r>
              <a:rPr lang="en-US" dirty="0" err="1" smtClean="0"/>
              <a:t>boshqalarga</a:t>
            </a:r>
            <a:r>
              <a:rPr lang="en-US" dirty="0" smtClean="0"/>
              <a:t> </a:t>
            </a:r>
            <a:r>
              <a:rPr lang="en-US" dirty="0" err="1" smtClean="0"/>
              <a:t>aytib</a:t>
            </a:r>
            <a:r>
              <a:rPr lang="en-US" dirty="0" smtClean="0"/>
              <a:t> </a:t>
            </a:r>
            <a:r>
              <a:rPr lang="en-US" dirty="0" err="1" smtClean="0"/>
              <a:t>berishi</a:t>
            </a:r>
            <a:r>
              <a:rPr lang="en-US" dirty="0" smtClean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0452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534670"/>
            <a:ext cx="6756231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MUAMMONI QAYTA KO‘RISH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58786" y="788102"/>
            <a:ext cx="6324442" cy="108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2800" b="1" kern="100" spc="-42" dirty="0">
                <a:solidFill>
                  <a:srgbClr val="33143C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MUAMMO BILIMDA EMAS, ISHTIROKDA BO‘LISHI MUMKIN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58786" y="2125464"/>
            <a:ext cx="2087014" cy="38100"/>
          </a:xfrm>
          <a:prstGeom prst="roundRect">
            <a:avLst>
              <a:gd name="adj" fmla="val 49999"/>
            </a:avLst>
          </a:prstGeom>
          <a:solidFill>
            <a:srgbClr val="F0338A"/>
          </a:solidFill>
          <a:ln/>
        </p:spPr>
      </p:sp>
      <p:sp>
        <p:nvSpPr>
          <p:cNvPr id="5" name="Text 3"/>
          <p:cNvSpPr/>
          <p:nvPr/>
        </p:nvSpPr>
        <p:spPr>
          <a:xfrm>
            <a:off x="558786" y="2405817"/>
            <a:ext cx="6324442" cy="589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O‘quvchi matnni o‘qiydi, lekin fikrini aytishga qiynaladi. Shuning uchun avval xavfsiz muhit, kichik qadam va ko‘rinadigan natija yaratiladi.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558786" y="3171825"/>
            <a:ext cx="970037" cy="316805"/>
          </a:xfrm>
          <a:prstGeom prst="roundRect">
            <a:avLst>
              <a:gd name="adj" fmla="val 7697"/>
            </a:avLst>
          </a:prstGeom>
          <a:solidFill>
            <a:srgbClr val="FCCFE4"/>
          </a:solidFill>
          <a:ln/>
        </p:spPr>
      </p:sp>
      <p:sp>
        <p:nvSpPr>
          <p:cNvPr id="7" name="Text 5"/>
          <p:cNvSpPr/>
          <p:nvPr/>
        </p:nvSpPr>
        <p:spPr>
          <a:xfrm>
            <a:off x="680624" y="3234278"/>
            <a:ext cx="1335947" cy="194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kern="100" spc="102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MAQSAD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58786" y="3680083"/>
            <a:ext cx="6756231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Har bir o‘quvchini asar haqida kamida bitta asosli fikrga olib kelish.</a:t>
            </a:r>
            <a:endParaRPr lang="en-US" sz="160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017" y="0"/>
            <a:ext cx="487667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433070"/>
            <a:ext cx="5537061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ASOSIY YO‘L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58786" y="686502"/>
            <a:ext cx="4978275" cy="108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2800" b="1" kern="100" spc="-42" dirty="0">
                <a:solidFill>
                  <a:srgbClr val="33143C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TAHLILNI ODDIY ZANJIRGA AYLANTIRING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58786" y="1980367"/>
            <a:ext cx="5537061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Har bir qadam keyingisiga tayanch beradi.</a:t>
            </a:r>
            <a:endParaRPr lang="en-US" sz="16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4634" y="533400"/>
            <a:ext cx="609585" cy="142875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467413" y="736600"/>
            <a:ext cx="4165496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His qilish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7467413" y="1130796"/>
            <a:ext cx="4165496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Kayfiyat, obraz, muhim detal.</a:t>
            </a:r>
            <a:endParaRPr lang="en-US" sz="16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9426" y="1955800"/>
            <a:ext cx="609585" cy="142875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772206" y="2159000"/>
            <a:ext cx="3860703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Dalil topish</a:t>
            </a:r>
            <a:endParaRPr lang="en-US" sz="1650" dirty="0"/>
          </a:p>
        </p:txBody>
      </p:sp>
      <p:sp>
        <p:nvSpPr>
          <p:cNvPr id="10" name="Text 6"/>
          <p:cNvSpPr/>
          <p:nvPr/>
        </p:nvSpPr>
        <p:spPr>
          <a:xfrm>
            <a:off x="7772206" y="2553196"/>
            <a:ext cx="3860703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Qahramon harakati yoki muallif so‘zi.</a:t>
            </a:r>
            <a:endParaRPr lang="en-US" sz="16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4218" y="3378200"/>
            <a:ext cx="609585" cy="142875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076998" y="3581400"/>
            <a:ext cx="3555911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Asoslash</a:t>
            </a:r>
            <a:endParaRPr lang="en-US" sz="1650" dirty="0"/>
          </a:p>
        </p:txBody>
      </p:sp>
      <p:sp>
        <p:nvSpPr>
          <p:cNvPr id="13" name="Text 8"/>
          <p:cNvSpPr/>
          <p:nvPr/>
        </p:nvSpPr>
        <p:spPr>
          <a:xfrm>
            <a:off x="8076998" y="3975596"/>
            <a:ext cx="3555911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“Menimcha… chunki matnda…”</a:t>
            </a:r>
            <a:endParaRPr lang="en-US" sz="160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9011" y="4800600"/>
            <a:ext cx="609585" cy="142875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8381790" y="5003800"/>
            <a:ext cx="3251119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Xulosa</a:t>
            </a:r>
            <a:endParaRPr lang="en-US" sz="1650" dirty="0"/>
          </a:p>
        </p:txBody>
      </p:sp>
      <p:sp>
        <p:nvSpPr>
          <p:cNvPr id="16" name="Text 10"/>
          <p:cNvSpPr/>
          <p:nvPr/>
        </p:nvSpPr>
        <p:spPr>
          <a:xfrm>
            <a:off x="8381790" y="5397996"/>
            <a:ext cx="3251119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Asar nimani anglatadi?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783" y="560070"/>
            <a:ext cx="11429714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C6E24A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1-METOD · O‘QISH OLDIDAN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85783" y="822868"/>
            <a:ext cx="10820129" cy="18651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4800" b="1" kern="100" spc="-96" dirty="0">
                <a:solidFill>
                  <a:srgbClr val="C6E24A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“BASHORATLAR OYNASI” O‘QISHGA KIRISH ESHIGINI OCHADI</a:t>
            </a:r>
            <a:endParaRPr lang="en-US" sz="4800" dirty="0"/>
          </a:p>
        </p:txBody>
      </p:sp>
      <p:sp>
        <p:nvSpPr>
          <p:cNvPr id="4" name="Shape 2"/>
          <p:cNvSpPr/>
          <p:nvPr/>
        </p:nvSpPr>
        <p:spPr>
          <a:xfrm>
            <a:off x="685783" y="2902645"/>
            <a:ext cx="484374" cy="355600"/>
          </a:xfrm>
          <a:prstGeom prst="roundRect">
            <a:avLst>
              <a:gd name="adj" fmla="val 17142"/>
            </a:avLst>
          </a:prstGeom>
          <a:noFill/>
          <a:ln w="25399">
            <a:solidFill>
              <a:srgbClr val="4C2D5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12780" y="2978845"/>
            <a:ext cx="839965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dirty="0">
                <a:solidFill>
                  <a:srgbClr val="C6E24A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01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685783" y="3358416"/>
            <a:ext cx="3403515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C6E24A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Taxmin yozing</a:t>
            </a:r>
            <a:endParaRPr lang="en-US" sz="1650" dirty="0"/>
          </a:p>
        </p:txBody>
      </p:sp>
      <p:sp>
        <p:nvSpPr>
          <p:cNvPr id="7" name="Text 5"/>
          <p:cNvSpPr/>
          <p:nvPr/>
        </p:nvSpPr>
        <p:spPr>
          <a:xfrm>
            <a:off x="685783" y="3766503"/>
            <a:ext cx="3403515" cy="589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Sarlavha, rasm yoki bir jumlaga qarab uchta fikr.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4394090" y="2902645"/>
            <a:ext cx="484374" cy="355600"/>
          </a:xfrm>
          <a:prstGeom prst="roundRect">
            <a:avLst>
              <a:gd name="adj" fmla="val 17142"/>
            </a:avLst>
          </a:prstGeom>
          <a:noFill/>
          <a:ln w="25399">
            <a:solidFill>
              <a:srgbClr val="4C2D55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21087" y="2978845"/>
            <a:ext cx="839965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dirty="0">
                <a:solidFill>
                  <a:srgbClr val="C6E24A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02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4394090" y="3358416"/>
            <a:ext cx="3403515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C6E24A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Juftlikda tanlang</a:t>
            </a:r>
            <a:endParaRPr lang="en-US" sz="1650" dirty="0"/>
          </a:p>
        </p:txBody>
      </p:sp>
      <p:sp>
        <p:nvSpPr>
          <p:cNvPr id="11" name="Text 9"/>
          <p:cNvSpPr/>
          <p:nvPr/>
        </p:nvSpPr>
        <p:spPr>
          <a:xfrm>
            <a:off x="4394090" y="3766503"/>
            <a:ext cx="3403515" cy="589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Taxminlarni taqqoslab, eng ishonchlisini belgilang.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8102397" y="2902645"/>
            <a:ext cx="484374" cy="355600"/>
          </a:xfrm>
          <a:prstGeom prst="roundRect">
            <a:avLst>
              <a:gd name="adj" fmla="val 17142"/>
            </a:avLst>
          </a:prstGeom>
          <a:noFill/>
          <a:ln w="25399">
            <a:solidFill>
              <a:srgbClr val="4C2D5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229394" y="2978845"/>
            <a:ext cx="839965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dirty="0">
                <a:solidFill>
                  <a:srgbClr val="C6E24A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03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8102397" y="3358416"/>
            <a:ext cx="3403515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C6E24A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Matnga qayting</a:t>
            </a:r>
            <a:endParaRPr lang="en-US" sz="1650" dirty="0"/>
          </a:p>
        </p:txBody>
      </p:sp>
      <p:sp>
        <p:nvSpPr>
          <p:cNvPr id="15" name="Text 13"/>
          <p:cNvSpPr/>
          <p:nvPr/>
        </p:nvSpPr>
        <p:spPr>
          <a:xfrm>
            <a:off x="8102397" y="3766503"/>
            <a:ext cx="3403515" cy="589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O‘qishdan keyin qaysi taxmin tasdiqlanganini tekshiring.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509270"/>
            <a:ext cx="7162621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2-METOD · OBRAZ BILAN ISHLASH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58786" y="762702"/>
            <a:ext cx="6705432" cy="108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2800" b="1" kern="100" spc="-42" dirty="0">
                <a:solidFill>
                  <a:srgbClr val="33143C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“QAHRAMON PASPORTI” OBRAZNI KO‘RINADIGAN QILADI</a:t>
            </a:r>
            <a:endParaRPr lang="en-US" sz="28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86" y="2049252"/>
            <a:ext cx="406390" cy="4064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168371" y="2066885"/>
            <a:ext cx="6095848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Ismi va maqsadi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1168371" y="2474972"/>
            <a:ext cx="6095848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Kim? Nimaga erishmoqchi?</a:t>
            </a:r>
            <a:endParaRPr lang="en-US" sz="16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786" y="2914638"/>
            <a:ext cx="406390" cy="4064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168371" y="2932271"/>
            <a:ext cx="6095848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Qo‘rquvi va kuchi</a:t>
            </a:r>
            <a:endParaRPr lang="en-US" sz="1650" dirty="0"/>
          </a:p>
        </p:txBody>
      </p:sp>
      <p:sp>
        <p:nvSpPr>
          <p:cNvPr id="9" name="Text 5"/>
          <p:cNvSpPr/>
          <p:nvPr/>
        </p:nvSpPr>
        <p:spPr>
          <a:xfrm>
            <a:off x="1168371" y="3340358"/>
            <a:ext cx="6095848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Nimadan cho‘chiydi? Nima yordam beradi?</a:t>
            </a:r>
            <a:endParaRPr lang="en-US" sz="16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786" y="3780024"/>
            <a:ext cx="406390" cy="40640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168371" y="3797657"/>
            <a:ext cx="6095848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Muhim harakati</a:t>
            </a:r>
            <a:endParaRPr lang="en-US" sz="1650" dirty="0"/>
          </a:p>
        </p:txBody>
      </p:sp>
      <p:sp>
        <p:nvSpPr>
          <p:cNvPr id="12" name="Text 7"/>
          <p:cNvSpPr/>
          <p:nvPr/>
        </p:nvSpPr>
        <p:spPr>
          <a:xfrm>
            <a:off x="1168371" y="4205744"/>
            <a:ext cx="6095848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Har bir bandga bitta dalil yoki kalit so‘z.</a:t>
            </a:r>
            <a:endParaRPr lang="en-US" sz="16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1407" y="0"/>
            <a:ext cx="447028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534670"/>
            <a:ext cx="6756231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3-METOD · OG‘ZAKI TAHLIL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58786" y="788102"/>
            <a:ext cx="6324442" cy="7252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2800" b="1" kern="100" spc="-42" dirty="0">
                <a:solidFill>
                  <a:srgbClr val="33143C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“ISSIQ STUL” FIKRNI OVOZGA AYLANTIRADI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58786" y="1719322"/>
            <a:ext cx="6324442" cy="589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Bir o‘quvchi qahramon roliga kiradi, sinf esa savollar beradi. Javobni “matndagi dalil” kartasi qo‘llab-quvvatlaydi.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58786" y="2485330"/>
            <a:ext cx="355591" cy="355600"/>
          </a:xfrm>
          <a:prstGeom prst="ellipse">
            <a:avLst/>
          </a:prstGeom>
          <a:noFill/>
          <a:ln w="25399">
            <a:solidFill>
              <a:srgbClr val="4C2D5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78937" y="2561530"/>
            <a:ext cx="724775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117572" y="2547402"/>
            <a:ext cx="2527237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Juftlikda mashq</a:t>
            </a:r>
            <a:endParaRPr lang="en-US" sz="1650" dirty="0"/>
          </a:p>
        </p:txBody>
      </p:sp>
      <p:sp>
        <p:nvSpPr>
          <p:cNvPr id="8" name="Text 6"/>
          <p:cNvSpPr/>
          <p:nvPr/>
        </p:nvSpPr>
        <p:spPr>
          <a:xfrm>
            <a:off x="1117572" y="2955489"/>
            <a:ext cx="2527237" cy="589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Avval savol va javobni sherik bilan sinab ko‘ring.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3797205" y="2485330"/>
            <a:ext cx="355591" cy="355600"/>
          </a:xfrm>
          <a:prstGeom prst="ellipse">
            <a:avLst/>
          </a:prstGeom>
          <a:noFill/>
          <a:ln w="25399">
            <a:solidFill>
              <a:srgbClr val="4C2D55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917356" y="2561530"/>
            <a:ext cx="724775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2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4355991" y="2547402"/>
            <a:ext cx="2527237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Ixtiyoriy chiqish</a:t>
            </a:r>
            <a:endParaRPr lang="en-US" sz="1650" dirty="0"/>
          </a:p>
        </p:txBody>
      </p:sp>
      <p:sp>
        <p:nvSpPr>
          <p:cNvPr id="12" name="Text 10"/>
          <p:cNvSpPr/>
          <p:nvPr/>
        </p:nvSpPr>
        <p:spPr>
          <a:xfrm>
            <a:off x="4355991" y="2955489"/>
            <a:ext cx="2527237" cy="589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Keyin o‘quvchi tanlaydi: javob beradi yoki savol beradi.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558786" y="3721497"/>
            <a:ext cx="2072628" cy="316805"/>
          </a:xfrm>
          <a:prstGeom prst="roundRect">
            <a:avLst>
              <a:gd name="adj" fmla="val 7697"/>
            </a:avLst>
          </a:prstGeom>
          <a:solidFill>
            <a:srgbClr val="FCCFE4"/>
          </a:solidFill>
          <a:ln/>
        </p:spPr>
      </p:sp>
      <p:sp>
        <p:nvSpPr>
          <p:cNvPr id="14" name="Text 12"/>
          <p:cNvSpPr/>
          <p:nvPr/>
        </p:nvSpPr>
        <p:spPr>
          <a:xfrm>
            <a:off x="680624" y="3783950"/>
            <a:ext cx="2438537" cy="194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kern="100" spc="102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BOSIM EMAS, TANLOV</a:t>
            </a:r>
            <a:endParaRPr lang="en-US" sz="1300" dirty="0"/>
          </a:p>
        </p:txBody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017" y="0"/>
            <a:ext cx="487667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509270"/>
            <a:ext cx="6959426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4-METOD · MATN ICHIDA IZLANISH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58786" y="762702"/>
            <a:ext cx="6553036" cy="108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2800" b="1" kern="100" spc="-42" dirty="0">
                <a:solidFill>
                  <a:srgbClr val="33143C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“DALIL OVCHILARI” MATNNI IZLANISH MAYDONIGA AYLANTIRADI</a:t>
            </a:r>
            <a:endParaRPr lang="en-US" sz="28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86" y="2049252"/>
            <a:ext cx="406390" cy="4064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168371" y="2066885"/>
            <a:ext cx="5943451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Rang bilan ajrating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1168371" y="2474972"/>
            <a:ext cx="5943451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His-tuyg‘u, harakat, muammo va yechimni belgilang.</a:t>
            </a:r>
            <a:endParaRPr lang="en-US" sz="16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786" y="2914638"/>
            <a:ext cx="406390" cy="4064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168371" y="2932271"/>
            <a:ext cx="5943451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Bitta topilma tanlang</a:t>
            </a:r>
            <a:endParaRPr lang="en-US" sz="1650" dirty="0"/>
          </a:p>
        </p:txBody>
      </p:sp>
      <p:sp>
        <p:nvSpPr>
          <p:cNvPr id="9" name="Text 5"/>
          <p:cNvSpPr/>
          <p:nvPr/>
        </p:nvSpPr>
        <p:spPr>
          <a:xfrm>
            <a:off x="1168371" y="3340358"/>
            <a:ext cx="5943451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“Biz buni … jumladan bildik” shaklida ayting.</a:t>
            </a:r>
            <a:endParaRPr lang="en-US" sz="16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786" y="3780024"/>
            <a:ext cx="406390" cy="40640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168371" y="3797657"/>
            <a:ext cx="5943451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Savol bilan qaytaring</a:t>
            </a:r>
            <a:endParaRPr lang="en-US" sz="1650" dirty="0"/>
          </a:p>
        </p:txBody>
      </p:sp>
      <p:sp>
        <p:nvSpPr>
          <p:cNvPr id="12" name="Text 7"/>
          <p:cNvSpPr/>
          <p:nvPr/>
        </p:nvSpPr>
        <p:spPr>
          <a:xfrm>
            <a:off x="1168371" y="4205744"/>
            <a:ext cx="5943451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O‘qituvchi javobni aytmaydi, dalilga yo‘llaydi.</a:t>
            </a:r>
            <a:endParaRPr lang="en-US" sz="16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8212" y="0"/>
            <a:ext cx="467348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10870"/>
            <a:ext cx="11582110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5-METOD · TALQINLARNI TAQQOSLASH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609585" y="864302"/>
            <a:ext cx="10972526" cy="7252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2800" b="1" kern="100" spc="-42" dirty="0">
                <a:solidFill>
                  <a:srgbClr val="33143C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“FIKRLAR SPEKTRI” TURLI TALQINLARNI MUROSAGA KELTIRADI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609585" y="1795522"/>
            <a:ext cx="11582110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O‘quvchi o‘z pozitsiyasini bitta dalil bilan himoya qiladi. Fikr o‘zgarsa, joyini almashtirish mumkin: o‘zgarish xato emas.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0" y="3581400"/>
            <a:ext cx="5943451" cy="3276600"/>
          </a:xfrm>
          <a:prstGeom prst="rect">
            <a:avLst/>
          </a:prstGeom>
          <a:solidFill>
            <a:srgbClr val="F4F0E4"/>
          </a:solidFill>
          <a:ln/>
        </p:spPr>
      </p:sp>
      <p:sp>
        <p:nvSpPr>
          <p:cNvPr id="6" name="Shape 4"/>
          <p:cNvSpPr/>
          <p:nvPr/>
        </p:nvSpPr>
        <p:spPr>
          <a:xfrm>
            <a:off x="279393" y="3860800"/>
            <a:ext cx="480703" cy="316805"/>
          </a:xfrm>
          <a:prstGeom prst="roundRect">
            <a:avLst>
              <a:gd name="adj" fmla="val 7697"/>
            </a:avLst>
          </a:prstGeom>
          <a:solidFill>
            <a:srgbClr val="FCCFE4"/>
          </a:solidFill>
          <a:ln/>
        </p:spPr>
      </p:sp>
      <p:sp>
        <p:nvSpPr>
          <p:cNvPr id="7" name="Text 5"/>
          <p:cNvSpPr/>
          <p:nvPr/>
        </p:nvSpPr>
        <p:spPr>
          <a:xfrm>
            <a:off x="401231" y="3923253"/>
            <a:ext cx="846612" cy="194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kern="100" spc="102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HA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279393" y="4277618"/>
            <a:ext cx="5384665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Qahramon to‘g‘ri yo‘l tutdi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279393" y="4743708"/>
            <a:ext cx="5664058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Menimcha, chunki matnda …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6248244" y="3581400"/>
            <a:ext cx="5943451" cy="3276600"/>
          </a:xfrm>
          <a:prstGeom prst="rect">
            <a:avLst/>
          </a:prstGeom>
          <a:solidFill>
            <a:srgbClr val="33143C"/>
          </a:solidFill>
          <a:ln/>
        </p:spPr>
      </p:sp>
      <p:sp>
        <p:nvSpPr>
          <p:cNvPr id="11" name="Shape 9"/>
          <p:cNvSpPr/>
          <p:nvPr/>
        </p:nvSpPr>
        <p:spPr>
          <a:xfrm>
            <a:off x="6527637" y="3860800"/>
            <a:ext cx="633099" cy="316805"/>
          </a:xfrm>
          <a:prstGeom prst="roundRect">
            <a:avLst>
              <a:gd name="adj" fmla="val 7697"/>
            </a:avLst>
          </a:prstGeom>
          <a:solidFill>
            <a:srgbClr val="FCCFE4"/>
          </a:solidFill>
          <a:ln/>
        </p:spPr>
      </p:sp>
      <p:sp>
        <p:nvSpPr>
          <p:cNvPr id="12" name="Text 10"/>
          <p:cNvSpPr/>
          <p:nvPr/>
        </p:nvSpPr>
        <p:spPr>
          <a:xfrm>
            <a:off x="6649474" y="3923253"/>
            <a:ext cx="999009" cy="194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kern="100" spc="102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YO‘Q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6527637" y="4277618"/>
            <a:ext cx="5384665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Qahramon to‘g‘ri yo‘l tutmadi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6527637" y="4743708"/>
            <a:ext cx="5664058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Menimcha, chunki matnda …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458470"/>
            <a:ext cx="5537061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C6E24A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DARS KONSTRUKSIYASI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58786" y="711902"/>
            <a:ext cx="4978275" cy="14505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2800" b="1" kern="100" spc="-42" dirty="0">
                <a:solidFill>
                  <a:srgbClr val="C6E24A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BIR DARSDA METODLARNI QANDAY BOG‘LASH MUMKIN?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654634" y="3187700"/>
            <a:ext cx="4978275" cy="28575"/>
          </a:xfrm>
          <a:prstGeom prst="roundRect">
            <a:avLst>
              <a:gd name="adj" fmla="val 49999"/>
            </a:avLst>
          </a:prstGeom>
          <a:solidFill>
            <a:srgbClr val="33143C"/>
          </a:solidFill>
          <a:ln/>
        </p:spPr>
      </p:sp>
      <p:sp>
        <p:nvSpPr>
          <p:cNvPr id="5" name="Shape 3"/>
          <p:cNvSpPr/>
          <p:nvPr/>
        </p:nvSpPr>
        <p:spPr>
          <a:xfrm>
            <a:off x="7385361" y="2578100"/>
            <a:ext cx="28574" cy="609600"/>
          </a:xfrm>
          <a:prstGeom prst="roundRect">
            <a:avLst>
              <a:gd name="adj" fmla="val 50000"/>
            </a:avLst>
          </a:prstGeom>
          <a:solidFill>
            <a:srgbClr val="4C2D55"/>
          </a:solidFill>
          <a:ln/>
        </p:spPr>
      </p:sp>
      <p:sp>
        <p:nvSpPr>
          <p:cNvPr id="6" name="Shape 4"/>
          <p:cNvSpPr/>
          <p:nvPr/>
        </p:nvSpPr>
        <p:spPr>
          <a:xfrm>
            <a:off x="7171054" y="2959100"/>
            <a:ext cx="457189" cy="457200"/>
          </a:xfrm>
          <a:prstGeom prst="roundRect">
            <a:avLst>
              <a:gd name="adj" fmla="val 6667"/>
            </a:avLst>
          </a:prstGeom>
          <a:solidFill>
            <a:srgbClr val="33143C"/>
          </a:solidFill>
          <a:ln/>
        </p:spPr>
      </p:sp>
      <p:sp>
        <p:nvSpPr>
          <p:cNvPr id="7" name="Text 5"/>
          <p:cNvSpPr/>
          <p:nvPr/>
        </p:nvSpPr>
        <p:spPr>
          <a:xfrm>
            <a:off x="7247252" y="3032274"/>
            <a:ext cx="304792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00" b="1" kern="100" spc="-36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1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6857828" y="1096963"/>
            <a:ext cx="1083640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5 daqiqa</a:t>
            </a:r>
            <a:endParaRPr lang="en-US" sz="1650" dirty="0"/>
          </a:p>
        </p:txBody>
      </p:sp>
      <p:sp>
        <p:nvSpPr>
          <p:cNvPr id="9" name="Text 7"/>
          <p:cNvSpPr/>
          <p:nvPr/>
        </p:nvSpPr>
        <p:spPr>
          <a:xfrm>
            <a:off x="6857828" y="1491159"/>
            <a:ext cx="1083640" cy="589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“Bashoratlar oynasi”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8257373" y="3187700"/>
            <a:ext cx="28574" cy="609600"/>
          </a:xfrm>
          <a:prstGeom prst="roundRect">
            <a:avLst>
              <a:gd name="adj" fmla="val 50000"/>
            </a:avLst>
          </a:prstGeom>
          <a:solidFill>
            <a:srgbClr val="63436B"/>
          </a:solidFill>
          <a:ln/>
        </p:spPr>
      </p:sp>
      <p:sp>
        <p:nvSpPr>
          <p:cNvPr id="11" name="Shape 9"/>
          <p:cNvSpPr/>
          <p:nvPr/>
        </p:nvSpPr>
        <p:spPr>
          <a:xfrm>
            <a:off x="8043066" y="2959100"/>
            <a:ext cx="457189" cy="457200"/>
          </a:xfrm>
          <a:prstGeom prst="roundRect">
            <a:avLst>
              <a:gd name="adj" fmla="val 6667"/>
            </a:avLst>
          </a:prstGeom>
          <a:solidFill>
            <a:srgbClr val="4A2A52"/>
          </a:solidFill>
          <a:ln/>
        </p:spPr>
      </p:sp>
      <p:sp>
        <p:nvSpPr>
          <p:cNvPr id="12" name="Text 10"/>
          <p:cNvSpPr/>
          <p:nvPr/>
        </p:nvSpPr>
        <p:spPr>
          <a:xfrm>
            <a:off x="8119264" y="3032274"/>
            <a:ext cx="304792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00" b="1" kern="100" spc="-36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2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7729840" y="4000500"/>
            <a:ext cx="1083739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10 daqiqa</a:t>
            </a:r>
            <a:endParaRPr lang="en-US" sz="1650" dirty="0"/>
          </a:p>
        </p:txBody>
      </p:sp>
      <p:sp>
        <p:nvSpPr>
          <p:cNvPr id="14" name="Text 12"/>
          <p:cNvSpPr/>
          <p:nvPr/>
        </p:nvSpPr>
        <p:spPr>
          <a:xfrm>
            <a:off x="7729840" y="4394696"/>
            <a:ext cx="1083739" cy="883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Juftlikda “Qahramon pasporti”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9129385" y="2578100"/>
            <a:ext cx="28574" cy="609600"/>
          </a:xfrm>
          <a:prstGeom prst="roundRect">
            <a:avLst>
              <a:gd name="adj" fmla="val 50000"/>
            </a:avLst>
          </a:prstGeom>
          <a:solidFill>
            <a:srgbClr val="933775"/>
          </a:solidFill>
          <a:ln/>
        </p:spPr>
      </p:sp>
      <p:sp>
        <p:nvSpPr>
          <p:cNvPr id="16" name="Shape 14"/>
          <p:cNvSpPr/>
          <p:nvPr/>
        </p:nvSpPr>
        <p:spPr>
          <a:xfrm>
            <a:off x="8915078" y="2959100"/>
            <a:ext cx="457189" cy="457200"/>
          </a:xfrm>
          <a:prstGeom prst="roundRect">
            <a:avLst>
              <a:gd name="adj" fmla="val 6667"/>
            </a:avLst>
          </a:prstGeom>
          <a:solidFill>
            <a:srgbClr val="7A1E5C"/>
          </a:solidFill>
          <a:ln/>
        </p:spPr>
      </p:sp>
      <p:sp>
        <p:nvSpPr>
          <p:cNvPr id="17" name="Text 15"/>
          <p:cNvSpPr/>
          <p:nvPr/>
        </p:nvSpPr>
        <p:spPr>
          <a:xfrm>
            <a:off x="8991276" y="3032274"/>
            <a:ext cx="304792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00" b="1" kern="100" spc="-36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3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8601852" y="1096963"/>
            <a:ext cx="1083739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15 daqiqa</a:t>
            </a:r>
            <a:endParaRPr lang="en-US" sz="1650" dirty="0"/>
          </a:p>
        </p:txBody>
      </p:sp>
      <p:sp>
        <p:nvSpPr>
          <p:cNvPr id="19" name="Text 17"/>
          <p:cNvSpPr/>
          <p:nvPr/>
        </p:nvSpPr>
        <p:spPr>
          <a:xfrm>
            <a:off x="8601852" y="1491159"/>
            <a:ext cx="1083739" cy="883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Guruhlarda “Dalil ovchilari”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10001496" y="3187700"/>
            <a:ext cx="28574" cy="609600"/>
          </a:xfrm>
          <a:prstGeom prst="roundRect">
            <a:avLst>
              <a:gd name="adj" fmla="val 50000"/>
            </a:avLst>
          </a:prstGeom>
          <a:solidFill>
            <a:srgbClr val="4C2D55"/>
          </a:solidFill>
          <a:ln/>
        </p:spPr>
      </p:sp>
      <p:sp>
        <p:nvSpPr>
          <p:cNvPr id="21" name="Shape 19"/>
          <p:cNvSpPr/>
          <p:nvPr/>
        </p:nvSpPr>
        <p:spPr>
          <a:xfrm>
            <a:off x="9787189" y="2959100"/>
            <a:ext cx="457189" cy="457200"/>
          </a:xfrm>
          <a:prstGeom prst="roundRect">
            <a:avLst>
              <a:gd name="adj" fmla="val 6667"/>
            </a:avLst>
          </a:prstGeom>
          <a:solidFill>
            <a:srgbClr val="33143C"/>
          </a:solidFill>
          <a:ln/>
        </p:spPr>
      </p:sp>
      <p:sp>
        <p:nvSpPr>
          <p:cNvPr id="22" name="Text 20"/>
          <p:cNvSpPr/>
          <p:nvPr/>
        </p:nvSpPr>
        <p:spPr>
          <a:xfrm>
            <a:off x="9863387" y="3032274"/>
            <a:ext cx="304792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00" b="1" kern="100" spc="-36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4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9473963" y="4000500"/>
            <a:ext cx="1083640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8 daqiqa</a:t>
            </a:r>
            <a:endParaRPr lang="en-US" sz="1650" dirty="0"/>
          </a:p>
        </p:txBody>
      </p:sp>
      <p:sp>
        <p:nvSpPr>
          <p:cNvPr id="24" name="Text 22"/>
          <p:cNvSpPr/>
          <p:nvPr/>
        </p:nvSpPr>
        <p:spPr>
          <a:xfrm>
            <a:off x="9473963" y="4394696"/>
            <a:ext cx="1083640" cy="883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“Issiq stul” yoki “Fikrlar spektri”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10873508" y="2578100"/>
            <a:ext cx="28574" cy="609600"/>
          </a:xfrm>
          <a:prstGeom prst="roundRect">
            <a:avLst>
              <a:gd name="adj" fmla="val 50000"/>
            </a:avLst>
          </a:prstGeom>
          <a:solidFill>
            <a:srgbClr val="63436B"/>
          </a:solidFill>
          <a:ln/>
        </p:spPr>
      </p:sp>
      <p:sp>
        <p:nvSpPr>
          <p:cNvPr id="26" name="Shape 24"/>
          <p:cNvSpPr/>
          <p:nvPr/>
        </p:nvSpPr>
        <p:spPr>
          <a:xfrm>
            <a:off x="10659201" y="2959100"/>
            <a:ext cx="457189" cy="457200"/>
          </a:xfrm>
          <a:prstGeom prst="roundRect">
            <a:avLst>
              <a:gd name="adj" fmla="val 6667"/>
            </a:avLst>
          </a:prstGeom>
          <a:solidFill>
            <a:srgbClr val="4A2A52"/>
          </a:solidFill>
          <a:ln/>
        </p:spPr>
      </p:sp>
      <p:sp>
        <p:nvSpPr>
          <p:cNvPr id="27" name="Text 25"/>
          <p:cNvSpPr/>
          <p:nvPr/>
        </p:nvSpPr>
        <p:spPr>
          <a:xfrm>
            <a:off x="10735399" y="3032274"/>
            <a:ext cx="304792" cy="31085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00" b="1" kern="100" spc="-36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5</a:t>
            </a:r>
            <a:endParaRPr lang="en-US" sz="2400" dirty="0"/>
          </a:p>
        </p:txBody>
      </p:sp>
      <p:sp>
        <p:nvSpPr>
          <p:cNvPr id="28" name="Text 26"/>
          <p:cNvSpPr/>
          <p:nvPr/>
        </p:nvSpPr>
        <p:spPr>
          <a:xfrm>
            <a:off x="10345975" y="1096963"/>
            <a:ext cx="1083739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2 daqiqa</a:t>
            </a:r>
            <a:endParaRPr lang="en-US" sz="1650" dirty="0"/>
          </a:p>
        </p:txBody>
      </p:sp>
      <p:sp>
        <p:nvSpPr>
          <p:cNvPr id="29" name="Text 27"/>
          <p:cNvSpPr/>
          <p:nvPr/>
        </p:nvSpPr>
        <p:spPr>
          <a:xfrm>
            <a:off x="10345975" y="1491159"/>
            <a:ext cx="1083739" cy="8837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21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Individual chiqish chiptasi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86" y="382270"/>
            <a:ext cx="7365816" cy="167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kern="100" spc="88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YAKUNIY TAMOYIL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58786" y="635702"/>
            <a:ext cx="6984825" cy="108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2800" b="1" kern="100" spc="-42" dirty="0">
                <a:solidFill>
                  <a:srgbClr val="33143C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QO‘LLAB-QUVVATLASHNI BOSQICHMA-BOSQICH KAMAYTIRING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58786" y="1903214"/>
            <a:ext cx="1164104" cy="1095177"/>
          </a:xfrm>
          <a:prstGeom prst="roundRect">
            <a:avLst>
              <a:gd name="adj" fmla="val 2783"/>
            </a:avLst>
          </a:prstGeom>
          <a:solidFill>
            <a:srgbClr val="33143C"/>
          </a:solidFill>
          <a:ln/>
        </p:spPr>
      </p:sp>
      <p:sp>
        <p:nvSpPr>
          <p:cNvPr id="5" name="Text 3"/>
          <p:cNvSpPr/>
          <p:nvPr/>
        </p:nvSpPr>
        <p:spPr>
          <a:xfrm>
            <a:off x="997917" y="2305050"/>
            <a:ext cx="285743" cy="2914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50" b="1" kern="100" spc="-30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1</a:t>
            </a:r>
            <a:endParaRPr lang="en-US" sz="2250" dirty="0"/>
          </a:p>
        </p:txBody>
      </p:sp>
      <p:sp>
        <p:nvSpPr>
          <p:cNvPr id="6" name="Text 4"/>
          <p:cNvSpPr/>
          <p:nvPr/>
        </p:nvSpPr>
        <p:spPr>
          <a:xfrm>
            <a:off x="1926085" y="2106414"/>
            <a:ext cx="5414331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1-bosqich</a:t>
            </a:r>
            <a:endParaRPr lang="en-US" sz="1650" dirty="0"/>
          </a:p>
        </p:txBody>
      </p:sp>
      <p:sp>
        <p:nvSpPr>
          <p:cNvPr id="7" name="Text 5"/>
          <p:cNvSpPr/>
          <p:nvPr/>
        </p:nvSpPr>
        <p:spPr>
          <a:xfrm>
            <a:off x="1926085" y="2500610"/>
            <a:ext cx="5414331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Tayyor savol, kalit so‘zlar va javob boshlanishi.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1824488" y="2986484"/>
            <a:ext cx="5617526" cy="14288"/>
          </a:xfrm>
          <a:prstGeom prst="roundRect">
            <a:avLst>
              <a:gd name="adj" fmla="val 49997"/>
            </a:avLst>
          </a:prstGeom>
          <a:solidFill>
            <a:srgbClr val="33143C"/>
          </a:solidFill>
          <a:ln/>
        </p:spPr>
      </p:sp>
      <p:sp>
        <p:nvSpPr>
          <p:cNvPr id="9" name="Shape 7"/>
          <p:cNvSpPr/>
          <p:nvPr/>
        </p:nvSpPr>
        <p:spPr>
          <a:xfrm>
            <a:off x="558786" y="3099991"/>
            <a:ext cx="2328209" cy="1095177"/>
          </a:xfrm>
          <a:prstGeom prst="roundRect">
            <a:avLst>
              <a:gd name="adj" fmla="val 2783"/>
            </a:avLst>
          </a:prstGeom>
          <a:solidFill>
            <a:srgbClr val="4A2A52"/>
          </a:solidFill>
          <a:ln/>
        </p:spPr>
      </p:sp>
      <p:sp>
        <p:nvSpPr>
          <p:cNvPr id="10" name="Text 8"/>
          <p:cNvSpPr/>
          <p:nvPr/>
        </p:nvSpPr>
        <p:spPr>
          <a:xfrm>
            <a:off x="1580019" y="3501827"/>
            <a:ext cx="285743" cy="2914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50" b="1" kern="100" spc="-30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2</a:t>
            </a:r>
            <a:endParaRPr lang="en-US" sz="2250" dirty="0"/>
          </a:p>
        </p:txBody>
      </p:sp>
      <p:sp>
        <p:nvSpPr>
          <p:cNvPr id="11" name="Text 9"/>
          <p:cNvSpPr/>
          <p:nvPr/>
        </p:nvSpPr>
        <p:spPr>
          <a:xfrm>
            <a:off x="3090190" y="3303191"/>
            <a:ext cx="4250226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2-bosqich</a:t>
            </a:r>
            <a:endParaRPr lang="en-US" sz="1650" dirty="0"/>
          </a:p>
        </p:txBody>
      </p:sp>
      <p:sp>
        <p:nvSpPr>
          <p:cNvPr id="12" name="Text 10"/>
          <p:cNvSpPr/>
          <p:nvPr/>
        </p:nvSpPr>
        <p:spPr>
          <a:xfrm>
            <a:off x="3090190" y="3697387"/>
            <a:ext cx="4250226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Tanlash variantlari va juftlikdagi suhbat.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2988592" y="4183261"/>
            <a:ext cx="4453421" cy="14288"/>
          </a:xfrm>
          <a:prstGeom prst="roundRect">
            <a:avLst>
              <a:gd name="adj" fmla="val 49997"/>
            </a:avLst>
          </a:prstGeom>
          <a:solidFill>
            <a:srgbClr val="4A2A52"/>
          </a:solidFill>
          <a:ln/>
        </p:spPr>
      </p:sp>
      <p:sp>
        <p:nvSpPr>
          <p:cNvPr id="14" name="Shape 12"/>
          <p:cNvSpPr/>
          <p:nvPr/>
        </p:nvSpPr>
        <p:spPr>
          <a:xfrm>
            <a:off x="558786" y="4296767"/>
            <a:ext cx="3492413" cy="1095177"/>
          </a:xfrm>
          <a:prstGeom prst="roundRect">
            <a:avLst>
              <a:gd name="adj" fmla="val 2783"/>
            </a:avLst>
          </a:prstGeom>
          <a:solidFill>
            <a:srgbClr val="7A1E5C"/>
          </a:solidFill>
          <a:ln/>
        </p:spPr>
      </p:sp>
      <p:sp>
        <p:nvSpPr>
          <p:cNvPr id="15" name="Text 13"/>
          <p:cNvSpPr/>
          <p:nvPr/>
        </p:nvSpPr>
        <p:spPr>
          <a:xfrm>
            <a:off x="2162121" y="4698603"/>
            <a:ext cx="285743" cy="29140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50" b="1" kern="100" spc="-30" dirty="0">
                <a:solidFill>
                  <a:srgbClr val="FFFFFF"/>
                </a:solidFill>
                <a:latin typeface="Syncopate Bold" pitchFamily="34" charset="0"/>
                <a:ea typeface="Syncopate Bold" pitchFamily="34" charset="-122"/>
                <a:cs typeface="Syncopate Bold" pitchFamily="34" charset="-120"/>
              </a:rPr>
              <a:t>3</a:t>
            </a:r>
            <a:endParaRPr lang="en-US" sz="2250" dirty="0"/>
          </a:p>
        </p:txBody>
      </p:sp>
      <p:sp>
        <p:nvSpPr>
          <p:cNvPr id="16" name="Text 14"/>
          <p:cNvSpPr/>
          <p:nvPr/>
        </p:nvSpPr>
        <p:spPr>
          <a:xfrm>
            <a:off x="4254394" y="4499967"/>
            <a:ext cx="3086023" cy="272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650" b="1" dirty="0">
                <a:solidFill>
                  <a:srgbClr val="33143C"/>
                </a:solidFill>
                <a:latin typeface="Familjen Grotesk Bold" pitchFamily="34" charset="0"/>
                <a:ea typeface="Familjen Grotesk Bold" pitchFamily="34" charset="-122"/>
                <a:cs typeface="Familjen Grotesk Bold" pitchFamily="34" charset="-120"/>
              </a:rPr>
              <a:t>3-bosqich</a:t>
            </a:r>
            <a:endParaRPr lang="en-US" sz="1650" dirty="0"/>
          </a:p>
        </p:txBody>
      </p:sp>
      <p:sp>
        <p:nvSpPr>
          <p:cNvPr id="17" name="Text 15"/>
          <p:cNvSpPr/>
          <p:nvPr/>
        </p:nvSpPr>
        <p:spPr>
          <a:xfrm>
            <a:off x="4254394" y="4894163"/>
            <a:ext cx="3086023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Mustaqil dalil va qisqa xulosa.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558786" y="5576094"/>
            <a:ext cx="770811" cy="316805"/>
          </a:xfrm>
          <a:prstGeom prst="roundRect">
            <a:avLst>
              <a:gd name="adj" fmla="val 7697"/>
            </a:avLst>
          </a:prstGeom>
          <a:solidFill>
            <a:srgbClr val="FCCFE4"/>
          </a:solidFill>
          <a:ln/>
        </p:spPr>
      </p:sp>
      <p:sp>
        <p:nvSpPr>
          <p:cNvPr id="19" name="Text 17"/>
          <p:cNvSpPr/>
          <p:nvPr/>
        </p:nvSpPr>
        <p:spPr>
          <a:xfrm>
            <a:off x="680624" y="5638547"/>
            <a:ext cx="1136721" cy="194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kern="100" spc="102" dirty="0">
                <a:solidFill>
                  <a:srgbClr val="33143C"/>
                </a:solidFill>
                <a:latin typeface="Familjen Grotesk SemiBold" pitchFamily="34" charset="0"/>
                <a:ea typeface="Familjen Grotesk SemiBold" pitchFamily="34" charset="-122"/>
                <a:cs typeface="Familjen Grotesk SemiBold" pitchFamily="34" charset="-120"/>
              </a:rPr>
              <a:t>QOIDA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558786" y="6084352"/>
            <a:ext cx="7365816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600" dirty="0">
                <a:solidFill>
                  <a:srgbClr val="33143C"/>
                </a:solidFill>
                <a:latin typeface="Familjen Grotesk" pitchFamily="34" charset="0"/>
                <a:ea typeface="Familjen Grotesk" pitchFamily="34" charset="-122"/>
                <a:cs typeface="Familjen Grotesk" pitchFamily="34" charset="-120"/>
              </a:rPr>
              <a:t>Topshiriq oson emas, kirish nuqtasi aniq bo‘lsin.</a:t>
            </a:r>
            <a:endParaRPr lang="en-US" sz="1600" dirty="0"/>
          </a:p>
        </p:txBody>
      </p:sp>
      <p:pic>
        <p:nvPicPr>
          <p:cNvPr id="2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602" y="0"/>
            <a:ext cx="426709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726058"/>
            <a:ext cx="10363200" cy="1829761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rgbClr val="C00000"/>
                </a:solidFill>
              </a:rPr>
              <a:t>Interfaol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usullardan</a:t>
            </a:r>
            <a:r>
              <a:rPr lang="en-US" dirty="0" smtClean="0">
                <a:solidFill>
                  <a:srgbClr val="C00000"/>
                </a:solidFill>
              </a:rPr>
              <a:t>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matnda</a:t>
            </a:r>
            <a:r>
              <a:rPr lang="en-US" dirty="0" smtClean="0"/>
              <a:t> </a:t>
            </a:r>
            <a:r>
              <a:rPr lang="en-US" dirty="0" err="1" smtClean="0"/>
              <a:t>ayiq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hikoya</a:t>
            </a:r>
            <a:r>
              <a:rPr lang="en-US" dirty="0" smtClean="0"/>
              <a:t> bor.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6142008" cy="1199704"/>
          </a:xfrm>
        </p:spPr>
        <p:txBody>
          <a:bodyPr>
            <a:normAutofit/>
          </a:bodyPr>
          <a:lstStyle/>
          <a:p>
            <a:r>
              <a:rPr lang="en-US" dirty="0" err="1" smtClean="0"/>
              <a:t>Ayiq</a:t>
            </a:r>
            <a:r>
              <a:rPr lang="en-US" dirty="0" smtClean="0"/>
              <a:t>         </a:t>
            </a:r>
            <a:r>
              <a:rPr lang="en-US" dirty="0" err="1" smtClean="0"/>
              <a:t>sevib</a:t>
            </a:r>
            <a:r>
              <a:rPr lang="en-US" dirty="0" smtClean="0"/>
              <a:t> </a:t>
            </a:r>
            <a:r>
              <a:rPr lang="en-US" dirty="0" err="1" smtClean="0"/>
              <a:t>istemol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  …=</a:t>
            </a:r>
            <a:endParaRPr lang="ru-RU" dirty="0"/>
          </a:p>
        </p:txBody>
      </p:sp>
      <p:sp>
        <p:nvSpPr>
          <p:cNvPr id="4" name="Rectangle 3"/>
          <p:cNvSpPr/>
          <p:nvPr/>
        </p:nvSpPr>
        <p:spPr>
          <a:xfrm>
            <a:off x="2104843" y="3421825"/>
            <a:ext cx="55209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08" y="3283802"/>
            <a:ext cx="1078301" cy="1190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206" y="3283802"/>
            <a:ext cx="1701798" cy="1161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4442" y="3105510"/>
            <a:ext cx="1471987" cy="123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337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5222" y="638355"/>
            <a:ext cx="11007305" cy="91295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“O ‘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tgan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kunlar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romani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Roman 1920-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yillarda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yozilgan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asrni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olgan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9124" y="2277374"/>
            <a:ext cx="10363200" cy="3172292"/>
          </a:xfrm>
        </p:spPr>
        <p:txBody>
          <a:bodyPr>
            <a:noAutofit/>
          </a:bodyPr>
          <a:lstStyle/>
          <a:p>
            <a:r>
              <a:rPr lang="en-US" sz="2000" dirty="0" smtClean="0"/>
              <a:t>OTABEK</a:t>
            </a:r>
          </a:p>
          <a:p>
            <a:r>
              <a:rPr lang="en-US" sz="2000" dirty="0" smtClean="0"/>
              <a:t>— </a:t>
            </a:r>
            <a:r>
              <a:rPr lang="en-US" sz="2000" dirty="0" err="1"/>
              <a:t>Marg„ilonni</a:t>
            </a:r>
            <a:r>
              <a:rPr lang="en-US" sz="2000" dirty="0"/>
              <a:t> </a:t>
            </a:r>
            <a:r>
              <a:rPr lang="en-US" sz="2000" dirty="0" err="1"/>
              <a:t>qanday</a:t>
            </a:r>
            <a:r>
              <a:rPr lang="en-US" sz="2000" dirty="0"/>
              <a:t> </a:t>
            </a:r>
            <a:r>
              <a:rPr lang="en-US" sz="2000" dirty="0" err="1"/>
              <a:t>topdingiz</a:t>
            </a:r>
            <a:r>
              <a:rPr lang="en-US" sz="2000" dirty="0"/>
              <a:t>, </a:t>
            </a:r>
            <a:r>
              <a:rPr lang="en-US" sz="2000" dirty="0" err="1"/>
              <a:t>bek</a:t>
            </a:r>
            <a:r>
              <a:rPr lang="en-US" sz="2000" dirty="0"/>
              <a:t> aka, </a:t>
            </a:r>
            <a:r>
              <a:rPr lang="en-US" sz="2000" dirty="0" err="1"/>
              <a:t>xushlandingizmi</a:t>
            </a:r>
            <a:r>
              <a:rPr lang="en-US" sz="2000" dirty="0"/>
              <a:t>, </a:t>
            </a:r>
            <a:r>
              <a:rPr lang="en-US" sz="2000" dirty="0" err="1"/>
              <a:t>yo</a:t>
            </a:r>
            <a:r>
              <a:rPr lang="en-US" sz="2000" dirty="0"/>
              <a:t>?.. Bu </a:t>
            </a:r>
            <a:r>
              <a:rPr lang="en-US" sz="2000" dirty="0" err="1"/>
              <a:t>savolning</a:t>
            </a:r>
            <a:r>
              <a:rPr lang="en-US" sz="2000" dirty="0"/>
              <a:t> </a:t>
            </a:r>
            <a:r>
              <a:rPr lang="en-US" sz="2000" dirty="0" err="1"/>
              <a:t>javobiga</a:t>
            </a:r>
            <a:r>
              <a:rPr lang="en-US" sz="2000" dirty="0"/>
              <a:t> </a:t>
            </a:r>
            <a:r>
              <a:rPr lang="en-US" sz="2000" dirty="0" err="1"/>
              <a:t>Otabek</a:t>
            </a:r>
            <a:r>
              <a:rPr lang="en-US" sz="2000" dirty="0"/>
              <a:t> </a:t>
            </a:r>
            <a:r>
              <a:rPr lang="en-US" sz="2000" dirty="0" err="1"/>
              <a:t>ikkilangandek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 smtClean="0"/>
              <a:t>o’ng’aysizlang’andek</a:t>
            </a:r>
            <a:r>
              <a:rPr lang="en-US" sz="2000" dirty="0" smtClean="0"/>
              <a:t> </a:t>
            </a:r>
            <a:r>
              <a:rPr lang="en-US" sz="2000" dirty="0" err="1" smtClean="0"/>
              <a:t>bo’ldi</a:t>
            </a:r>
            <a:r>
              <a:rPr lang="en-US" sz="2000" dirty="0"/>
              <a:t>. — </a:t>
            </a:r>
            <a:r>
              <a:rPr lang="en-US" sz="2000" dirty="0" err="1"/>
              <a:t>Nima</a:t>
            </a:r>
            <a:r>
              <a:rPr lang="en-US" sz="2000" dirty="0"/>
              <a:t> </a:t>
            </a:r>
            <a:r>
              <a:rPr lang="en-US" sz="2000" dirty="0" err="1"/>
              <a:t>desam</a:t>
            </a:r>
            <a:r>
              <a:rPr lang="en-US" sz="2000" dirty="0"/>
              <a:t> </a:t>
            </a:r>
            <a:r>
              <a:rPr lang="en-US" sz="2000" dirty="0" err="1"/>
              <a:t>ekan</a:t>
            </a:r>
            <a:r>
              <a:rPr lang="en-US" sz="2000" dirty="0"/>
              <a:t>... </a:t>
            </a:r>
            <a:r>
              <a:rPr lang="en-US" sz="2000" dirty="0" err="1"/>
              <a:t>Marg„ilonni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... </a:t>
            </a:r>
            <a:r>
              <a:rPr lang="en-US" sz="2000" dirty="0" err="1"/>
              <a:t>xush</a:t>
            </a:r>
            <a:r>
              <a:rPr lang="en-US" sz="2000" dirty="0"/>
              <a:t> </a:t>
            </a:r>
            <a:r>
              <a:rPr lang="en-US" sz="2000" dirty="0" err="1"/>
              <a:t>ko„rdim</a:t>
            </a:r>
            <a:r>
              <a:rPr lang="en-US" sz="2000" dirty="0"/>
              <a:t>, </a:t>
            </a:r>
            <a:r>
              <a:rPr lang="en-US" sz="2000" dirty="0" err="1"/>
              <a:t>Marg„ilon</a:t>
            </a:r>
            <a:r>
              <a:rPr lang="en-US" sz="2000" dirty="0"/>
              <a:t> </a:t>
            </a:r>
            <a:r>
              <a:rPr lang="en-US" sz="2000" dirty="0" err="1"/>
              <a:t>Turkistonimizning</a:t>
            </a:r>
            <a:r>
              <a:rPr lang="en-US" sz="2000" dirty="0"/>
              <a:t> </a:t>
            </a:r>
            <a:r>
              <a:rPr lang="en-US" sz="2000" dirty="0" err="1" smtClean="0"/>
              <a:t>to’qug’uchiliq</a:t>
            </a:r>
            <a:r>
              <a:rPr lang="en-US" sz="2000" dirty="0" smtClean="0"/>
              <a:t> </a:t>
            </a:r>
            <a:r>
              <a:rPr lang="en-US" sz="2000" dirty="0" err="1"/>
              <a:t>hunarida</a:t>
            </a:r>
            <a:r>
              <a:rPr lang="en-US" sz="2000" dirty="0"/>
              <a:t> </a:t>
            </a:r>
            <a:r>
              <a:rPr lang="en-US" sz="2000" dirty="0" err="1"/>
              <a:t>birinchi</a:t>
            </a:r>
            <a:r>
              <a:rPr lang="en-US" sz="2000" dirty="0"/>
              <a:t> </a:t>
            </a:r>
            <a:r>
              <a:rPr lang="en-US" sz="2000" dirty="0" err="1"/>
              <a:t>shahridir</a:t>
            </a:r>
            <a:r>
              <a:rPr lang="en-US" sz="2000" dirty="0"/>
              <a:t>. </a:t>
            </a:r>
            <a:r>
              <a:rPr lang="en-US" sz="2000" dirty="0" err="1"/>
              <a:t>Ikkilanib</a:t>
            </a:r>
            <a:r>
              <a:rPr lang="en-US" sz="2000" dirty="0"/>
              <a:t> </a:t>
            </a:r>
            <a:r>
              <a:rPr lang="en-US" sz="2000" dirty="0" err="1"/>
              <a:t>berilgan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javobdan</a:t>
            </a:r>
            <a:r>
              <a:rPr lang="en-US" sz="2000" dirty="0"/>
              <a:t> </a:t>
            </a:r>
            <a:r>
              <a:rPr lang="en-US" sz="2000" dirty="0" err="1"/>
              <a:t>Homid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Rahmat</a:t>
            </a:r>
            <a:r>
              <a:rPr lang="en-US" sz="2000" dirty="0"/>
              <a:t> </a:t>
            </a:r>
            <a:r>
              <a:rPr lang="en-US" sz="2000" dirty="0" err="1"/>
              <a:t>birbirlariga</a:t>
            </a:r>
            <a:r>
              <a:rPr lang="en-US" sz="2000" dirty="0"/>
              <a:t> </a:t>
            </a:r>
            <a:r>
              <a:rPr lang="en-US" sz="2000" dirty="0" err="1"/>
              <a:t>qarashib</a:t>
            </a:r>
            <a:r>
              <a:rPr lang="en-US" sz="2000" dirty="0"/>
              <a:t> </a:t>
            </a:r>
            <a:r>
              <a:rPr lang="en-US" sz="2000" dirty="0" err="1"/>
              <a:t>oldilar</a:t>
            </a:r>
            <a:r>
              <a:rPr lang="en-US" sz="2000" dirty="0"/>
              <a:t>. </a:t>
            </a:r>
            <a:r>
              <a:rPr lang="en-US" sz="2000" dirty="0" err="1"/>
              <a:t>Otabek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holatni</a:t>
            </a:r>
            <a:r>
              <a:rPr lang="en-US" sz="2000" dirty="0"/>
              <a:t> </a:t>
            </a:r>
            <a:r>
              <a:rPr lang="en-US" sz="2000" dirty="0" err="1"/>
              <a:t>sezdi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 smtClean="0"/>
              <a:t>o’zining</a:t>
            </a:r>
            <a:r>
              <a:rPr lang="en-US" sz="2000" dirty="0" smtClean="0"/>
              <a:t> </a:t>
            </a:r>
            <a:r>
              <a:rPr lang="en-US" sz="2000" dirty="0" err="1" smtClean="0"/>
              <a:t>so’zini</a:t>
            </a:r>
            <a:r>
              <a:rPr lang="en-US" sz="2000" dirty="0" smtClean="0"/>
              <a:t> </a:t>
            </a:r>
            <a:r>
              <a:rPr lang="en-US" sz="2000" dirty="0" err="1"/>
              <a:t>kulgulikka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izoh</a:t>
            </a:r>
            <a:r>
              <a:rPr lang="en-US" sz="2000" dirty="0"/>
              <a:t> </a:t>
            </a:r>
            <a:r>
              <a:rPr lang="en-US" sz="2000" dirty="0" err="1"/>
              <a:t>berdi</a:t>
            </a:r>
            <a:r>
              <a:rPr lang="en-US" sz="2000" dirty="0"/>
              <a:t>: — </a:t>
            </a:r>
            <a:r>
              <a:rPr lang="en-US" sz="2000" dirty="0" err="1"/>
              <a:t>Kelgan</a:t>
            </a:r>
            <a:r>
              <a:rPr lang="en-US" sz="2000" dirty="0"/>
              <a:t> </a:t>
            </a:r>
            <a:r>
              <a:rPr lang="en-US" sz="2000" dirty="0" err="1"/>
              <a:t>kunimdan</a:t>
            </a:r>
            <a:r>
              <a:rPr lang="en-US" sz="2000" dirty="0"/>
              <a:t> </a:t>
            </a:r>
            <a:r>
              <a:rPr lang="en-US" sz="2000" dirty="0" err="1" smtClean="0"/>
              <a:t>Marg’iloning’izni</a:t>
            </a:r>
            <a:r>
              <a:rPr lang="en-US" sz="2000" dirty="0" smtClean="0"/>
              <a:t> </a:t>
            </a:r>
            <a:r>
              <a:rPr lang="en-US" sz="2000" dirty="0" err="1"/>
              <a:t>xushlamay</a:t>
            </a:r>
            <a:r>
              <a:rPr lang="en-US" sz="2000" dirty="0"/>
              <a:t> </a:t>
            </a:r>
            <a:r>
              <a:rPr lang="en-US" sz="2000" dirty="0" err="1"/>
              <a:t>boshlag„an</a:t>
            </a:r>
            <a:r>
              <a:rPr lang="en-US" sz="2000" dirty="0"/>
              <a:t> </a:t>
            </a:r>
            <a:r>
              <a:rPr lang="en-US" sz="2000" dirty="0" err="1"/>
              <a:t>edim</a:t>
            </a:r>
            <a:r>
              <a:rPr lang="en-US" sz="2000" dirty="0"/>
              <a:t>. </a:t>
            </a:r>
            <a:r>
              <a:rPr lang="en-US" sz="2000" dirty="0" err="1">
                <a:solidFill>
                  <a:srgbClr val="FF0000"/>
                </a:solidFill>
              </a:rPr>
              <a:t>Chunki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tanishlarim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yo„q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musofirchilik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bilinib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qolayozg„an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edi</a:t>
            </a:r>
            <a:r>
              <a:rPr lang="en-US" sz="2000" dirty="0" smtClean="0"/>
              <a:t>.</a:t>
            </a:r>
          </a:p>
          <a:p>
            <a:endParaRPr lang="en-US" sz="2000" dirty="0"/>
          </a:p>
          <a:p>
            <a:endParaRPr lang="en-US" sz="2000" dirty="0" smtClean="0"/>
          </a:p>
          <a:p>
            <a:r>
              <a:rPr lang="en-US" sz="2400" dirty="0" smtClean="0"/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Endi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bu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soatdan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boshlab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Marg’ilondan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roziman</a:t>
            </a:r>
            <a:r>
              <a:rPr lang="en-US" sz="2400" b="1" dirty="0">
                <a:solidFill>
                  <a:srgbClr val="C00000"/>
                </a:solidFill>
              </a:rPr>
              <a:t>, </a:t>
            </a:r>
            <a:r>
              <a:rPr lang="en-US" sz="2400" b="1" dirty="0" err="1">
                <a:solidFill>
                  <a:srgbClr val="C00000"/>
                </a:solidFill>
              </a:rPr>
              <a:t>negaki</a:t>
            </a:r>
            <a:r>
              <a:rPr lang="en-US" sz="2400" b="1" dirty="0">
                <a:solidFill>
                  <a:srgbClr val="C00000"/>
                </a:solidFill>
              </a:rPr>
              <a:t>, </a:t>
            </a:r>
            <a:r>
              <a:rPr lang="en-US" sz="2400" b="1" dirty="0" err="1" smtClean="0">
                <a:solidFill>
                  <a:srgbClr val="C00000"/>
                </a:solidFill>
              </a:rPr>
              <a:t>yo’qlab</a:t>
            </a:r>
            <a:endParaRPr lang="en-US" sz="2400" b="1" dirty="0" smtClean="0">
              <a:solidFill>
                <a:srgbClr val="C00000"/>
              </a:solidFill>
            </a:endParaRPr>
          </a:p>
          <a:p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kelguchi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sizning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kabi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qadrdonlar</a:t>
            </a:r>
            <a:r>
              <a:rPr lang="en-US" sz="2400" b="1" dirty="0">
                <a:solidFill>
                  <a:srgbClr val="C00000"/>
                </a:solidFill>
              </a:rPr>
              <a:t> ham </a:t>
            </a:r>
            <a:r>
              <a:rPr lang="en-US" sz="2400" b="1" dirty="0" err="1">
                <a:solidFill>
                  <a:srgbClr val="C00000"/>
                </a:solidFill>
              </a:rPr>
              <a:t>bo„lur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ekan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328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506" y="648130"/>
            <a:ext cx="6858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O’zbekoyim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Biz </a:t>
            </a:r>
            <a:r>
              <a:rPr lang="en-US" dirty="0" err="1"/>
              <a:t>Otabekni</a:t>
            </a:r>
            <a:r>
              <a:rPr lang="en-US" dirty="0"/>
              <a:t> </a:t>
            </a:r>
            <a:r>
              <a:rPr lang="en-US" dirty="0" err="1"/>
              <a:t>Toshkanddan</a:t>
            </a:r>
            <a:r>
              <a:rPr lang="en-US" dirty="0"/>
              <a:t> </a:t>
            </a:r>
            <a:r>
              <a:rPr lang="en-US" dirty="0" err="1"/>
              <a:t>uylandirib</a:t>
            </a:r>
            <a:r>
              <a:rPr lang="en-US" dirty="0"/>
              <a:t> </a:t>
            </a:r>
            <a:r>
              <a:rPr lang="en-US" dirty="0" err="1"/>
              <a:t>boshini</a:t>
            </a:r>
            <a:r>
              <a:rPr lang="en-US" dirty="0"/>
              <a:t> </a:t>
            </a:r>
            <a:r>
              <a:rPr lang="en-US" dirty="0" err="1" smtClean="0"/>
              <a:t>bog’lamasaq</a:t>
            </a:r>
            <a:r>
              <a:rPr lang="en-US" dirty="0"/>
              <a:t>, kun </a:t>
            </a:r>
            <a:r>
              <a:rPr lang="en-US" dirty="0" err="1"/>
              <a:t>sayin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 smtClean="0"/>
              <a:t>Marg’ilon</a:t>
            </a:r>
            <a:r>
              <a:rPr lang="en-US" dirty="0" smtClean="0"/>
              <a:t> </a:t>
            </a:r>
            <a:r>
              <a:rPr lang="en-US" dirty="0" err="1"/>
              <a:t>yugirishidan</a:t>
            </a:r>
            <a:r>
              <a:rPr lang="en-US" dirty="0"/>
              <a:t> </a:t>
            </a:r>
            <a:r>
              <a:rPr lang="en-US" dirty="0" err="1"/>
              <a:t>qutila</a:t>
            </a:r>
            <a:r>
              <a:rPr lang="en-US" dirty="0"/>
              <a:t> </a:t>
            </a:r>
            <a:r>
              <a:rPr lang="en-US" dirty="0" err="1"/>
              <a:t>olmasmiz</a:t>
            </a:r>
            <a:r>
              <a:rPr lang="en-US" dirty="0"/>
              <a:t>. </a:t>
            </a:r>
            <a:r>
              <a:rPr lang="en-US" dirty="0" err="1"/>
              <a:t>Toshkanddan</a:t>
            </a:r>
            <a:r>
              <a:rPr lang="en-US" dirty="0"/>
              <a:t> </a:t>
            </a:r>
            <a:r>
              <a:rPr lang="en-US" dirty="0" err="1"/>
              <a:t>uylansa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quyg„andek</a:t>
            </a:r>
            <a:r>
              <a:rPr lang="en-US" dirty="0"/>
              <a:t> </a:t>
            </a:r>
            <a:r>
              <a:rPr lang="en-US" dirty="0" err="1"/>
              <a:t>tinarqolar</a:t>
            </a:r>
            <a:r>
              <a:rPr lang="en-US" dirty="0"/>
              <a:t>; </a:t>
            </a:r>
            <a:r>
              <a:rPr lang="en-US" dirty="0" err="1" smtClean="0"/>
              <a:t>Marg’ilon</a:t>
            </a:r>
            <a:r>
              <a:rPr lang="en-US" dirty="0" smtClean="0"/>
              <a:t> </a:t>
            </a:r>
            <a:r>
              <a:rPr lang="en-US" dirty="0" err="1"/>
              <a:t>balosini</a:t>
            </a:r>
            <a:r>
              <a:rPr lang="en-US" dirty="0"/>
              <a:t> </a:t>
            </a:r>
            <a:r>
              <a:rPr lang="en-US" dirty="0" err="1"/>
              <a:t>esidan</a:t>
            </a:r>
            <a:r>
              <a:rPr lang="en-US" dirty="0"/>
              <a:t> ham </a:t>
            </a:r>
            <a:r>
              <a:rPr lang="en-US" dirty="0" err="1"/>
              <a:t>chiqarar</a:t>
            </a:r>
            <a:r>
              <a:rPr lang="en-US" dirty="0"/>
              <a:t>... 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O’zbekoyimga</a:t>
            </a:r>
            <a:r>
              <a:rPr lang="en-US" dirty="0" smtClean="0"/>
              <a:t> </a:t>
            </a:r>
            <a:r>
              <a:rPr lang="en-US" dirty="0" err="1" smtClean="0"/>
              <a:t>munosabatingiz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4" name="Rectangle 3"/>
          <p:cNvSpPr/>
          <p:nvPr/>
        </p:nvSpPr>
        <p:spPr>
          <a:xfrm>
            <a:off x="2475782" y="3129936"/>
            <a:ext cx="933378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srgbClr val="0070C0"/>
                </a:solidFill>
              </a:rPr>
              <a:t>«</a:t>
            </a:r>
            <a:r>
              <a:rPr lang="en-US" i="1" dirty="0" err="1">
                <a:solidFill>
                  <a:srgbClr val="0070C0"/>
                </a:solidFill>
              </a:rPr>
              <a:t>Vafosizga</a:t>
            </a:r>
            <a:r>
              <a:rPr lang="en-US" i="1" dirty="0">
                <a:solidFill>
                  <a:srgbClr val="0070C0"/>
                </a:solidFill>
              </a:rPr>
              <a:t>. Men </a:t>
            </a:r>
            <a:r>
              <a:rPr lang="en-US" i="1" dirty="0" err="1">
                <a:solidFill>
                  <a:srgbClr val="0070C0"/>
                </a:solidFill>
              </a:rPr>
              <a:t>o‘zimning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bu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maktubimni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ko‘z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yoshlarim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bilan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yozaman</a:t>
            </a:r>
            <a:r>
              <a:rPr lang="en-US" i="1" dirty="0">
                <a:solidFill>
                  <a:srgbClr val="0070C0"/>
                </a:solidFill>
              </a:rPr>
              <a:t>. </a:t>
            </a:r>
            <a:r>
              <a:rPr lang="en-US" i="1" dirty="0" err="1">
                <a:solidFill>
                  <a:srgbClr val="0070C0"/>
                </a:solidFill>
              </a:rPr>
              <a:t>Negaki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hozirda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manim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yolg‘iz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ko‘z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yoshlarimgina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emas</a:t>
            </a:r>
            <a:r>
              <a:rPr lang="en-US" i="1" dirty="0">
                <a:solidFill>
                  <a:srgbClr val="0070C0"/>
                </a:solidFill>
              </a:rPr>
              <a:t>, </a:t>
            </a:r>
            <a:r>
              <a:rPr lang="en-US" i="1" dirty="0" err="1">
                <a:solidFill>
                  <a:srgbClr val="0070C0"/>
                </a:solidFill>
              </a:rPr>
              <a:t>butun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borlig‘im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siyohdir</a:t>
            </a:r>
            <a:r>
              <a:rPr lang="en-US" i="1" dirty="0">
                <a:solidFill>
                  <a:srgbClr val="0070C0"/>
                </a:solidFill>
              </a:rPr>
              <a:t>. Men </a:t>
            </a:r>
            <a:r>
              <a:rPr lang="en-US" i="1" dirty="0" err="1">
                <a:solidFill>
                  <a:srgbClr val="0070C0"/>
                </a:solidFill>
              </a:rPr>
              <a:t>endi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og‘izlardag‘i</a:t>
            </a:r>
            <a:r>
              <a:rPr lang="en-US" i="1" dirty="0">
                <a:solidFill>
                  <a:srgbClr val="0070C0"/>
                </a:solidFill>
              </a:rPr>
              <a:t> «</a:t>
            </a:r>
            <a:r>
              <a:rPr lang="en-US" i="1" dirty="0" err="1">
                <a:solidFill>
                  <a:srgbClr val="0070C0"/>
                </a:solidFill>
              </a:rPr>
              <a:t>vafo</a:t>
            </a:r>
            <a:r>
              <a:rPr lang="en-US" i="1" dirty="0">
                <a:solidFill>
                  <a:srgbClr val="0070C0"/>
                </a:solidFill>
              </a:rPr>
              <a:t>» </a:t>
            </a:r>
            <a:r>
              <a:rPr lang="en-US" i="1" dirty="0" err="1">
                <a:solidFill>
                  <a:srgbClr val="0070C0"/>
                </a:solidFill>
              </a:rPr>
              <a:t>so‘ziga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ishonmayman</a:t>
            </a:r>
            <a:r>
              <a:rPr lang="en-US" i="1" dirty="0">
                <a:solidFill>
                  <a:srgbClr val="0070C0"/>
                </a:solidFill>
              </a:rPr>
              <a:t>. </a:t>
            </a:r>
            <a:r>
              <a:rPr lang="en-US" i="1" dirty="0" err="1">
                <a:solidFill>
                  <a:srgbClr val="0070C0"/>
                </a:solidFill>
              </a:rPr>
              <a:t>Chunki</a:t>
            </a:r>
            <a:r>
              <a:rPr lang="en-US" i="1" dirty="0">
                <a:solidFill>
                  <a:srgbClr val="0070C0"/>
                </a:solidFill>
              </a:rPr>
              <a:t> men </a:t>
            </a:r>
            <a:r>
              <a:rPr lang="en-US" i="1" dirty="0" err="1">
                <a:solidFill>
                  <a:srgbClr val="0070C0"/>
                </a:solidFill>
              </a:rPr>
              <a:t>o‘zimning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vafosiga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ishong‘anim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bir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yigitdan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ulug</a:t>
            </a:r>
            <a:r>
              <a:rPr lang="en-US" i="1" dirty="0">
                <a:solidFill>
                  <a:srgbClr val="0070C0"/>
                </a:solidFill>
              </a:rPr>
              <a:t>‘ </a:t>
            </a:r>
            <a:r>
              <a:rPr lang="en-US" i="1" dirty="0" err="1">
                <a:solidFill>
                  <a:srgbClr val="0070C0"/>
                </a:solidFill>
              </a:rPr>
              <a:t>vafosizlik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ko‘rdim</a:t>
            </a:r>
            <a:r>
              <a:rPr lang="en-US" i="1" dirty="0">
                <a:solidFill>
                  <a:srgbClr val="0070C0"/>
                </a:solidFill>
              </a:rPr>
              <a:t>. </a:t>
            </a:r>
            <a:r>
              <a:rPr lang="en-US" i="1" dirty="0" err="1">
                <a:solidFill>
                  <a:srgbClr val="0070C0"/>
                </a:solidFill>
              </a:rPr>
              <a:t>Uyatimdan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ko‘zlarimni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ocholmayman</a:t>
            </a:r>
            <a:r>
              <a:rPr lang="en-US" i="1" dirty="0">
                <a:solidFill>
                  <a:srgbClr val="0070C0"/>
                </a:solidFill>
              </a:rPr>
              <a:t>. </a:t>
            </a:r>
            <a:r>
              <a:rPr lang="en-US" i="1" dirty="0" err="1">
                <a:solidFill>
                  <a:srgbClr val="0070C0"/>
                </a:solidFill>
              </a:rPr>
              <a:t>Negaki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yeru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ko‘klar</a:t>
            </a:r>
            <a:r>
              <a:rPr lang="en-US" i="1" dirty="0">
                <a:solidFill>
                  <a:srgbClr val="0070C0"/>
                </a:solidFill>
              </a:rPr>
              <a:t>, </a:t>
            </a:r>
            <a:r>
              <a:rPr lang="en-US" i="1" dirty="0" err="1">
                <a:solidFill>
                  <a:srgbClr val="0070C0"/>
                </a:solidFill>
              </a:rPr>
              <a:t>tog‘u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toshlar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va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dunyodagi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barcha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narsalar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manim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aldang‘anim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uchun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kulib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masxara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qilg‘andek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qaraydirlar</a:t>
            </a:r>
            <a:r>
              <a:rPr lang="en-US" i="1" dirty="0">
                <a:solidFill>
                  <a:srgbClr val="0070C0"/>
                </a:solidFill>
              </a:rPr>
              <a:t>... Bu </a:t>
            </a:r>
            <a:r>
              <a:rPr lang="en-US" i="1" dirty="0" err="1">
                <a:solidFill>
                  <a:srgbClr val="0070C0"/>
                </a:solidFill>
              </a:rPr>
              <a:t>kunimdan</a:t>
            </a:r>
            <a:r>
              <a:rPr lang="en-US" i="1" dirty="0">
                <a:solidFill>
                  <a:srgbClr val="0070C0"/>
                </a:solidFill>
              </a:rPr>
              <a:t>, </a:t>
            </a:r>
            <a:r>
              <a:rPr lang="en-US" i="1" dirty="0" err="1">
                <a:solidFill>
                  <a:srgbClr val="0070C0"/>
                </a:solidFill>
              </a:rPr>
              <a:t>bu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hasratimdan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qutilish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uchun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o‘zimga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ajal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chaqiraman</a:t>
            </a:r>
            <a:r>
              <a:rPr lang="en-US" i="1" dirty="0">
                <a:solidFill>
                  <a:srgbClr val="0070C0"/>
                </a:solidFill>
              </a:rPr>
              <a:t>. </a:t>
            </a:r>
            <a:r>
              <a:rPr lang="en-US" i="1" dirty="0" err="1">
                <a:solidFill>
                  <a:srgbClr val="0070C0"/>
                </a:solidFill>
              </a:rPr>
              <a:t>Lekin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ajal</a:t>
            </a:r>
            <a:r>
              <a:rPr lang="en-US" i="1" dirty="0">
                <a:solidFill>
                  <a:srgbClr val="0070C0"/>
                </a:solidFill>
              </a:rPr>
              <a:t> ham men </a:t>
            </a:r>
            <a:r>
              <a:rPr lang="en-US" i="1" dirty="0" err="1">
                <a:solidFill>
                  <a:srgbClr val="0070C0"/>
                </a:solidFill>
              </a:rPr>
              <a:t>sho‘rlikdan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nafratlangandek</a:t>
            </a:r>
            <a:r>
              <a:rPr lang="en-US" i="1" dirty="0">
                <a:solidFill>
                  <a:srgbClr val="0070C0"/>
                </a:solidFill>
              </a:rPr>
              <a:t>, </a:t>
            </a:r>
            <a:r>
              <a:rPr lang="en-US" i="1" dirty="0" err="1">
                <a:solidFill>
                  <a:srgbClr val="0070C0"/>
                </a:solidFill>
              </a:rPr>
              <a:t>go‘yo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ul</a:t>
            </a:r>
            <a:r>
              <a:rPr lang="en-US" i="1" dirty="0">
                <a:solidFill>
                  <a:srgbClr val="0070C0"/>
                </a:solidFill>
              </a:rPr>
              <a:t> ham </a:t>
            </a:r>
            <a:r>
              <a:rPr lang="en-US" i="1" dirty="0" err="1">
                <a:solidFill>
                  <a:srgbClr val="0070C0"/>
                </a:solidFill>
              </a:rPr>
              <a:t>menga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vafosizlik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>
                <a:solidFill>
                  <a:srgbClr val="0070C0"/>
                </a:solidFill>
              </a:rPr>
              <a:t>qiladir</a:t>
            </a:r>
            <a:r>
              <a:rPr lang="en-US" i="1" dirty="0">
                <a:solidFill>
                  <a:srgbClr val="0070C0"/>
                </a:solidFill>
              </a:rPr>
              <a:t>. </a:t>
            </a:r>
            <a:r>
              <a:rPr lang="en-US" i="1" dirty="0" err="1">
                <a:solidFill>
                  <a:srgbClr val="0070C0"/>
                </a:solidFill>
              </a:rPr>
              <a:t>Begim</a:t>
            </a:r>
            <a:r>
              <a:rPr lang="en-US" i="1" dirty="0">
                <a:solidFill>
                  <a:srgbClr val="0070C0"/>
                </a:solidFill>
              </a:rPr>
              <a:t>, </a:t>
            </a:r>
            <a:r>
              <a:rPr lang="en-US" i="1" dirty="0" err="1">
                <a:solidFill>
                  <a:srgbClr val="0070C0"/>
                </a:solidFill>
              </a:rPr>
              <a:t>garchi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</a:rPr>
              <a:t>achchigi</a:t>
            </a:r>
            <a:endParaRPr lang="en-US" i="1" dirty="0" smtClean="0">
              <a:solidFill>
                <a:srgbClr val="0070C0"/>
              </a:solidFill>
            </a:endParaRPr>
          </a:p>
          <a:p>
            <a:r>
              <a:rPr lang="en-US" dirty="0" err="1">
                <a:solidFill>
                  <a:srgbClr val="C00000"/>
                </a:solidFill>
              </a:rPr>
              <a:t>Kumush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emas</a:t>
            </a:r>
            <a:r>
              <a:rPr lang="en-US" dirty="0">
                <a:solidFill>
                  <a:srgbClr val="C00000"/>
                </a:solidFill>
              </a:rPr>
              <a:t>, </a:t>
            </a:r>
            <a:r>
              <a:rPr lang="en-US" dirty="0" err="1">
                <a:solidFill>
                  <a:srgbClr val="C00000"/>
                </a:solidFill>
              </a:rPr>
              <a:t>Tuproqbibi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yozdim</a:t>
            </a:r>
            <a:r>
              <a:rPr lang="en-US" dirty="0">
                <a:solidFill>
                  <a:srgbClr val="C00000"/>
                </a:solidFill>
              </a:rPr>
              <a:t>. 17-javzo, 1265-inchi </a:t>
            </a:r>
            <a:r>
              <a:rPr lang="en-US" dirty="0" err="1">
                <a:solidFill>
                  <a:srgbClr val="C00000"/>
                </a:solidFill>
              </a:rPr>
              <a:t>yil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Marg‘ilon</a:t>
            </a:r>
            <a:r>
              <a:rPr lang="en-US" dirty="0">
                <a:solidFill>
                  <a:srgbClr val="C00000"/>
                </a:solidFill>
              </a:rPr>
              <a:t>». 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</a:rPr>
              <a:t>Kumushga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</a:rPr>
              <a:t>munosabatingiz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?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1323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2604" y="903715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Zaynab</a:t>
            </a:r>
            <a:r>
              <a:rPr lang="en-US" dirty="0"/>
              <a:t> </a:t>
            </a:r>
            <a:r>
              <a:rPr lang="en-US" dirty="0" err="1"/>
              <a:t>qizishqan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— </a:t>
            </a:r>
            <a:r>
              <a:rPr lang="en-US" dirty="0" err="1" smtClean="0"/>
              <a:t>Marg’ilondan</a:t>
            </a:r>
            <a:r>
              <a:rPr lang="en-US" dirty="0" smtClean="0"/>
              <a:t> </a:t>
            </a:r>
            <a:r>
              <a:rPr lang="en-US" dirty="0" err="1"/>
              <a:t>qaytkandan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kunlaringizni</a:t>
            </a:r>
            <a:r>
              <a:rPr lang="en-US" dirty="0"/>
              <a:t> </a:t>
            </a:r>
            <a:r>
              <a:rPr lang="en-US" dirty="0" err="1"/>
              <a:t>mehmonxonada</a:t>
            </a:r>
            <a:r>
              <a:rPr lang="en-US" dirty="0"/>
              <a:t> </a:t>
            </a:r>
            <a:r>
              <a:rPr lang="en-US" dirty="0" err="1"/>
              <a:t>kechirib</a:t>
            </a:r>
            <a:r>
              <a:rPr lang="en-US" dirty="0"/>
              <a:t> </a:t>
            </a:r>
            <a:r>
              <a:rPr lang="en-US" dirty="0" err="1"/>
              <a:t>kelishingizdan</a:t>
            </a:r>
            <a:r>
              <a:rPr lang="en-US" dirty="0"/>
              <a:t> </a:t>
            </a:r>
            <a:r>
              <a:rPr lang="en-US" dirty="0" err="1"/>
              <a:t>albatta</a:t>
            </a:r>
            <a:r>
              <a:rPr lang="en-US" dirty="0"/>
              <a:t> </a:t>
            </a:r>
            <a:r>
              <a:rPr lang="en-US" dirty="0" err="1"/>
              <a:t>tona</a:t>
            </a:r>
            <a:r>
              <a:rPr lang="en-US" dirty="0"/>
              <a:t> </a:t>
            </a:r>
            <a:r>
              <a:rPr lang="en-US" dirty="0" err="1"/>
              <a:t>olmassiz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ham </a:t>
            </a:r>
            <a:r>
              <a:rPr lang="en-US" dirty="0" err="1"/>
              <a:t>umid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yostiqqa</a:t>
            </a:r>
            <a:r>
              <a:rPr lang="en-US" dirty="0"/>
              <a:t> bosh </a:t>
            </a:r>
            <a:r>
              <a:rPr lang="en-US" dirty="0" err="1"/>
              <a:t>qo„yg„an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, deb </a:t>
            </a:r>
            <a:r>
              <a:rPr lang="en-US" dirty="0" err="1"/>
              <a:t>manim</a:t>
            </a:r>
            <a:r>
              <a:rPr lang="en-US" dirty="0"/>
              <a:t> </a:t>
            </a:r>
            <a:r>
              <a:rPr lang="en-US" dirty="0" err="1"/>
              <a:t>to„g„rimda</a:t>
            </a:r>
            <a:r>
              <a:rPr lang="en-US" dirty="0"/>
              <a:t> </a:t>
            </a:r>
            <a:r>
              <a:rPr lang="en-US" dirty="0" err="1"/>
              <a:t>o„ylab</a:t>
            </a:r>
            <a:r>
              <a:rPr lang="en-US" dirty="0"/>
              <a:t> </a:t>
            </a:r>
            <a:r>
              <a:rPr lang="en-US" dirty="0" err="1"/>
              <a:t>qaramas-lig„ingizning</a:t>
            </a:r>
            <a:r>
              <a:rPr lang="en-US" dirty="0"/>
              <a:t> </a:t>
            </a:r>
            <a:r>
              <a:rPr lang="en-US" dirty="0" err="1"/>
              <a:t>sababi</a:t>
            </a:r>
            <a:r>
              <a:rPr lang="en-US" dirty="0"/>
              <a:t> ham </a:t>
            </a:r>
            <a:r>
              <a:rPr lang="en-US" dirty="0" err="1"/>
              <a:t>o„zingizga</a:t>
            </a:r>
            <a:r>
              <a:rPr lang="en-US" dirty="0" smtClean="0"/>
              <a:t>...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err="1"/>
              <a:t>Zaynab</a:t>
            </a:r>
            <a:r>
              <a:rPr lang="en-US" dirty="0"/>
              <a:t> </a:t>
            </a:r>
            <a:r>
              <a:rPr lang="en-US" dirty="0" err="1" smtClean="0"/>
              <a:t>so’zini</a:t>
            </a:r>
            <a:r>
              <a:rPr lang="en-US" dirty="0" smtClean="0"/>
              <a:t> </a:t>
            </a:r>
            <a:r>
              <a:rPr lang="en-US" dirty="0" err="1"/>
              <a:t>bitira</a:t>
            </a:r>
            <a:r>
              <a:rPr lang="en-US" dirty="0"/>
              <a:t> </a:t>
            </a:r>
            <a:r>
              <a:rPr lang="en-US" dirty="0" err="1"/>
              <a:t>olmadi</a:t>
            </a:r>
            <a:r>
              <a:rPr lang="en-US" dirty="0"/>
              <a:t>, </a:t>
            </a:r>
            <a:r>
              <a:rPr lang="en-US" dirty="0" err="1"/>
              <a:t>chetka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ko„z</a:t>
            </a:r>
            <a:r>
              <a:rPr lang="en-US" dirty="0"/>
              <a:t> </a:t>
            </a:r>
            <a:r>
              <a:rPr lang="en-US" dirty="0" err="1"/>
              <a:t>yoshisini</a:t>
            </a:r>
            <a:r>
              <a:rPr lang="en-US" dirty="0"/>
              <a:t> </a:t>
            </a:r>
            <a:r>
              <a:rPr lang="en-US" dirty="0" err="1" smtClean="0"/>
              <a:t>to’kdi</a:t>
            </a: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7047781" y="2329131"/>
            <a:ext cx="5279366" cy="37179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Zaynabni</a:t>
            </a:r>
            <a:r>
              <a:rPr lang="en-US" dirty="0" smtClean="0"/>
              <a:t> </a:t>
            </a:r>
            <a:r>
              <a:rPr lang="en-US" dirty="0" err="1" smtClean="0"/>
              <a:t>qoralaysizmi</a:t>
            </a:r>
            <a:r>
              <a:rPr lang="en-US" dirty="0" smtClean="0"/>
              <a:t> ,</a:t>
            </a:r>
            <a:r>
              <a:rPr lang="en-US" dirty="0" err="1" smtClean="0"/>
              <a:t>oqlaysimzi</a:t>
            </a:r>
            <a:r>
              <a:rPr lang="en-US" dirty="0" smtClean="0"/>
              <a:t>?</a:t>
            </a:r>
          </a:p>
          <a:p>
            <a:pPr algn="ctr"/>
            <a:r>
              <a:rPr lang="en-US" dirty="0" err="1" smtClean="0"/>
              <a:t>Uni</a:t>
            </a:r>
            <a:r>
              <a:rPr lang="en-US" dirty="0" smtClean="0"/>
              <a:t> </a:t>
            </a:r>
            <a:r>
              <a:rPr lang="en-US" dirty="0" err="1" smtClean="0"/>
              <a:t>o’rnida</a:t>
            </a:r>
            <a:r>
              <a:rPr lang="en-US" dirty="0" smtClean="0"/>
              <a:t> </a:t>
            </a:r>
            <a:r>
              <a:rPr lang="en-US" dirty="0" err="1" smtClean="0"/>
              <a:t>bo’sangiz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yo’l</a:t>
            </a:r>
            <a:r>
              <a:rPr lang="en-US" dirty="0" smtClean="0"/>
              <a:t> </a:t>
            </a:r>
            <a:r>
              <a:rPr lang="en-US" dirty="0" err="1" smtClean="0"/>
              <a:t>tutardingiz</a:t>
            </a:r>
            <a:r>
              <a:rPr lang="en-US" dirty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0444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Siz</a:t>
            </a:r>
            <a:r>
              <a:rPr lang="en-US" dirty="0" smtClean="0"/>
              <a:t> </a:t>
            </a:r>
            <a:r>
              <a:rPr lang="en-US" dirty="0" err="1" smtClean="0"/>
              <a:t>qaysi</a:t>
            </a:r>
            <a:r>
              <a:rPr lang="en-US" dirty="0" smtClean="0"/>
              <a:t> </a:t>
            </a:r>
            <a:r>
              <a:rPr lang="en-US" dirty="0" err="1" smtClean="0"/>
              <a:t>asarni</a:t>
            </a:r>
            <a:r>
              <a:rPr lang="en-US" dirty="0" smtClean="0"/>
              <a:t> </a:t>
            </a:r>
            <a:r>
              <a:rPr lang="en-US" dirty="0" err="1" smtClean="0"/>
              <a:t>tahlil</a:t>
            </a:r>
            <a:r>
              <a:rPr lang="en-US" dirty="0" smtClean="0"/>
              <a:t> </a:t>
            </a:r>
            <a:r>
              <a:rPr lang="en-US" dirty="0" err="1" smtClean="0"/>
              <a:t>qilgan</a:t>
            </a:r>
            <a:r>
              <a:rPr lang="en-US" dirty="0" smtClean="0"/>
              <a:t> </a:t>
            </a:r>
            <a:r>
              <a:rPr lang="en-US" dirty="0" err="1" smtClean="0"/>
              <a:t>bo’lardingiz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75399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74</TotalTime>
  <Words>1124</Words>
  <Application>Microsoft Office PowerPoint</Application>
  <PresentationFormat>Custom</PresentationFormat>
  <Paragraphs>160</Paragraphs>
  <Slides>16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Syncopate Bold</vt:lpstr>
      <vt:lpstr>Calibri</vt:lpstr>
      <vt:lpstr>Wingdings 3</vt:lpstr>
      <vt:lpstr>Familjen Grotesk Bold</vt:lpstr>
      <vt:lpstr>Lucida Sans Unicode</vt:lpstr>
      <vt:lpstr>Familjen Grotesk</vt:lpstr>
      <vt:lpstr>Wingdings 2</vt:lpstr>
      <vt:lpstr>Times New Roman</vt:lpstr>
      <vt:lpstr>Verdana</vt:lpstr>
      <vt:lpstr>Familjen Grotesk SemiBold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Interfaol usullardan:  matnda ayiq haqida hikoya bor.</vt:lpstr>
      <vt:lpstr>“O ‘tgan kunlar” romani Roman 1920- yillarda yozilgan va 19 asrni o’z ichiga olgan</vt:lpstr>
      <vt:lpstr>PowerPoint Presentation</vt:lpstr>
      <vt:lpstr>PowerPoint Presentation</vt:lpstr>
      <vt:lpstr>Siz qaysi asarni tahlil qilgan bo’lardingiz?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Acer-i5</dc:creator>
  <cp:lastModifiedBy>Acer-i5</cp:lastModifiedBy>
  <cp:revision>7</cp:revision>
  <dcterms:created xsi:type="dcterms:W3CDTF">2026-10-15T12:52:07Z</dcterms:created>
  <dcterms:modified xsi:type="dcterms:W3CDTF">2026-10-15T14:07:03Z</dcterms:modified>
</cp:coreProperties>
</file>