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7"/>
  </p:notesMasterIdLst>
  <p:sldIdLst>
    <p:sldId id="367" r:id="rId2"/>
    <p:sldId id="256" r:id="rId3"/>
    <p:sldId id="257" r:id="rId4"/>
    <p:sldId id="2473" r:id="rId5"/>
    <p:sldId id="258" r:id="rId6"/>
    <p:sldId id="588" r:id="rId7"/>
    <p:sldId id="259" r:id="rId8"/>
    <p:sldId id="260" r:id="rId9"/>
    <p:sldId id="261" r:id="rId10"/>
    <p:sldId id="609" r:id="rId11"/>
    <p:sldId id="610"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46" d="100"/>
          <a:sy n="46" d="100"/>
        </p:scale>
        <p:origin x="48" y="48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866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8CD501-6BB7-45B6-B183-6435F0E3813A}" type="slidenum">
              <a:rPr lang="th-TH" smtClean="0"/>
              <a:t>4</a:t>
            </a:fld>
            <a:endParaRPr lang="th-TH"/>
          </a:p>
        </p:txBody>
      </p:sp>
    </p:spTree>
    <p:extLst>
      <p:ext uri="{BB962C8B-B14F-4D97-AF65-F5344CB8AC3E}">
        <p14:creationId xmlns:p14="http://schemas.microsoft.com/office/powerpoint/2010/main" val="1689530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10/13/2026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944434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9_ส่วนหัวของส่วน">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97342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16.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3.png"/><Relationship Id="rId7"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26.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26.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0.pn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3016" y="-54428"/>
            <a:ext cx="11425968" cy="919239"/>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715" y="118268"/>
            <a:ext cx="1499809" cy="586083"/>
          </a:xfrm>
          <a:prstGeom prst="rect">
            <a:avLst/>
          </a:prstGeom>
        </p:spPr>
      </p:pic>
      <p:sp>
        <p:nvSpPr>
          <p:cNvPr id="9" name="TextBox 8">
            <a:extLst>
              <a:ext uri="{FF2B5EF4-FFF2-40B4-BE49-F238E27FC236}">
                <a16:creationId xmlns:a16="http://schemas.microsoft.com/office/drawing/2014/main" id="{CBF26F6A-C699-456C-9C24-CDE3A3CEFE9F}"/>
              </a:ext>
            </a:extLst>
          </p:cNvPr>
          <p:cNvSpPr txBox="1"/>
          <p:nvPr/>
        </p:nvSpPr>
        <p:spPr>
          <a:xfrm>
            <a:off x="310718" y="1251876"/>
            <a:ext cx="11185865" cy="1692771"/>
          </a:xfrm>
          <a:prstGeom prst="rect">
            <a:avLst/>
          </a:prstGeom>
          <a:noFill/>
        </p:spPr>
        <p:txBody>
          <a:bodyPr wrap="square">
            <a:spAutoFit/>
          </a:bodyPr>
          <a:lstStyle/>
          <a:p>
            <a:pPr algn="ctr" defTabSz="580553">
              <a:defRPr/>
            </a:pP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1.4.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modul</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Ta’limda</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inklyuziya</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va</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ehtiyojlarga</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asoslangan</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differensial</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 </a:t>
            </a:r>
            <a:r>
              <a:rPr lang="en-US" sz="3200" b="1" dirty="0" err="1">
                <a:solidFill>
                  <a:srgbClr val="002060"/>
                </a:solidFill>
                <a:latin typeface="Arial Black" panose="020B0A04020102020204" pitchFamily="34" charset="0"/>
                <a:ea typeface="Calibri" panose="020F0502020204030204" pitchFamily="34" charset="0"/>
                <a:cs typeface="Times New Roman" panose="02020603050405020304" pitchFamily="18" charset="0"/>
              </a:rPr>
              <a:t>yondashuv</a:t>
            </a:r>
            <a:r>
              <a:rPr lang="en-US" sz="3200" b="1" dirty="0">
                <a:solidFill>
                  <a:srgbClr val="002060"/>
                </a:solidFill>
                <a:latin typeface="Arial Black" panose="020B0A04020102020204" pitchFamily="34" charset="0"/>
                <a:ea typeface="Calibri" panose="020F0502020204030204" pitchFamily="34" charset="0"/>
                <a:cs typeface="Times New Roman" panose="02020603050405020304" pitchFamily="18" charset="0"/>
              </a:rPr>
              <a:t>”</a:t>
            </a:r>
            <a:endParaRPr lang="en-US" sz="3200" b="1" dirty="0">
              <a:solidFill>
                <a:srgbClr val="002060"/>
              </a:solidFill>
              <a:latin typeface="Arial Black" panose="020B0A04020102020204" pitchFamily="34" charset="0"/>
              <a:cs typeface="Arial" panose="020B0604020202020204" pitchFamily="34" charset="0"/>
            </a:endParaRPr>
          </a:p>
          <a:p>
            <a:pPr algn="ctr" defTabSz="580553">
              <a:defRPr/>
            </a:pPr>
            <a:endParaRPr lang="en-US" sz="40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D65B9E15-D5EC-4F92-B257-5A3350B52538}"/>
              </a:ext>
            </a:extLst>
          </p:cNvPr>
          <p:cNvSpPr/>
          <p:nvPr/>
        </p:nvSpPr>
        <p:spPr>
          <a:xfrm>
            <a:off x="7208763" y="6053553"/>
            <a:ext cx="4600221" cy="7621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540" dirty="0">
                <a:latin typeface="Times New Roman" panose="02020603050405020304" pitchFamily="18" charset="0"/>
                <a:cs typeface="Times New Roman" panose="02020603050405020304" pitchFamily="18" charset="0"/>
              </a:rPr>
              <a:t>Fan </a:t>
            </a:r>
            <a:r>
              <a:rPr lang="en-US" sz="2540" dirty="0" err="1">
                <a:latin typeface="Times New Roman" panose="02020603050405020304" pitchFamily="18" charset="0"/>
                <a:cs typeface="Times New Roman" panose="02020603050405020304" pitchFamily="18" charset="0"/>
              </a:rPr>
              <a:t>o‘qituvchisi</a:t>
            </a:r>
            <a:r>
              <a:rPr lang="en-US" sz="2540" dirty="0">
                <a:latin typeface="Times New Roman" panose="02020603050405020304" pitchFamily="18" charset="0"/>
                <a:cs typeface="Times New Roman" panose="02020603050405020304" pitchFamily="18" charset="0"/>
              </a:rPr>
              <a:t>: </a:t>
            </a:r>
            <a:r>
              <a:rPr lang="en-US" sz="2540" dirty="0" err="1">
                <a:latin typeface="Times New Roman" panose="02020603050405020304" pitchFamily="18" charset="0"/>
                <a:cs typeface="Times New Roman" panose="02020603050405020304" pitchFamily="18" charset="0"/>
              </a:rPr>
              <a:t>Xasanova</a:t>
            </a:r>
            <a:r>
              <a:rPr lang="en-US" sz="2540" dirty="0">
                <a:latin typeface="Times New Roman" panose="02020603050405020304" pitchFamily="18" charset="0"/>
                <a:cs typeface="Times New Roman" panose="02020603050405020304" pitchFamily="18" charset="0"/>
              </a:rPr>
              <a:t> </a:t>
            </a:r>
            <a:r>
              <a:rPr lang="en-US" sz="2540" dirty="0" err="1">
                <a:latin typeface="Times New Roman" panose="02020603050405020304" pitchFamily="18" charset="0"/>
                <a:cs typeface="Times New Roman" panose="02020603050405020304" pitchFamily="18" charset="0"/>
              </a:rPr>
              <a:t>Iroda</a:t>
            </a:r>
            <a:endParaRPr lang="en-US" sz="254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6FAA3E-DA5B-448A-8AC4-8B3C4A4D26AC}"/>
              </a:ext>
            </a:extLst>
          </p:cNvPr>
          <p:cNvSpPr txBox="1"/>
          <p:nvPr/>
        </p:nvSpPr>
        <p:spPr>
          <a:xfrm>
            <a:off x="3047260" y="3081421"/>
            <a:ext cx="6094520" cy="1384995"/>
          </a:xfrm>
          <a:prstGeom prst="rect">
            <a:avLst/>
          </a:prstGeom>
          <a:noFill/>
        </p:spPr>
        <p:txBody>
          <a:bodyPr wrap="square">
            <a:spAutoFit/>
          </a:bodyPr>
          <a:lstStyle/>
          <a:p>
            <a:pPr algn="ctr"/>
            <a:r>
              <a:rPr lang="en-US" sz="2800" b="1" dirty="0">
                <a:solidFill>
                  <a:srgbClr val="002060"/>
                </a:solidFill>
                <a:latin typeface="Arial Black" panose="020B0A04020102020204" pitchFamily="34" charset="0"/>
                <a:cs typeface="Arial" panose="020B0604020202020204" pitchFamily="34" charset="0"/>
              </a:rPr>
              <a:t>1-mavzu:  </a:t>
            </a:r>
            <a:r>
              <a:rPr lang="en-US" sz="2800" dirty="0" err="1">
                <a:solidFill>
                  <a:srgbClr val="002060"/>
                </a:solidFill>
                <a:latin typeface="Arial Black" panose="020B0A04020102020204" pitchFamily="34" charset="0"/>
              </a:rPr>
              <a:t>Inklyuziv</a:t>
            </a:r>
            <a:r>
              <a:rPr lang="en-US" sz="2800" dirty="0">
                <a:solidFill>
                  <a:srgbClr val="002060"/>
                </a:solidFill>
                <a:latin typeface="Arial Black" panose="020B0A04020102020204" pitchFamily="34" charset="0"/>
              </a:rPr>
              <a:t> </a:t>
            </a:r>
            <a:r>
              <a:rPr lang="en-US" sz="2800" dirty="0" err="1">
                <a:solidFill>
                  <a:srgbClr val="002060"/>
                </a:solidFill>
                <a:latin typeface="Arial Black" panose="020B0A04020102020204" pitchFamily="34" charset="0"/>
              </a:rPr>
              <a:t>ta’limning</a:t>
            </a:r>
            <a:r>
              <a:rPr lang="en-US" sz="2800" dirty="0">
                <a:solidFill>
                  <a:srgbClr val="002060"/>
                </a:solidFill>
                <a:latin typeface="Arial Black" panose="020B0A04020102020204" pitchFamily="34" charset="0"/>
              </a:rPr>
              <a:t> </a:t>
            </a:r>
            <a:r>
              <a:rPr lang="en-US" sz="2800" dirty="0" err="1">
                <a:solidFill>
                  <a:srgbClr val="002060"/>
                </a:solidFill>
                <a:latin typeface="Arial Black" panose="020B0A04020102020204" pitchFamily="34" charset="0"/>
              </a:rPr>
              <a:t>psixologik-pedagogik</a:t>
            </a:r>
            <a:r>
              <a:rPr lang="en-US" sz="2800" dirty="0">
                <a:solidFill>
                  <a:srgbClr val="002060"/>
                </a:solidFill>
                <a:latin typeface="Arial Black" panose="020B0A04020102020204" pitchFamily="34" charset="0"/>
              </a:rPr>
              <a:t> </a:t>
            </a:r>
            <a:r>
              <a:rPr lang="en-US" sz="2800" dirty="0" err="1">
                <a:solidFill>
                  <a:srgbClr val="002060"/>
                </a:solidFill>
                <a:latin typeface="Arial Black" panose="020B0A04020102020204" pitchFamily="34" charset="0"/>
              </a:rPr>
              <a:t>va</a:t>
            </a:r>
            <a:r>
              <a:rPr lang="en-US" sz="2800" dirty="0">
                <a:solidFill>
                  <a:srgbClr val="002060"/>
                </a:solidFill>
                <a:latin typeface="Arial Black" panose="020B0A04020102020204" pitchFamily="34" charset="0"/>
              </a:rPr>
              <a:t> </a:t>
            </a:r>
            <a:r>
              <a:rPr lang="en-US" sz="2800" dirty="0" err="1">
                <a:solidFill>
                  <a:srgbClr val="002060"/>
                </a:solidFill>
                <a:latin typeface="Arial Black" panose="020B0A04020102020204" pitchFamily="34" charset="0"/>
              </a:rPr>
              <a:t>metodologik</a:t>
            </a:r>
            <a:r>
              <a:rPr lang="en-US" sz="2800" dirty="0">
                <a:solidFill>
                  <a:srgbClr val="002060"/>
                </a:solidFill>
                <a:latin typeface="Arial Black" panose="020B0A04020102020204" pitchFamily="34" charset="0"/>
              </a:rPr>
              <a:t> </a:t>
            </a:r>
            <a:r>
              <a:rPr lang="en-US" sz="2800" dirty="0" err="1">
                <a:solidFill>
                  <a:srgbClr val="002060"/>
                </a:solidFill>
                <a:latin typeface="Arial Black" panose="020B0A04020102020204" pitchFamily="34" charset="0"/>
              </a:rPr>
              <a:t>asoslari</a:t>
            </a:r>
            <a:endParaRPr lang="en-US" sz="2800" b="1" dirty="0">
              <a:solidFill>
                <a:srgbClr val="002060"/>
              </a:solidFill>
              <a:latin typeface="Arial Black" panose="020B0A04020102020204" pitchFamily="34" charset="0"/>
              <a:cs typeface="Arial" panose="020B0604020202020204" pitchFamily="34" charset="0"/>
            </a:endParaRPr>
          </a:p>
        </p:txBody>
      </p:sp>
    </p:spTree>
    <p:extLst>
      <p:ext uri="{BB962C8B-B14F-4D97-AF65-F5344CB8AC3E}">
        <p14:creationId xmlns:p14="http://schemas.microsoft.com/office/powerpoint/2010/main" val="2103756126"/>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name="Slide 1">
    <p:bg>
      <p:bgPr>
        <a:solidFill>
          <a:srgbClr val="1B4B5A"/>
        </a:solidFill>
        <a:effectLst/>
      </p:bgPr>
    </p:bg>
    <p:spTree>
      <p:nvGrpSpPr>
        <p:cNvPr id="1" name=""/>
        <p:cNvGrpSpPr/>
        <p:nvPr/>
      </p:nvGrpSpPr>
      <p:grpSpPr>
        <a:xfrm>
          <a:off x="0" y="0"/>
          <a:ext cx="0" cy="0"/>
          <a:chOff x="0" y="0"/>
          <a:chExt cx="0" cy="0"/>
        </a:xfrm>
      </p:grpSpPr>
      <p:sp>
        <p:nvSpPr>
          <p:cNvPr id="2" name="Shape 0"/>
          <p:cNvSpPr/>
          <p:nvPr/>
        </p:nvSpPr>
        <p:spPr>
          <a:xfrm>
            <a:off x="9692640" y="-1463040"/>
            <a:ext cx="3840480" cy="3840480"/>
          </a:xfrm>
          <a:prstGeom prst="ellipse">
            <a:avLst/>
          </a:prstGeom>
          <a:solidFill>
            <a:srgbClr val="113640"/>
          </a:solidFill>
          <a:ln/>
        </p:spPr>
      </p:sp>
      <p:sp>
        <p:nvSpPr>
          <p:cNvPr id="3" name="Shape 1"/>
          <p:cNvSpPr/>
          <p:nvPr/>
        </p:nvSpPr>
        <p:spPr>
          <a:xfrm>
            <a:off x="-1280160" y="4572000"/>
            <a:ext cx="3291840" cy="3291840"/>
          </a:xfrm>
          <a:prstGeom prst="ellipse">
            <a:avLst/>
          </a:prstGeom>
          <a:solidFill>
            <a:srgbClr val="113640"/>
          </a:solidFill>
          <a:ln/>
        </p:spPr>
      </p:sp>
      <p:sp>
        <p:nvSpPr>
          <p:cNvPr id="4" name="Shape 2"/>
          <p:cNvSpPr/>
          <p:nvPr/>
        </p:nvSpPr>
        <p:spPr>
          <a:xfrm>
            <a:off x="5449824" y="1051560"/>
            <a:ext cx="1280160" cy="1280160"/>
          </a:xfrm>
          <a:prstGeom prst="ellipse">
            <a:avLst/>
          </a:prstGeom>
          <a:solidFill>
            <a:srgbClr val="E07A5F"/>
          </a:solidFill>
          <a:ln/>
        </p:spPr>
      </p:sp>
      <p:pic>
        <p:nvPicPr>
          <p:cNvPr id="5" name="Image 0" descr="/home/claude/deck/icons/access.png"/>
          <p:cNvPicPr>
            <a:picLocks noChangeAspect="1"/>
          </p:cNvPicPr>
          <p:nvPr/>
        </p:nvPicPr>
        <p:blipFill>
          <a:blip r:embed="rId3"/>
          <a:stretch>
            <a:fillRect/>
          </a:stretch>
        </p:blipFill>
        <p:spPr>
          <a:xfrm>
            <a:off x="5737860" y="1339596"/>
            <a:ext cx="704088" cy="704088"/>
          </a:xfrm>
          <a:prstGeom prst="rect">
            <a:avLst/>
          </a:prstGeom>
        </p:spPr>
      </p:pic>
      <p:sp>
        <p:nvSpPr>
          <p:cNvPr id="6" name="Text 3"/>
          <p:cNvSpPr/>
          <p:nvPr/>
        </p:nvSpPr>
        <p:spPr>
          <a:xfrm>
            <a:off x="731520" y="2606040"/>
            <a:ext cx="10725912" cy="548640"/>
          </a:xfrm>
          <a:prstGeom prst="rect">
            <a:avLst/>
          </a:prstGeom>
          <a:noFill/>
          <a:ln/>
        </p:spPr>
        <p:txBody>
          <a:bodyPr wrap="square" rtlCol="0" anchor="ctr"/>
          <a:lstStyle/>
          <a:p>
            <a:pPr marL="0" indent="0" algn="ctr">
              <a:buNone/>
            </a:pPr>
            <a:r>
              <a:rPr lang="en-US" sz="1600" b="1" kern="0" spc="400" dirty="0">
                <a:solidFill>
                  <a:srgbClr val="E07A5F"/>
                </a:solidFill>
                <a:latin typeface="Calibri" pitchFamily="34" charset="0"/>
                <a:ea typeface="Calibri" pitchFamily="34" charset="-122"/>
                <a:cs typeface="Calibri" pitchFamily="34" charset="-120"/>
              </a:rPr>
              <a:t>INKLYUZIV TAʻLIM</a:t>
            </a:r>
            <a:endParaRPr lang="en-US" sz="1600" dirty="0"/>
          </a:p>
        </p:txBody>
      </p:sp>
      <p:sp>
        <p:nvSpPr>
          <p:cNvPr id="7" name="Text 4"/>
          <p:cNvSpPr/>
          <p:nvPr/>
        </p:nvSpPr>
        <p:spPr>
          <a:xfrm>
            <a:off x="822960" y="3063240"/>
            <a:ext cx="10543032" cy="1371600"/>
          </a:xfrm>
          <a:prstGeom prst="rect">
            <a:avLst/>
          </a:prstGeom>
          <a:noFill/>
          <a:ln/>
        </p:spPr>
        <p:txBody>
          <a:bodyPr wrap="square" rtlCol="0" anchor="ctr"/>
          <a:lstStyle/>
          <a:p>
            <a:pPr marL="0" indent="0" algn="ctr">
              <a:buNone/>
            </a:pPr>
            <a:r>
              <a:rPr lang="en-US" sz="3800" b="1" dirty="0">
                <a:solidFill>
                  <a:srgbClr val="FFFFFF"/>
                </a:solidFill>
                <a:latin typeface="Cambria" pitchFamily="34" charset="0"/>
                <a:ea typeface="Cambria" pitchFamily="34" charset="-122"/>
                <a:cs typeface="Cambria" pitchFamily="34" charset="-120"/>
              </a:rPr>
              <a:t>Psixologik-pedagogik va metodologik asoslari</a:t>
            </a:r>
            <a:endParaRPr lang="en-US" sz="3800" dirty="0"/>
          </a:p>
        </p:txBody>
      </p:sp>
      <p:sp>
        <p:nvSpPr>
          <p:cNvPr id="8" name="Shape 5"/>
          <p:cNvSpPr/>
          <p:nvPr/>
        </p:nvSpPr>
        <p:spPr>
          <a:xfrm>
            <a:off x="5545836" y="4434840"/>
            <a:ext cx="1097280" cy="32004"/>
          </a:xfrm>
          <a:prstGeom prst="rect">
            <a:avLst/>
          </a:prstGeom>
          <a:solidFill>
            <a:srgbClr val="FFFFFF"/>
          </a:solidFill>
          <a:ln/>
        </p:spPr>
      </p:sp>
      <p:sp>
        <p:nvSpPr>
          <p:cNvPr id="9" name="Text 6"/>
          <p:cNvSpPr/>
          <p:nvPr/>
        </p:nvSpPr>
        <p:spPr>
          <a:xfrm>
            <a:off x="1463040" y="4709160"/>
            <a:ext cx="9262872" cy="548640"/>
          </a:xfrm>
          <a:prstGeom prst="rect">
            <a:avLst/>
          </a:prstGeom>
          <a:noFill/>
          <a:ln/>
        </p:spPr>
        <p:txBody>
          <a:bodyPr wrap="square" rtlCol="0" anchor="ctr"/>
          <a:lstStyle/>
          <a:p>
            <a:pPr marL="0" indent="0" algn="ctr">
              <a:buNone/>
            </a:pPr>
            <a:r>
              <a:rPr lang="en-US" sz="1400" i="1" dirty="0">
                <a:solidFill>
                  <a:srgbClr val="CADCE0"/>
                </a:solidFill>
                <a:latin typeface="Calibri" pitchFamily="34" charset="0"/>
                <a:ea typeface="Calibri" pitchFamily="34" charset="-122"/>
                <a:cs typeface="Calibri" pitchFamily="34" charset="-120"/>
              </a:rPr>
              <a:t>Har bir bolaning taʻlim olish huquqini taʻminlash yoʻlidagi ilmiy yondashuvlar</a:t>
            </a:r>
            <a:endParaRPr lang="en-US" sz="1400" dirty="0"/>
          </a:p>
        </p:txBody>
      </p:sp>
      <p:sp>
        <p:nvSpPr>
          <p:cNvPr id="10" name="Text 7"/>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01</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7315200" cy="640080"/>
          </a:xfrm>
          <a:prstGeom prst="rect">
            <a:avLst/>
          </a:prstGeom>
          <a:noFill/>
          <a:ln/>
        </p:spPr>
        <p:txBody>
          <a:bodyPr wrap="square" rtlCol="0" anchor="ctr"/>
          <a:lstStyle/>
          <a:p>
            <a:pPr marL="0" indent="0">
              <a:buNone/>
            </a:pPr>
            <a:r>
              <a:rPr lang="en-US" sz="3000" b="1" dirty="0">
                <a:solidFill>
                  <a:srgbClr val="1B4B5A"/>
                </a:solidFill>
                <a:latin typeface="Cambria" pitchFamily="34" charset="0"/>
                <a:ea typeface="Cambria" pitchFamily="34" charset="-122"/>
                <a:cs typeface="Cambria" pitchFamily="34" charset="-120"/>
              </a:rPr>
              <a:t>Taqdimot rejasi</a:t>
            </a:r>
            <a:endParaRPr lang="en-US" sz="30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600200"/>
            <a:ext cx="5225796" cy="1188720"/>
          </a:xfrm>
          <a:prstGeom prst="roundRect">
            <a:avLst>
              <a:gd name="adj" fmla="val 7692"/>
            </a:avLst>
          </a:prstGeom>
          <a:solidFill>
            <a:srgbClr val="EFE6D6"/>
          </a:solidFill>
          <a:ln/>
        </p:spPr>
      </p:sp>
      <p:sp>
        <p:nvSpPr>
          <p:cNvPr id="5" name="Shape 3"/>
          <p:cNvSpPr/>
          <p:nvPr/>
        </p:nvSpPr>
        <p:spPr>
          <a:xfrm>
            <a:off x="868680" y="1828800"/>
            <a:ext cx="731520" cy="731520"/>
          </a:xfrm>
          <a:prstGeom prst="ellipse">
            <a:avLst/>
          </a:prstGeom>
          <a:solidFill>
            <a:srgbClr val="E07A5F"/>
          </a:solidFill>
          <a:ln/>
        </p:spPr>
      </p:sp>
      <p:pic>
        <p:nvPicPr>
          <p:cNvPr id="6" name="Image 0" descr="/home/claude/deck/icons/list.png"/>
          <p:cNvPicPr>
            <a:picLocks noChangeAspect="1"/>
          </p:cNvPicPr>
          <p:nvPr/>
        </p:nvPicPr>
        <p:blipFill>
          <a:blip r:embed="rId3"/>
          <a:stretch>
            <a:fillRect/>
          </a:stretch>
        </p:blipFill>
        <p:spPr>
          <a:xfrm>
            <a:off x="1044245" y="2004365"/>
            <a:ext cx="380390" cy="380390"/>
          </a:xfrm>
          <a:prstGeom prst="rect">
            <a:avLst/>
          </a:prstGeom>
        </p:spPr>
      </p:pic>
      <p:sp>
        <p:nvSpPr>
          <p:cNvPr id="7" name="Text 4"/>
          <p:cNvSpPr/>
          <p:nvPr/>
        </p:nvSpPr>
        <p:spPr>
          <a:xfrm>
            <a:off x="1737360" y="1764792"/>
            <a:ext cx="3945636" cy="320040"/>
          </a:xfrm>
          <a:prstGeom prst="rect">
            <a:avLst/>
          </a:prstGeom>
          <a:noFill/>
          <a:ln/>
        </p:spPr>
        <p:txBody>
          <a:bodyPr wrap="square" rtlCol="0" anchor="ctr"/>
          <a:lstStyle/>
          <a:p>
            <a:pPr marL="0" indent="0">
              <a:buNone/>
            </a:pPr>
            <a:r>
              <a:rPr lang="en-US" sz="1300" b="1" dirty="0">
                <a:solidFill>
                  <a:srgbClr val="5B6B6E"/>
                </a:solidFill>
                <a:latin typeface="Cambria" pitchFamily="34" charset="0"/>
                <a:ea typeface="Cambria" pitchFamily="34" charset="-122"/>
                <a:cs typeface="Cambria" pitchFamily="34" charset="-120"/>
              </a:rPr>
              <a:t>01</a:t>
            </a:r>
            <a:endParaRPr lang="en-US" sz="1300" dirty="0"/>
          </a:p>
        </p:txBody>
      </p:sp>
      <p:sp>
        <p:nvSpPr>
          <p:cNvPr id="8" name="Text 5"/>
          <p:cNvSpPr/>
          <p:nvPr/>
        </p:nvSpPr>
        <p:spPr>
          <a:xfrm>
            <a:off x="1737360" y="2057400"/>
            <a:ext cx="3945636" cy="640080"/>
          </a:xfrm>
          <a:prstGeom prst="rect">
            <a:avLst/>
          </a:prstGeom>
          <a:noFill/>
          <a:ln/>
        </p:spPr>
        <p:txBody>
          <a:bodyPr wrap="square" rtlCol="0" anchor="t"/>
          <a:lstStyle/>
          <a:p>
            <a:pPr marL="0" indent="0">
              <a:buNone/>
            </a:pPr>
            <a:r>
              <a:rPr lang="en-US" sz="1450" b="1" dirty="0">
                <a:solidFill>
                  <a:srgbClr val="1E2B2D"/>
                </a:solidFill>
                <a:latin typeface="Calibri" pitchFamily="34" charset="0"/>
                <a:ea typeface="Calibri" pitchFamily="34" charset="-122"/>
                <a:cs typeface="Calibri" pitchFamily="34" charset="-120"/>
              </a:rPr>
              <a:t>Inklyuziv taʻlim tushunchasi va mohiyati</a:t>
            </a:r>
            <a:endParaRPr lang="en-US" sz="1450" dirty="0"/>
          </a:p>
        </p:txBody>
      </p:sp>
      <p:sp>
        <p:nvSpPr>
          <p:cNvPr id="9" name="Shape 6"/>
          <p:cNvSpPr/>
          <p:nvPr/>
        </p:nvSpPr>
        <p:spPr>
          <a:xfrm>
            <a:off x="6323076" y="1600200"/>
            <a:ext cx="5225796" cy="1188720"/>
          </a:xfrm>
          <a:prstGeom prst="roundRect">
            <a:avLst>
              <a:gd name="adj" fmla="val 7692"/>
            </a:avLst>
          </a:prstGeom>
          <a:solidFill>
            <a:srgbClr val="EFE6D6"/>
          </a:solidFill>
          <a:ln/>
        </p:spPr>
      </p:sp>
      <p:sp>
        <p:nvSpPr>
          <p:cNvPr id="10" name="Shape 7"/>
          <p:cNvSpPr/>
          <p:nvPr/>
        </p:nvSpPr>
        <p:spPr>
          <a:xfrm>
            <a:off x="6551676" y="1828800"/>
            <a:ext cx="731520" cy="731520"/>
          </a:xfrm>
          <a:prstGeom prst="ellipse">
            <a:avLst/>
          </a:prstGeom>
          <a:solidFill>
            <a:srgbClr val="3E8E8E"/>
          </a:solidFill>
          <a:ln/>
        </p:spPr>
      </p:sp>
      <p:pic>
        <p:nvPicPr>
          <p:cNvPr id="11" name="Image 1" descr="/home/claude/deck/icons/gavel.png"/>
          <p:cNvPicPr>
            <a:picLocks noChangeAspect="1"/>
          </p:cNvPicPr>
          <p:nvPr/>
        </p:nvPicPr>
        <p:blipFill>
          <a:blip r:embed="rId4"/>
          <a:stretch>
            <a:fillRect/>
          </a:stretch>
        </p:blipFill>
        <p:spPr>
          <a:xfrm>
            <a:off x="6727241" y="2004365"/>
            <a:ext cx="380390" cy="380390"/>
          </a:xfrm>
          <a:prstGeom prst="rect">
            <a:avLst/>
          </a:prstGeom>
        </p:spPr>
      </p:pic>
      <p:sp>
        <p:nvSpPr>
          <p:cNvPr id="12" name="Text 8"/>
          <p:cNvSpPr/>
          <p:nvPr/>
        </p:nvSpPr>
        <p:spPr>
          <a:xfrm>
            <a:off x="7420356" y="1764792"/>
            <a:ext cx="3945636" cy="320040"/>
          </a:xfrm>
          <a:prstGeom prst="rect">
            <a:avLst/>
          </a:prstGeom>
          <a:noFill/>
          <a:ln/>
        </p:spPr>
        <p:txBody>
          <a:bodyPr wrap="square" rtlCol="0" anchor="ctr"/>
          <a:lstStyle/>
          <a:p>
            <a:pPr marL="0" indent="0">
              <a:buNone/>
            </a:pPr>
            <a:r>
              <a:rPr lang="en-US" sz="1300" b="1" dirty="0">
                <a:solidFill>
                  <a:srgbClr val="5B6B6E"/>
                </a:solidFill>
                <a:latin typeface="Cambria" pitchFamily="34" charset="0"/>
                <a:ea typeface="Cambria" pitchFamily="34" charset="-122"/>
                <a:cs typeface="Cambria" pitchFamily="34" charset="-120"/>
              </a:rPr>
              <a:t>02</a:t>
            </a:r>
            <a:endParaRPr lang="en-US" sz="1300" dirty="0"/>
          </a:p>
        </p:txBody>
      </p:sp>
      <p:sp>
        <p:nvSpPr>
          <p:cNvPr id="13" name="Text 9"/>
          <p:cNvSpPr/>
          <p:nvPr/>
        </p:nvSpPr>
        <p:spPr>
          <a:xfrm>
            <a:off x="7420356" y="2057400"/>
            <a:ext cx="3945636" cy="640080"/>
          </a:xfrm>
          <a:prstGeom prst="rect">
            <a:avLst/>
          </a:prstGeom>
          <a:noFill/>
          <a:ln/>
        </p:spPr>
        <p:txBody>
          <a:bodyPr wrap="square" rtlCol="0" anchor="t"/>
          <a:lstStyle/>
          <a:p>
            <a:pPr marL="0" indent="0">
              <a:buNone/>
            </a:pPr>
            <a:r>
              <a:rPr lang="en-US" sz="1450" b="1" dirty="0">
                <a:solidFill>
                  <a:srgbClr val="1E2B2D"/>
                </a:solidFill>
                <a:latin typeface="Calibri" pitchFamily="34" charset="0"/>
                <a:ea typeface="Calibri" pitchFamily="34" charset="-122"/>
                <a:cs typeface="Calibri" pitchFamily="34" charset="-120"/>
              </a:rPr>
              <a:t>Huquqiy-meʻyoriy asoslar</a:t>
            </a:r>
            <a:endParaRPr lang="en-US" sz="1450" dirty="0"/>
          </a:p>
        </p:txBody>
      </p:sp>
      <p:sp>
        <p:nvSpPr>
          <p:cNvPr id="14" name="Shape 10"/>
          <p:cNvSpPr/>
          <p:nvPr/>
        </p:nvSpPr>
        <p:spPr>
          <a:xfrm>
            <a:off x="640080" y="3017520"/>
            <a:ext cx="5225796" cy="1188720"/>
          </a:xfrm>
          <a:prstGeom prst="roundRect">
            <a:avLst>
              <a:gd name="adj" fmla="val 7692"/>
            </a:avLst>
          </a:prstGeom>
          <a:solidFill>
            <a:srgbClr val="DEEDEC"/>
          </a:solidFill>
          <a:ln/>
        </p:spPr>
      </p:sp>
      <p:sp>
        <p:nvSpPr>
          <p:cNvPr id="15" name="Shape 11"/>
          <p:cNvSpPr/>
          <p:nvPr/>
        </p:nvSpPr>
        <p:spPr>
          <a:xfrm>
            <a:off x="868680" y="3246120"/>
            <a:ext cx="731520" cy="731520"/>
          </a:xfrm>
          <a:prstGeom prst="ellipse">
            <a:avLst/>
          </a:prstGeom>
          <a:solidFill>
            <a:srgbClr val="E07A5F"/>
          </a:solidFill>
          <a:ln/>
        </p:spPr>
      </p:sp>
      <p:pic>
        <p:nvPicPr>
          <p:cNvPr id="16" name="Image 2" descr="/home/claude/deck/icons/brain.png"/>
          <p:cNvPicPr>
            <a:picLocks noChangeAspect="1"/>
          </p:cNvPicPr>
          <p:nvPr/>
        </p:nvPicPr>
        <p:blipFill>
          <a:blip r:embed="rId5"/>
          <a:stretch>
            <a:fillRect/>
          </a:stretch>
        </p:blipFill>
        <p:spPr>
          <a:xfrm>
            <a:off x="1044245" y="3421685"/>
            <a:ext cx="380390" cy="380390"/>
          </a:xfrm>
          <a:prstGeom prst="rect">
            <a:avLst/>
          </a:prstGeom>
        </p:spPr>
      </p:pic>
      <p:sp>
        <p:nvSpPr>
          <p:cNvPr id="17" name="Text 12"/>
          <p:cNvSpPr/>
          <p:nvPr/>
        </p:nvSpPr>
        <p:spPr>
          <a:xfrm>
            <a:off x="1737360" y="3182112"/>
            <a:ext cx="3945636" cy="320040"/>
          </a:xfrm>
          <a:prstGeom prst="rect">
            <a:avLst/>
          </a:prstGeom>
          <a:noFill/>
          <a:ln/>
        </p:spPr>
        <p:txBody>
          <a:bodyPr wrap="square" rtlCol="0" anchor="ctr"/>
          <a:lstStyle/>
          <a:p>
            <a:pPr marL="0" indent="0">
              <a:buNone/>
            </a:pPr>
            <a:r>
              <a:rPr lang="en-US" sz="1300" b="1" dirty="0">
                <a:solidFill>
                  <a:srgbClr val="5B6B6E"/>
                </a:solidFill>
                <a:latin typeface="Cambria" pitchFamily="34" charset="0"/>
                <a:ea typeface="Cambria" pitchFamily="34" charset="-122"/>
                <a:cs typeface="Cambria" pitchFamily="34" charset="-120"/>
              </a:rPr>
              <a:t>03</a:t>
            </a:r>
            <a:endParaRPr lang="en-US" sz="1300" dirty="0"/>
          </a:p>
        </p:txBody>
      </p:sp>
      <p:sp>
        <p:nvSpPr>
          <p:cNvPr id="18" name="Text 13"/>
          <p:cNvSpPr/>
          <p:nvPr/>
        </p:nvSpPr>
        <p:spPr>
          <a:xfrm>
            <a:off x="1737360" y="3474720"/>
            <a:ext cx="3945636" cy="640080"/>
          </a:xfrm>
          <a:prstGeom prst="rect">
            <a:avLst/>
          </a:prstGeom>
          <a:noFill/>
          <a:ln/>
        </p:spPr>
        <p:txBody>
          <a:bodyPr wrap="square" rtlCol="0" anchor="t"/>
          <a:lstStyle/>
          <a:p>
            <a:pPr marL="0" indent="0">
              <a:buNone/>
            </a:pPr>
            <a:r>
              <a:rPr lang="en-US" sz="1450" b="1" dirty="0">
                <a:solidFill>
                  <a:srgbClr val="1E2B2D"/>
                </a:solidFill>
                <a:latin typeface="Calibri" pitchFamily="34" charset="0"/>
                <a:ea typeface="Calibri" pitchFamily="34" charset="-122"/>
                <a:cs typeface="Calibri" pitchFamily="34" charset="-120"/>
              </a:rPr>
              <a:t>Psixologik asoslar</a:t>
            </a:r>
            <a:endParaRPr lang="en-US" sz="1450" dirty="0"/>
          </a:p>
        </p:txBody>
      </p:sp>
      <p:sp>
        <p:nvSpPr>
          <p:cNvPr id="19" name="Shape 14"/>
          <p:cNvSpPr/>
          <p:nvPr/>
        </p:nvSpPr>
        <p:spPr>
          <a:xfrm>
            <a:off x="6323076" y="3017520"/>
            <a:ext cx="5225796" cy="1188720"/>
          </a:xfrm>
          <a:prstGeom prst="roundRect">
            <a:avLst>
              <a:gd name="adj" fmla="val 7692"/>
            </a:avLst>
          </a:prstGeom>
          <a:solidFill>
            <a:srgbClr val="DEEDEC"/>
          </a:solidFill>
          <a:ln/>
        </p:spPr>
      </p:sp>
      <p:sp>
        <p:nvSpPr>
          <p:cNvPr id="20" name="Shape 15"/>
          <p:cNvSpPr/>
          <p:nvPr/>
        </p:nvSpPr>
        <p:spPr>
          <a:xfrm>
            <a:off x="6551676" y="3246120"/>
            <a:ext cx="731520" cy="731520"/>
          </a:xfrm>
          <a:prstGeom prst="ellipse">
            <a:avLst/>
          </a:prstGeom>
          <a:solidFill>
            <a:srgbClr val="3E8E8E"/>
          </a:solidFill>
          <a:ln/>
        </p:spPr>
      </p:sp>
      <p:pic>
        <p:nvPicPr>
          <p:cNvPr id="21" name="Image 3" descr="/home/claude/deck/icons/teacher.png"/>
          <p:cNvPicPr>
            <a:picLocks noChangeAspect="1"/>
          </p:cNvPicPr>
          <p:nvPr/>
        </p:nvPicPr>
        <p:blipFill>
          <a:blip r:embed="rId6"/>
          <a:stretch>
            <a:fillRect/>
          </a:stretch>
        </p:blipFill>
        <p:spPr>
          <a:xfrm>
            <a:off x="6727241" y="3421685"/>
            <a:ext cx="380390" cy="380390"/>
          </a:xfrm>
          <a:prstGeom prst="rect">
            <a:avLst/>
          </a:prstGeom>
        </p:spPr>
      </p:pic>
      <p:sp>
        <p:nvSpPr>
          <p:cNvPr id="22" name="Text 16"/>
          <p:cNvSpPr/>
          <p:nvPr/>
        </p:nvSpPr>
        <p:spPr>
          <a:xfrm>
            <a:off x="7420356" y="3182112"/>
            <a:ext cx="3945636" cy="320040"/>
          </a:xfrm>
          <a:prstGeom prst="rect">
            <a:avLst/>
          </a:prstGeom>
          <a:noFill/>
          <a:ln/>
        </p:spPr>
        <p:txBody>
          <a:bodyPr wrap="square" rtlCol="0" anchor="ctr"/>
          <a:lstStyle/>
          <a:p>
            <a:pPr marL="0" indent="0">
              <a:buNone/>
            </a:pPr>
            <a:r>
              <a:rPr lang="en-US" sz="1300" b="1" dirty="0">
                <a:solidFill>
                  <a:srgbClr val="5B6B6E"/>
                </a:solidFill>
                <a:latin typeface="Cambria" pitchFamily="34" charset="0"/>
                <a:ea typeface="Cambria" pitchFamily="34" charset="-122"/>
                <a:cs typeface="Cambria" pitchFamily="34" charset="-120"/>
              </a:rPr>
              <a:t>04</a:t>
            </a:r>
            <a:endParaRPr lang="en-US" sz="1300" dirty="0"/>
          </a:p>
        </p:txBody>
      </p:sp>
      <p:sp>
        <p:nvSpPr>
          <p:cNvPr id="23" name="Text 17"/>
          <p:cNvSpPr/>
          <p:nvPr/>
        </p:nvSpPr>
        <p:spPr>
          <a:xfrm>
            <a:off x="7420356" y="3474720"/>
            <a:ext cx="3945636" cy="640080"/>
          </a:xfrm>
          <a:prstGeom prst="rect">
            <a:avLst/>
          </a:prstGeom>
          <a:noFill/>
          <a:ln/>
        </p:spPr>
        <p:txBody>
          <a:bodyPr wrap="square" rtlCol="0" anchor="t"/>
          <a:lstStyle/>
          <a:p>
            <a:pPr marL="0" indent="0">
              <a:buNone/>
            </a:pPr>
            <a:r>
              <a:rPr lang="en-US" sz="1450" b="1" dirty="0">
                <a:solidFill>
                  <a:srgbClr val="1E2B2D"/>
                </a:solidFill>
                <a:latin typeface="Calibri" pitchFamily="34" charset="0"/>
                <a:ea typeface="Calibri" pitchFamily="34" charset="-122"/>
                <a:cs typeface="Calibri" pitchFamily="34" charset="-120"/>
              </a:rPr>
              <a:t>Pedagogik asoslar va tamoyillar</a:t>
            </a:r>
            <a:endParaRPr lang="en-US" sz="1450" dirty="0"/>
          </a:p>
        </p:txBody>
      </p:sp>
      <p:sp>
        <p:nvSpPr>
          <p:cNvPr id="24" name="Shape 18"/>
          <p:cNvSpPr/>
          <p:nvPr/>
        </p:nvSpPr>
        <p:spPr>
          <a:xfrm>
            <a:off x="640080" y="4434840"/>
            <a:ext cx="5225796" cy="1188720"/>
          </a:xfrm>
          <a:prstGeom prst="roundRect">
            <a:avLst>
              <a:gd name="adj" fmla="val 7692"/>
            </a:avLst>
          </a:prstGeom>
          <a:solidFill>
            <a:srgbClr val="EFE6D6"/>
          </a:solidFill>
          <a:ln/>
        </p:spPr>
      </p:sp>
      <p:sp>
        <p:nvSpPr>
          <p:cNvPr id="25" name="Shape 19"/>
          <p:cNvSpPr/>
          <p:nvPr/>
        </p:nvSpPr>
        <p:spPr>
          <a:xfrm>
            <a:off x="868680" y="4663440"/>
            <a:ext cx="731520" cy="731520"/>
          </a:xfrm>
          <a:prstGeom prst="ellipse">
            <a:avLst/>
          </a:prstGeom>
          <a:solidFill>
            <a:srgbClr val="E07A5F"/>
          </a:solidFill>
          <a:ln/>
        </p:spPr>
      </p:sp>
      <p:pic>
        <p:nvPicPr>
          <p:cNvPr id="26" name="Image 4" descr="/home/claude/deck/icons/cogs.png"/>
          <p:cNvPicPr>
            <a:picLocks noChangeAspect="1"/>
          </p:cNvPicPr>
          <p:nvPr/>
        </p:nvPicPr>
        <p:blipFill>
          <a:blip r:embed="rId7"/>
          <a:stretch>
            <a:fillRect/>
          </a:stretch>
        </p:blipFill>
        <p:spPr>
          <a:xfrm>
            <a:off x="1044245" y="4839005"/>
            <a:ext cx="380390" cy="380390"/>
          </a:xfrm>
          <a:prstGeom prst="rect">
            <a:avLst/>
          </a:prstGeom>
        </p:spPr>
      </p:pic>
      <p:sp>
        <p:nvSpPr>
          <p:cNvPr id="27" name="Text 20"/>
          <p:cNvSpPr/>
          <p:nvPr/>
        </p:nvSpPr>
        <p:spPr>
          <a:xfrm>
            <a:off x="1737360" y="4599432"/>
            <a:ext cx="3945636" cy="320040"/>
          </a:xfrm>
          <a:prstGeom prst="rect">
            <a:avLst/>
          </a:prstGeom>
          <a:noFill/>
          <a:ln/>
        </p:spPr>
        <p:txBody>
          <a:bodyPr wrap="square" rtlCol="0" anchor="ctr"/>
          <a:lstStyle/>
          <a:p>
            <a:pPr marL="0" indent="0">
              <a:buNone/>
            </a:pPr>
            <a:r>
              <a:rPr lang="en-US" sz="1300" b="1" dirty="0">
                <a:solidFill>
                  <a:srgbClr val="5B6B6E"/>
                </a:solidFill>
                <a:latin typeface="Cambria" pitchFamily="34" charset="0"/>
                <a:ea typeface="Cambria" pitchFamily="34" charset="-122"/>
                <a:cs typeface="Cambria" pitchFamily="34" charset="-120"/>
              </a:rPr>
              <a:t>05</a:t>
            </a:r>
            <a:endParaRPr lang="en-US" sz="1300" dirty="0"/>
          </a:p>
        </p:txBody>
      </p:sp>
      <p:sp>
        <p:nvSpPr>
          <p:cNvPr id="28" name="Text 21"/>
          <p:cNvSpPr/>
          <p:nvPr/>
        </p:nvSpPr>
        <p:spPr>
          <a:xfrm>
            <a:off x="1737360" y="4892040"/>
            <a:ext cx="3945636" cy="640080"/>
          </a:xfrm>
          <a:prstGeom prst="rect">
            <a:avLst/>
          </a:prstGeom>
          <a:noFill/>
          <a:ln/>
        </p:spPr>
        <p:txBody>
          <a:bodyPr wrap="square" rtlCol="0" anchor="t"/>
          <a:lstStyle/>
          <a:p>
            <a:pPr marL="0" indent="0">
              <a:buNone/>
            </a:pPr>
            <a:r>
              <a:rPr lang="en-US" sz="1450" b="1" dirty="0">
                <a:solidFill>
                  <a:srgbClr val="1E2B2D"/>
                </a:solidFill>
                <a:latin typeface="Calibri" pitchFamily="34" charset="0"/>
                <a:ea typeface="Calibri" pitchFamily="34" charset="-122"/>
                <a:cs typeface="Calibri" pitchFamily="34" charset="-120"/>
              </a:rPr>
              <a:t>Metodologik asoslar va yondashuvlar</a:t>
            </a:r>
            <a:endParaRPr lang="en-US" sz="1450" dirty="0"/>
          </a:p>
        </p:txBody>
      </p:sp>
      <p:sp>
        <p:nvSpPr>
          <p:cNvPr id="29" name="Shape 22"/>
          <p:cNvSpPr/>
          <p:nvPr/>
        </p:nvSpPr>
        <p:spPr>
          <a:xfrm>
            <a:off x="6323076" y="4434840"/>
            <a:ext cx="5225796" cy="1188720"/>
          </a:xfrm>
          <a:prstGeom prst="roundRect">
            <a:avLst>
              <a:gd name="adj" fmla="val 7692"/>
            </a:avLst>
          </a:prstGeom>
          <a:solidFill>
            <a:srgbClr val="EFE6D6"/>
          </a:solidFill>
          <a:ln/>
        </p:spPr>
      </p:sp>
      <p:sp>
        <p:nvSpPr>
          <p:cNvPr id="30" name="Shape 23"/>
          <p:cNvSpPr/>
          <p:nvPr/>
        </p:nvSpPr>
        <p:spPr>
          <a:xfrm>
            <a:off x="6551676" y="4663440"/>
            <a:ext cx="731520" cy="731520"/>
          </a:xfrm>
          <a:prstGeom prst="ellipse">
            <a:avLst/>
          </a:prstGeom>
          <a:solidFill>
            <a:srgbClr val="3E8E8E"/>
          </a:solidFill>
          <a:ln/>
        </p:spPr>
      </p:sp>
      <p:pic>
        <p:nvPicPr>
          <p:cNvPr id="31" name="Image 5" descr="/home/claude/deck/icons/hands.png"/>
          <p:cNvPicPr>
            <a:picLocks noChangeAspect="1"/>
          </p:cNvPicPr>
          <p:nvPr/>
        </p:nvPicPr>
        <p:blipFill>
          <a:blip r:embed="rId8"/>
          <a:stretch>
            <a:fillRect/>
          </a:stretch>
        </p:blipFill>
        <p:spPr>
          <a:xfrm>
            <a:off x="6727241" y="4839005"/>
            <a:ext cx="380390" cy="380390"/>
          </a:xfrm>
          <a:prstGeom prst="rect">
            <a:avLst/>
          </a:prstGeom>
        </p:spPr>
      </p:pic>
      <p:sp>
        <p:nvSpPr>
          <p:cNvPr id="32" name="Text 24"/>
          <p:cNvSpPr/>
          <p:nvPr/>
        </p:nvSpPr>
        <p:spPr>
          <a:xfrm>
            <a:off x="7420356" y="4599432"/>
            <a:ext cx="3945636" cy="320040"/>
          </a:xfrm>
          <a:prstGeom prst="rect">
            <a:avLst/>
          </a:prstGeom>
          <a:noFill/>
          <a:ln/>
        </p:spPr>
        <p:txBody>
          <a:bodyPr wrap="square" rtlCol="0" anchor="ctr"/>
          <a:lstStyle/>
          <a:p>
            <a:pPr marL="0" indent="0">
              <a:buNone/>
            </a:pPr>
            <a:r>
              <a:rPr lang="en-US" sz="1300" b="1" dirty="0">
                <a:solidFill>
                  <a:srgbClr val="5B6B6E"/>
                </a:solidFill>
                <a:latin typeface="Cambria" pitchFamily="34" charset="0"/>
                <a:ea typeface="Cambria" pitchFamily="34" charset="-122"/>
                <a:cs typeface="Cambria" pitchFamily="34" charset="-120"/>
              </a:rPr>
              <a:t>06</a:t>
            </a:r>
            <a:endParaRPr lang="en-US" sz="1300" dirty="0"/>
          </a:p>
        </p:txBody>
      </p:sp>
      <p:sp>
        <p:nvSpPr>
          <p:cNvPr id="33" name="Text 25"/>
          <p:cNvSpPr/>
          <p:nvPr/>
        </p:nvSpPr>
        <p:spPr>
          <a:xfrm>
            <a:off x="7420356" y="4892040"/>
            <a:ext cx="3945636" cy="640080"/>
          </a:xfrm>
          <a:prstGeom prst="rect">
            <a:avLst/>
          </a:prstGeom>
          <a:noFill/>
          <a:ln/>
        </p:spPr>
        <p:txBody>
          <a:bodyPr wrap="square" rtlCol="0" anchor="t"/>
          <a:lstStyle/>
          <a:p>
            <a:pPr marL="0" indent="0">
              <a:buNone/>
            </a:pPr>
            <a:r>
              <a:rPr lang="en-US" sz="1450" b="1" dirty="0">
                <a:solidFill>
                  <a:srgbClr val="1E2B2D"/>
                </a:solidFill>
                <a:latin typeface="Calibri" pitchFamily="34" charset="0"/>
                <a:ea typeface="Calibri" pitchFamily="34" charset="-122"/>
                <a:cs typeface="Calibri" pitchFamily="34" charset="-120"/>
              </a:rPr>
              <a:t>Oila, jamiyat va amaliy tavsiyalar</a:t>
            </a:r>
            <a:endParaRPr lang="en-US" sz="1450" dirty="0"/>
          </a:p>
        </p:txBody>
      </p:sp>
      <p:sp>
        <p:nvSpPr>
          <p:cNvPr id="34" name="Text 26"/>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02</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123"/>
          <p:cNvGrpSpPr/>
          <p:nvPr/>
        </p:nvGrpSpPr>
        <p:grpSpPr>
          <a:xfrm>
            <a:off x="2571401" y="2547167"/>
            <a:ext cx="5599992" cy="800223"/>
            <a:chOff x="6034393" y="4825705"/>
            <a:chExt cx="11921300" cy="1703521"/>
          </a:xfrm>
        </p:grpSpPr>
        <p:grpSp>
          <p:nvGrpSpPr>
            <p:cNvPr id="125" name="Group 124"/>
            <p:cNvGrpSpPr/>
            <p:nvPr/>
          </p:nvGrpSpPr>
          <p:grpSpPr>
            <a:xfrm rot="10800000" flipH="1">
              <a:off x="6034393" y="4874158"/>
              <a:ext cx="11921300" cy="1655068"/>
              <a:chOff x="8871348" y="3276600"/>
              <a:chExt cx="20762203" cy="4661049"/>
            </a:xfrm>
          </p:grpSpPr>
          <p:sp>
            <p:nvSpPr>
              <p:cNvPr id="128" name="Freeform 10"/>
              <p:cNvSpPr>
                <a:spLocks/>
              </p:cNvSpPr>
              <p:nvPr/>
            </p:nvSpPr>
            <p:spPr bwMode="auto">
              <a:xfrm rot="5400000" flipV="1">
                <a:off x="26890350" y="5194448"/>
                <a:ext cx="4654295" cy="832107"/>
              </a:xfrm>
              <a:custGeom>
                <a:avLst/>
                <a:gdLst>
                  <a:gd name="T0" fmla="*/ 588 w 588"/>
                  <a:gd name="T1" fmla="*/ 0 h 142"/>
                  <a:gd name="T2" fmla="*/ 0 w 588"/>
                  <a:gd name="T3" fmla="*/ 0 h 142"/>
                  <a:gd name="T4" fmla="*/ 92 w 588"/>
                  <a:gd name="T5" fmla="*/ 142 h 142"/>
                  <a:gd name="T6" fmla="*/ 496 w 588"/>
                  <a:gd name="T7" fmla="*/ 142 h 142"/>
                  <a:gd name="T8" fmla="*/ 588 w 588"/>
                  <a:gd name="T9" fmla="*/ 0 h 142"/>
                </a:gdLst>
                <a:ahLst/>
                <a:cxnLst>
                  <a:cxn ang="0">
                    <a:pos x="T0" y="T1"/>
                  </a:cxn>
                  <a:cxn ang="0">
                    <a:pos x="T2" y="T3"/>
                  </a:cxn>
                  <a:cxn ang="0">
                    <a:pos x="T4" y="T5"/>
                  </a:cxn>
                  <a:cxn ang="0">
                    <a:pos x="T6" y="T7"/>
                  </a:cxn>
                  <a:cxn ang="0">
                    <a:pos x="T8" y="T9"/>
                  </a:cxn>
                </a:cxnLst>
                <a:rect l="0" t="0" r="r" b="b"/>
                <a:pathLst>
                  <a:path w="588" h="142">
                    <a:moveTo>
                      <a:pt x="588" y="0"/>
                    </a:moveTo>
                    <a:lnTo>
                      <a:pt x="0" y="0"/>
                    </a:lnTo>
                    <a:lnTo>
                      <a:pt x="92" y="142"/>
                    </a:lnTo>
                    <a:lnTo>
                      <a:pt x="496" y="142"/>
                    </a:lnTo>
                    <a:lnTo>
                      <a:pt x="588" y="0"/>
                    </a:lnTo>
                    <a:close/>
                  </a:path>
                </a:pathLst>
              </a:custGeom>
              <a:solidFill>
                <a:schemeClr val="accent6">
                  <a:lumMod val="75000"/>
                </a:schemeClr>
              </a:solidFill>
              <a:ln>
                <a:noFill/>
              </a:ln>
            </p:spPr>
            <p:txBody>
              <a:bodyPr vert="horz" wrap="square" lIns="42954" tIns="21477" rIns="42954" bIns="21477" numCol="1" anchor="t" anchorCtr="0" compatLnSpc="1">
                <a:prstTxWarp prst="textNoShape">
                  <a:avLst/>
                </a:prstTxWarp>
              </a:bodyPr>
              <a:lstStyle/>
              <a:p>
                <a:endParaRPr lang="en-US" sz="846"/>
              </a:p>
            </p:txBody>
          </p:sp>
          <p:sp>
            <p:nvSpPr>
              <p:cNvPr id="129" name="Rectangle 128"/>
              <p:cNvSpPr/>
              <p:nvPr/>
            </p:nvSpPr>
            <p:spPr>
              <a:xfrm rot="5400000">
                <a:off x="16516194" y="-4347602"/>
                <a:ext cx="4654294" cy="1991620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pic>
            <p:nvPicPr>
              <p:cNvPr id="130" name="Picture 1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1348" y="3276600"/>
                <a:ext cx="10101043" cy="4661049"/>
              </a:xfrm>
              <a:prstGeom prst="rect">
                <a:avLst/>
              </a:prstGeom>
            </p:spPr>
          </p:pic>
        </p:grpSp>
        <p:sp>
          <p:nvSpPr>
            <p:cNvPr id="126" name="TextBox 125"/>
            <p:cNvSpPr txBox="1"/>
            <p:nvPr/>
          </p:nvSpPr>
          <p:spPr>
            <a:xfrm>
              <a:off x="7362790" y="4825705"/>
              <a:ext cx="7679016" cy="1594200"/>
            </a:xfrm>
            <a:prstGeom prst="rect">
              <a:avLst/>
            </a:prstGeom>
            <a:noFill/>
          </p:spPr>
          <p:txBody>
            <a:bodyPr wrap="square" lIns="103071" tIns="51536" rIns="103071" bIns="51536" rtlCol="0">
              <a:spAutoFit/>
            </a:bodyPr>
            <a:lstStyle/>
            <a:p>
              <a:r>
                <a:rPr lang="en-US" sz="4190" dirty="0">
                  <a:solidFill>
                    <a:schemeClr val="bg1"/>
                  </a:solidFill>
                  <a:latin typeface="Times New Roman" panose="02020603050405020304" pitchFamily="18" charset="0"/>
                  <a:ea typeface="Lato" pitchFamily="34" charset="0"/>
                  <a:cs typeface="Times New Roman" panose="02020603050405020304" pitchFamily="18" charset="0"/>
                </a:rPr>
                <a:t>LOGOPEDIYA</a:t>
              </a:r>
            </a:p>
          </p:txBody>
        </p:sp>
      </p:grpSp>
      <p:grpSp>
        <p:nvGrpSpPr>
          <p:cNvPr id="131" name="Group 130"/>
          <p:cNvGrpSpPr/>
          <p:nvPr/>
        </p:nvGrpSpPr>
        <p:grpSpPr>
          <a:xfrm>
            <a:off x="2552807" y="3330109"/>
            <a:ext cx="5599992" cy="783123"/>
            <a:chOff x="5994807" y="6492437"/>
            <a:chExt cx="11921300" cy="1667117"/>
          </a:xfrm>
        </p:grpSpPr>
        <p:grpSp>
          <p:nvGrpSpPr>
            <p:cNvPr id="132" name="Group 131"/>
            <p:cNvGrpSpPr/>
            <p:nvPr/>
          </p:nvGrpSpPr>
          <p:grpSpPr>
            <a:xfrm rot="10800000" flipH="1">
              <a:off x="5994807" y="6492437"/>
              <a:ext cx="11921300" cy="1667117"/>
              <a:chOff x="8871348" y="3276600"/>
              <a:chExt cx="20762203" cy="4694984"/>
            </a:xfrm>
          </p:grpSpPr>
          <p:sp>
            <p:nvSpPr>
              <p:cNvPr id="135" name="Freeform 10"/>
              <p:cNvSpPr>
                <a:spLocks/>
              </p:cNvSpPr>
              <p:nvPr/>
            </p:nvSpPr>
            <p:spPr bwMode="auto">
              <a:xfrm rot="5400000" flipV="1">
                <a:off x="26890350" y="5194448"/>
                <a:ext cx="4654295" cy="832107"/>
              </a:xfrm>
              <a:custGeom>
                <a:avLst/>
                <a:gdLst>
                  <a:gd name="T0" fmla="*/ 588 w 588"/>
                  <a:gd name="T1" fmla="*/ 0 h 142"/>
                  <a:gd name="T2" fmla="*/ 0 w 588"/>
                  <a:gd name="T3" fmla="*/ 0 h 142"/>
                  <a:gd name="T4" fmla="*/ 92 w 588"/>
                  <a:gd name="T5" fmla="*/ 142 h 142"/>
                  <a:gd name="T6" fmla="*/ 496 w 588"/>
                  <a:gd name="T7" fmla="*/ 142 h 142"/>
                  <a:gd name="T8" fmla="*/ 588 w 588"/>
                  <a:gd name="T9" fmla="*/ 0 h 142"/>
                </a:gdLst>
                <a:ahLst/>
                <a:cxnLst>
                  <a:cxn ang="0">
                    <a:pos x="T0" y="T1"/>
                  </a:cxn>
                  <a:cxn ang="0">
                    <a:pos x="T2" y="T3"/>
                  </a:cxn>
                  <a:cxn ang="0">
                    <a:pos x="T4" y="T5"/>
                  </a:cxn>
                  <a:cxn ang="0">
                    <a:pos x="T6" y="T7"/>
                  </a:cxn>
                  <a:cxn ang="0">
                    <a:pos x="T8" y="T9"/>
                  </a:cxn>
                </a:cxnLst>
                <a:rect l="0" t="0" r="r" b="b"/>
                <a:pathLst>
                  <a:path w="588" h="142">
                    <a:moveTo>
                      <a:pt x="588" y="0"/>
                    </a:moveTo>
                    <a:lnTo>
                      <a:pt x="0" y="0"/>
                    </a:lnTo>
                    <a:lnTo>
                      <a:pt x="92" y="142"/>
                    </a:lnTo>
                    <a:lnTo>
                      <a:pt x="496" y="142"/>
                    </a:lnTo>
                    <a:lnTo>
                      <a:pt x="588" y="0"/>
                    </a:lnTo>
                    <a:close/>
                  </a:path>
                </a:pathLst>
              </a:custGeom>
              <a:solidFill>
                <a:schemeClr val="accent2">
                  <a:lumMod val="75000"/>
                </a:schemeClr>
              </a:solidFill>
              <a:ln>
                <a:noFill/>
              </a:ln>
            </p:spPr>
            <p:txBody>
              <a:bodyPr vert="horz" wrap="square" lIns="42954" tIns="21477" rIns="42954" bIns="21477" numCol="1" anchor="t" anchorCtr="0" compatLnSpc="1">
                <a:prstTxWarp prst="textNoShape">
                  <a:avLst/>
                </a:prstTxWarp>
              </a:bodyPr>
              <a:lstStyle/>
              <a:p>
                <a:endParaRPr lang="en-US" sz="846"/>
              </a:p>
            </p:txBody>
          </p:sp>
          <p:sp>
            <p:nvSpPr>
              <p:cNvPr id="136" name="Rectangle 135"/>
              <p:cNvSpPr/>
              <p:nvPr/>
            </p:nvSpPr>
            <p:spPr>
              <a:xfrm rot="5400000">
                <a:off x="16516194" y="-4347602"/>
                <a:ext cx="4654294" cy="199162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pic>
            <p:nvPicPr>
              <p:cNvPr id="137" name="Picture 13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1348" y="3276600"/>
                <a:ext cx="10101043" cy="4694984"/>
              </a:xfrm>
              <a:prstGeom prst="rect">
                <a:avLst/>
              </a:prstGeom>
            </p:spPr>
          </p:pic>
        </p:grpSp>
        <p:sp>
          <p:nvSpPr>
            <p:cNvPr id="133" name="TextBox 132"/>
            <p:cNvSpPr txBox="1"/>
            <p:nvPr/>
          </p:nvSpPr>
          <p:spPr>
            <a:xfrm>
              <a:off x="6970605" y="6549936"/>
              <a:ext cx="9853011" cy="1469440"/>
            </a:xfrm>
            <a:prstGeom prst="rect">
              <a:avLst/>
            </a:prstGeom>
            <a:noFill/>
          </p:spPr>
          <p:txBody>
            <a:bodyPr wrap="square" lIns="103071" tIns="51536" rIns="103071" bIns="51536" rtlCol="0">
              <a:spAutoFit/>
            </a:bodyPr>
            <a:lstStyle/>
            <a:p>
              <a:r>
                <a:rPr lang="en-US" sz="3428" dirty="0">
                  <a:solidFill>
                    <a:schemeClr val="bg1"/>
                  </a:solidFill>
                  <a:latin typeface="Times New Roman" panose="02020603050405020304" pitchFamily="18" charset="0"/>
                  <a:ea typeface="Lato" pitchFamily="34" charset="0"/>
                  <a:cs typeface="Times New Roman" panose="02020603050405020304" pitchFamily="18" charset="0"/>
                </a:rPr>
                <a:t>SURDOPEDAGOGIK</a:t>
              </a:r>
              <a:r>
                <a:rPr lang="en-US" sz="3809" dirty="0">
                  <a:solidFill>
                    <a:schemeClr val="bg1"/>
                  </a:solidFill>
                  <a:latin typeface="Times New Roman" panose="02020603050405020304" pitchFamily="18" charset="0"/>
                  <a:ea typeface="Lato" pitchFamily="34" charset="0"/>
                  <a:cs typeface="Times New Roman" panose="02020603050405020304" pitchFamily="18" charset="0"/>
                </a:rPr>
                <a:t>A</a:t>
              </a:r>
            </a:p>
          </p:txBody>
        </p:sp>
        <p:sp>
          <p:nvSpPr>
            <p:cNvPr id="134" name="TextBox 133"/>
            <p:cNvSpPr txBox="1"/>
            <p:nvPr/>
          </p:nvSpPr>
          <p:spPr>
            <a:xfrm>
              <a:off x="16460940" y="6945768"/>
              <a:ext cx="1055009" cy="953803"/>
            </a:xfrm>
            <a:prstGeom prst="rect">
              <a:avLst/>
            </a:prstGeom>
            <a:noFill/>
          </p:spPr>
          <p:txBody>
            <a:bodyPr wrap="square" lIns="85890" tIns="42945" rIns="85890" bIns="42945" rtlCol="0">
              <a:spAutoFit/>
            </a:bodyPr>
            <a:lstStyle/>
            <a:p>
              <a:endParaRPr lang="id-ID" sz="2348" b="1" dirty="0">
                <a:solidFill>
                  <a:schemeClr val="bg1"/>
                </a:solidFill>
                <a:latin typeface="Lato" pitchFamily="34" charset="0"/>
                <a:ea typeface="Lato" pitchFamily="34" charset="0"/>
                <a:cs typeface="Lato" pitchFamily="34" charset="0"/>
              </a:endParaRPr>
            </a:p>
          </p:txBody>
        </p:sp>
      </p:grpSp>
      <p:grpSp>
        <p:nvGrpSpPr>
          <p:cNvPr id="138" name="Group 137"/>
          <p:cNvGrpSpPr/>
          <p:nvPr/>
        </p:nvGrpSpPr>
        <p:grpSpPr>
          <a:xfrm>
            <a:off x="2571401" y="4866390"/>
            <a:ext cx="5599992" cy="783123"/>
            <a:chOff x="6034392" y="9762882"/>
            <a:chExt cx="11921300" cy="1667117"/>
          </a:xfrm>
        </p:grpSpPr>
        <p:grpSp>
          <p:nvGrpSpPr>
            <p:cNvPr id="139" name="Group 138"/>
            <p:cNvGrpSpPr/>
            <p:nvPr/>
          </p:nvGrpSpPr>
          <p:grpSpPr>
            <a:xfrm rot="10800000" flipH="1">
              <a:off x="6034392" y="9762882"/>
              <a:ext cx="11921300" cy="1667117"/>
              <a:chOff x="8871348" y="3276600"/>
              <a:chExt cx="20762203" cy="4694984"/>
            </a:xfrm>
          </p:grpSpPr>
          <p:sp>
            <p:nvSpPr>
              <p:cNvPr id="142" name="Freeform 10"/>
              <p:cNvSpPr>
                <a:spLocks/>
              </p:cNvSpPr>
              <p:nvPr/>
            </p:nvSpPr>
            <p:spPr bwMode="auto">
              <a:xfrm rot="5400000" flipV="1">
                <a:off x="26890350" y="5194448"/>
                <a:ext cx="4654295" cy="832107"/>
              </a:xfrm>
              <a:custGeom>
                <a:avLst/>
                <a:gdLst>
                  <a:gd name="T0" fmla="*/ 588 w 588"/>
                  <a:gd name="T1" fmla="*/ 0 h 142"/>
                  <a:gd name="T2" fmla="*/ 0 w 588"/>
                  <a:gd name="T3" fmla="*/ 0 h 142"/>
                  <a:gd name="T4" fmla="*/ 92 w 588"/>
                  <a:gd name="T5" fmla="*/ 142 h 142"/>
                  <a:gd name="T6" fmla="*/ 496 w 588"/>
                  <a:gd name="T7" fmla="*/ 142 h 142"/>
                  <a:gd name="T8" fmla="*/ 588 w 588"/>
                  <a:gd name="T9" fmla="*/ 0 h 142"/>
                </a:gdLst>
                <a:ahLst/>
                <a:cxnLst>
                  <a:cxn ang="0">
                    <a:pos x="T0" y="T1"/>
                  </a:cxn>
                  <a:cxn ang="0">
                    <a:pos x="T2" y="T3"/>
                  </a:cxn>
                  <a:cxn ang="0">
                    <a:pos x="T4" y="T5"/>
                  </a:cxn>
                  <a:cxn ang="0">
                    <a:pos x="T6" y="T7"/>
                  </a:cxn>
                  <a:cxn ang="0">
                    <a:pos x="T8" y="T9"/>
                  </a:cxn>
                </a:cxnLst>
                <a:rect l="0" t="0" r="r" b="b"/>
                <a:pathLst>
                  <a:path w="588" h="142">
                    <a:moveTo>
                      <a:pt x="588" y="0"/>
                    </a:moveTo>
                    <a:lnTo>
                      <a:pt x="0" y="0"/>
                    </a:lnTo>
                    <a:lnTo>
                      <a:pt x="92" y="142"/>
                    </a:lnTo>
                    <a:lnTo>
                      <a:pt x="496" y="142"/>
                    </a:lnTo>
                    <a:lnTo>
                      <a:pt x="588" y="0"/>
                    </a:lnTo>
                    <a:close/>
                  </a:path>
                </a:pathLst>
              </a:custGeom>
              <a:solidFill>
                <a:schemeClr val="accent1">
                  <a:lumMod val="75000"/>
                </a:schemeClr>
              </a:solidFill>
              <a:ln>
                <a:noFill/>
              </a:ln>
            </p:spPr>
            <p:txBody>
              <a:bodyPr vert="horz" wrap="square" lIns="42954" tIns="21477" rIns="42954" bIns="21477" numCol="1" anchor="t" anchorCtr="0" compatLnSpc="1">
                <a:prstTxWarp prst="textNoShape">
                  <a:avLst/>
                </a:prstTxWarp>
              </a:bodyPr>
              <a:lstStyle/>
              <a:p>
                <a:endParaRPr lang="en-US" sz="846"/>
              </a:p>
            </p:txBody>
          </p:sp>
          <p:sp>
            <p:nvSpPr>
              <p:cNvPr id="143" name="Rectangle 142"/>
              <p:cNvSpPr/>
              <p:nvPr/>
            </p:nvSpPr>
            <p:spPr>
              <a:xfrm rot="5400000">
                <a:off x="16516194" y="-4347602"/>
                <a:ext cx="4654294" cy="199162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pic>
            <p:nvPicPr>
              <p:cNvPr id="144" name="Picture 1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1348" y="3276600"/>
                <a:ext cx="10101043" cy="4694984"/>
              </a:xfrm>
              <a:prstGeom prst="rect">
                <a:avLst/>
              </a:prstGeom>
            </p:spPr>
          </p:pic>
        </p:grpSp>
        <p:sp>
          <p:nvSpPr>
            <p:cNvPr id="140" name="TextBox 139"/>
            <p:cNvSpPr txBox="1"/>
            <p:nvPr/>
          </p:nvSpPr>
          <p:spPr>
            <a:xfrm>
              <a:off x="6736790" y="10083342"/>
              <a:ext cx="9999703" cy="1053663"/>
            </a:xfrm>
            <a:prstGeom prst="rect">
              <a:avLst/>
            </a:prstGeom>
            <a:noFill/>
          </p:spPr>
          <p:txBody>
            <a:bodyPr wrap="square" lIns="103071" tIns="51536" rIns="103071" bIns="51536" rtlCol="0">
              <a:spAutoFit/>
            </a:bodyPr>
            <a:lstStyle/>
            <a:p>
              <a:r>
                <a:rPr lang="en-US" sz="2540" dirty="0">
                  <a:solidFill>
                    <a:schemeClr val="bg1"/>
                  </a:solidFill>
                  <a:latin typeface="Lato" pitchFamily="34" charset="0"/>
                  <a:ea typeface="Lato" pitchFamily="34" charset="0"/>
                  <a:cs typeface="Lato" pitchFamily="34" charset="0"/>
                </a:rPr>
                <a:t>OLIGOFRENOPEDAGOGIKA</a:t>
              </a:r>
            </a:p>
          </p:txBody>
        </p:sp>
      </p:grpSp>
      <p:grpSp>
        <p:nvGrpSpPr>
          <p:cNvPr id="145" name="Group 144"/>
          <p:cNvGrpSpPr/>
          <p:nvPr/>
        </p:nvGrpSpPr>
        <p:grpSpPr>
          <a:xfrm>
            <a:off x="2551626" y="4083567"/>
            <a:ext cx="5599992" cy="783123"/>
            <a:chOff x="5992293" y="8096404"/>
            <a:chExt cx="11921300" cy="1667117"/>
          </a:xfrm>
        </p:grpSpPr>
        <p:grpSp>
          <p:nvGrpSpPr>
            <p:cNvPr id="146" name="Group 145"/>
            <p:cNvGrpSpPr/>
            <p:nvPr/>
          </p:nvGrpSpPr>
          <p:grpSpPr>
            <a:xfrm rot="10800000" flipH="1">
              <a:off x="5992293" y="8096404"/>
              <a:ext cx="11921300" cy="1667117"/>
              <a:chOff x="8871348" y="3276600"/>
              <a:chExt cx="20762203" cy="4694984"/>
            </a:xfrm>
          </p:grpSpPr>
          <p:sp>
            <p:nvSpPr>
              <p:cNvPr id="149" name="Freeform 10"/>
              <p:cNvSpPr>
                <a:spLocks/>
              </p:cNvSpPr>
              <p:nvPr/>
            </p:nvSpPr>
            <p:spPr bwMode="auto">
              <a:xfrm rot="5400000" flipV="1">
                <a:off x="26890350" y="5194448"/>
                <a:ext cx="4654295" cy="832107"/>
              </a:xfrm>
              <a:custGeom>
                <a:avLst/>
                <a:gdLst>
                  <a:gd name="T0" fmla="*/ 588 w 588"/>
                  <a:gd name="T1" fmla="*/ 0 h 142"/>
                  <a:gd name="T2" fmla="*/ 0 w 588"/>
                  <a:gd name="T3" fmla="*/ 0 h 142"/>
                  <a:gd name="T4" fmla="*/ 92 w 588"/>
                  <a:gd name="T5" fmla="*/ 142 h 142"/>
                  <a:gd name="T6" fmla="*/ 496 w 588"/>
                  <a:gd name="T7" fmla="*/ 142 h 142"/>
                  <a:gd name="T8" fmla="*/ 588 w 588"/>
                  <a:gd name="T9" fmla="*/ 0 h 142"/>
                </a:gdLst>
                <a:ahLst/>
                <a:cxnLst>
                  <a:cxn ang="0">
                    <a:pos x="T0" y="T1"/>
                  </a:cxn>
                  <a:cxn ang="0">
                    <a:pos x="T2" y="T3"/>
                  </a:cxn>
                  <a:cxn ang="0">
                    <a:pos x="T4" y="T5"/>
                  </a:cxn>
                  <a:cxn ang="0">
                    <a:pos x="T6" y="T7"/>
                  </a:cxn>
                  <a:cxn ang="0">
                    <a:pos x="T8" y="T9"/>
                  </a:cxn>
                </a:cxnLst>
                <a:rect l="0" t="0" r="r" b="b"/>
                <a:pathLst>
                  <a:path w="588" h="142">
                    <a:moveTo>
                      <a:pt x="588" y="0"/>
                    </a:moveTo>
                    <a:lnTo>
                      <a:pt x="0" y="0"/>
                    </a:lnTo>
                    <a:lnTo>
                      <a:pt x="92" y="142"/>
                    </a:lnTo>
                    <a:lnTo>
                      <a:pt x="496" y="142"/>
                    </a:lnTo>
                    <a:lnTo>
                      <a:pt x="588" y="0"/>
                    </a:lnTo>
                    <a:close/>
                  </a:path>
                </a:pathLst>
              </a:custGeom>
              <a:solidFill>
                <a:schemeClr val="accent5">
                  <a:lumMod val="75000"/>
                </a:schemeClr>
              </a:solidFill>
              <a:ln>
                <a:noFill/>
              </a:ln>
            </p:spPr>
            <p:txBody>
              <a:bodyPr vert="horz" wrap="square" lIns="42954" tIns="21477" rIns="42954" bIns="21477" numCol="1" anchor="t" anchorCtr="0" compatLnSpc="1">
                <a:prstTxWarp prst="textNoShape">
                  <a:avLst/>
                </a:prstTxWarp>
              </a:bodyPr>
              <a:lstStyle/>
              <a:p>
                <a:endParaRPr lang="en-US" sz="846"/>
              </a:p>
            </p:txBody>
          </p:sp>
          <p:sp>
            <p:nvSpPr>
              <p:cNvPr id="150" name="Rectangle 149"/>
              <p:cNvSpPr/>
              <p:nvPr/>
            </p:nvSpPr>
            <p:spPr>
              <a:xfrm rot="5400000">
                <a:off x="16516194" y="-4347602"/>
                <a:ext cx="4654294" cy="1991620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pic>
            <p:nvPicPr>
              <p:cNvPr id="151" name="Picture 15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71348" y="3276600"/>
                <a:ext cx="10101043" cy="4694984"/>
              </a:xfrm>
              <a:prstGeom prst="rect">
                <a:avLst/>
              </a:prstGeom>
            </p:spPr>
          </p:pic>
        </p:grpSp>
        <p:sp>
          <p:nvSpPr>
            <p:cNvPr id="147" name="TextBox 146"/>
            <p:cNvSpPr txBox="1"/>
            <p:nvPr/>
          </p:nvSpPr>
          <p:spPr>
            <a:xfrm>
              <a:off x="6842606" y="8349223"/>
              <a:ext cx="9688946" cy="1344543"/>
            </a:xfrm>
            <a:prstGeom prst="rect">
              <a:avLst/>
            </a:prstGeom>
            <a:noFill/>
          </p:spPr>
          <p:txBody>
            <a:bodyPr wrap="square" lIns="103071" tIns="51536" rIns="103071" bIns="51536" rtlCol="0">
              <a:spAutoFit/>
            </a:bodyPr>
            <a:lstStyle/>
            <a:p>
              <a:r>
                <a:rPr lang="en-US" sz="3428" dirty="0">
                  <a:solidFill>
                    <a:schemeClr val="bg1"/>
                  </a:solidFill>
                  <a:latin typeface="Lato" pitchFamily="34" charset="0"/>
                  <a:ea typeface="Lato" pitchFamily="34" charset="0"/>
                  <a:cs typeface="Lato" pitchFamily="34" charset="0"/>
                </a:rPr>
                <a:t>TIFLOPEDAGOGIKA</a:t>
              </a:r>
            </a:p>
          </p:txBody>
        </p:sp>
        <p:sp>
          <p:nvSpPr>
            <p:cNvPr id="148" name="TextBox 147"/>
            <p:cNvSpPr txBox="1"/>
            <p:nvPr/>
          </p:nvSpPr>
          <p:spPr>
            <a:xfrm>
              <a:off x="16458426" y="8625778"/>
              <a:ext cx="1055009" cy="953803"/>
            </a:xfrm>
            <a:prstGeom prst="rect">
              <a:avLst/>
            </a:prstGeom>
            <a:noFill/>
          </p:spPr>
          <p:txBody>
            <a:bodyPr wrap="square" lIns="85890" tIns="42945" rIns="85890" bIns="42945" rtlCol="0">
              <a:spAutoFit/>
            </a:bodyPr>
            <a:lstStyle/>
            <a:p>
              <a:endParaRPr lang="id-ID" sz="2348" b="1" dirty="0">
                <a:solidFill>
                  <a:schemeClr val="bg1"/>
                </a:solidFill>
                <a:latin typeface="Lato" pitchFamily="34" charset="0"/>
                <a:ea typeface="Lato" pitchFamily="34" charset="0"/>
                <a:cs typeface="Lato" pitchFamily="34" charset="0"/>
              </a:endParaRPr>
            </a:p>
          </p:txBody>
        </p:sp>
      </p:grpSp>
      <p:grpSp>
        <p:nvGrpSpPr>
          <p:cNvPr id="152" name="Group 151"/>
          <p:cNvGrpSpPr/>
          <p:nvPr/>
        </p:nvGrpSpPr>
        <p:grpSpPr>
          <a:xfrm>
            <a:off x="8222450" y="2729847"/>
            <a:ext cx="2526825" cy="396674"/>
            <a:chOff x="18181637" y="5368202"/>
            <a:chExt cx="5379121" cy="844441"/>
          </a:xfrm>
        </p:grpSpPr>
        <p:sp>
          <p:nvSpPr>
            <p:cNvPr id="153" name="TextBox 152"/>
            <p:cNvSpPr txBox="1"/>
            <p:nvPr/>
          </p:nvSpPr>
          <p:spPr>
            <a:xfrm>
              <a:off x="18991320" y="5368202"/>
              <a:ext cx="4569438" cy="529506"/>
            </a:xfrm>
            <a:prstGeom prst="rect">
              <a:avLst/>
            </a:prstGeom>
            <a:noFill/>
          </p:spPr>
          <p:txBody>
            <a:bodyPr wrap="square" lIns="103071" tIns="51536" rIns="103071" bIns="51536" rtlCol="0">
              <a:spAutoFit/>
            </a:bodyPr>
            <a:lstStyle/>
            <a:p>
              <a:endParaRPr lang="en-US" sz="940" dirty="0">
                <a:solidFill>
                  <a:schemeClr val="tx1">
                    <a:lumMod val="50000"/>
                    <a:lumOff val="50000"/>
                  </a:schemeClr>
                </a:solidFill>
                <a:latin typeface="Lato" pitchFamily="34" charset="0"/>
                <a:ea typeface="Lato" pitchFamily="34" charset="0"/>
                <a:cs typeface="Lato" pitchFamily="34" charset="0"/>
              </a:endParaRPr>
            </a:p>
          </p:txBody>
        </p:sp>
        <p:grpSp>
          <p:nvGrpSpPr>
            <p:cNvPr id="154" name="Group 153"/>
            <p:cNvGrpSpPr/>
            <p:nvPr/>
          </p:nvGrpSpPr>
          <p:grpSpPr>
            <a:xfrm>
              <a:off x="18181637" y="5549157"/>
              <a:ext cx="663486" cy="663486"/>
              <a:chOff x="2044216" y="4079472"/>
              <a:chExt cx="962828" cy="962828"/>
            </a:xfrm>
          </p:grpSpPr>
          <p:sp>
            <p:nvSpPr>
              <p:cNvPr id="155" name="Oval 154"/>
              <p:cNvSpPr/>
              <p:nvPr/>
            </p:nvSpPr>
            <p:spPr>
              <a:xfrm>
                <a:off x="2044216" y="4079472"/>
                <a:ext cx="962828" cy="96282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sp>
            <p:nvSpPr>
              <p:cNvPr id="156" name="Freeform 33"/>
              <p:cNvSpPr>
                <a:spLocks noChangeArrowheads="1"/>
              </p:cNvSpPr>
              <p:nvPr/>
            </p:nvSpPr>
            <p:spPr bwMode="auto">
              <a:xfrm>
                <a:off x="2262024" y="4267200"/>
                <a:ext cx="527213" cy="554671"/>
              </a:xfrm>
              <a:custGeom>
                <a:avLst/>
                <a:gdLst>
                  <a:gd name="T0" fmla="*/ 124 w 338"/>
                  <a:gd name="T1" fmla="*/ 355 h 356"/>
                  <a:gd name="T2" fmla="*/ 124 w 338"/>
                  <a:gd name="T3" fmla="*/ 355 h 356"/>
                  <a:gd name="T4" fmla="*/ 98 w 338"/>
                  <a:gd name="T5" fmla="*/ 337 h 356"/>
                  <a:gd name="T6" fmla="*/ 9 w 338"/>
                  <a:gd name="T7" fmla="*/ 222 h 356"/>
                  <a:gd name="T8" fmla="*/ 18 w 338"/>
                  <a:gd name="T9" fmla="*/ 178 h 356"/>
                  <a:gd name="T10" fmla="*/ 62 w 338"/>
                  <a:gd name="T11" fmla="*/ 178 h 356"/>
                  <a:gd name="T12" fmla="*/ 124 w 338"/>
                  <a:gd name="T13" fmla="*/ 258 h 356"/>
                  <a:gd name="T14" fmla="*/ 266 w 338"/>
                  <a:gd name="T15" fmla="*/ 27 h 356"/>
                  <a:gd name="T16" fmla="*/ 319 w 338"/>
                  <a:gd name="T17" fmla="*/ 9 h 356"/>
                  <a:gd name="T18" fmla="*/ 328 w 338"/>
                  <a:gd name="T19" fmla="*/ 62 h 356"/>
                  <a:gd name="T20" fmla="*/ 160 w 338"/>
                  <a:gd name="T21" fmla="*/ 337 h 356"/>
                  <a:gd name="T22" fmla="*/ 124 w 338"/>
                  <a:gd name="T23"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8" h="356">
                    <a:moveTo>
                      <a:pt x="124" y="355"/>
                    </a:moveTo>
                    <a:lnTo>
                      <a:pt x="124" y="355"/>
                    </a:lnTo>
                    <a:cubicBezTo>
                      <a:pt x="115" y="355"/>
                      <a:pt x="107" y="346"/>
                      <a:pt x="98" y="337"/>
                    </a:cubicBezTo>
                    <a:cubicBezTo>
                      <a:pt x="9" y="222"/>
                      <a:pt x="9" y="222"/>
                      <a:pt x="9" y="222"/>
                    </a:cubicBezTo>
                    <a:cubicBezTo>
                      <a:pt x="0" y="204"/>
                      <a:pt x="0" y="187"/>
                      <a:pt x="18" y="178"/>
                    </a:cubicBezTo>
                    <a:cubicBezTo>
                      <a:pt x="36" y="160"/>
                      <a:pt x="53" y="168"/>
                      <a:pt x="62" y="178"/>
                    </a:cubicBezTo>
                    <a:cubicBezTo>
                      <a:pt x="124" y="258"/>
                      <a:pt x="124" y="258"/>
                      <a:pt x="124" y="258"/>
                    </a:cubicBezTo>
                    <a:cubicBezTo>
                      <a:pt x="266" y="27"/>
                      <a:pt x="266" y="27"/>
                      <a:pt x="266" y="27"/>
                    </a:cubicBezTo>
                    <a:cubicBezTo>
                      <a:pt x="284" y="9"/>
                      <a:pt x="301" y="0"/>
                      <a:pt x="319" y="9"/>
                    </a:cubicBezTo>
                    <a:cubicBezTo>
                      <a:pt x="337" y="18"/>
                      <a:pt x="337" y="45"/>
                      <a:pt x="328" y="62"/>
                    </a:cubicBezTo>
                    <a:cubicBezTo>
                      <a:pt x="160" y="337"/>
                      <a:pt x="160" y="337"/>
                      <a:pt x="160" y="337"/>
                    </a:cubicBezTo>
                    <a:cubicBezTo>
                      <a:pt x="151" y="346"/>
                      <a:pt x="142" y="355"/>
                      <a:pt x="124" y="355"/>
                    </a:cubicBezTo>
                  </a:path>
                </a:pathLst>
              </a:custGeom>
              <a:solidFill>
                <a:schemeClr val="bg1"/>
              </a:solidFill>
              <a:ln>
                <a:noFill/>
              </a:ln>
              <a:effectLst/>
            </p:spPr>
            <p:txBody>
              <a:bodyPr wrap="none" lIns="16107" tIns="8054" rIns="16107" bIns="8054" anchor="ctr"/>
              <a:lstStyle/>
              <a:p>
                <a:pPr>
                  <a:defRPr/>
                </a:pPr>
                <a:endParaRPr lang="en-US" sz="846" dirty="0"/>
              </a:p>
            </p:txBody>
          </p:sp>
        </p:grpSp>
      </p:grpSp>
      <p:grpSp>
        <p:nvGrpSpPr>
          <p:cNvPr id="157" name="Group 156"/>
          <p:cNvGrpSpPr/>
          <p:nvPr/>
        </p:nvGrpSpPr>
        <p:grpSpPr>
          <a:xfrm>
            <a:off x="8222450" y="3537142"/>
            <a:ext cx="2526825" cy="396674"/>
            <a:chOff x="18204961" y="6818515"/>
            <a:chExt cx="5379121" cy="844441"/>
          </a:xfrm>
        </p:grpSpPr>
        <p:sp>
          <p:nvSpPr>
            <p:cNvPr id="158" name="TextBox 157"/>
            <p:cNvSpPr txBox="1"/>
            <p:nvPr/>
          </p:nvSpPr>
          <p:spPr>
            <a:xfrm>
              <a:off x="19014644" y="6818515"/>
              <a:ext cx="4569438" cy="529506"/>
            </a:xfrm>
            <a:prstGeom prst="rect">
              <a:avLst/>
            </a:prstGeom>
            <a:noFill/>
          </p:spPr>
          <p:txBody>
            <a:bodyPr wrap="square" lIns="103071" tIns="51536" rIns="103071" bIns="51536" rtlCol="0">
              <a:spAutoFit/>
            </a:bodyPr>
            <a:lstStyle/>
            <a:p>
              <a:endParaRPr lang="en-US" sz="940" dirty="0">
                <a:solidFill>
                  <a:schemeClr val="tx1">
                    <a:lumMod val="50000"/>
                    <a:lumOff val="50000"/>
                  </a:schemeClr>
                </a:solidFill>
                <a:latin typeface="Lato" pitchFamily="34" charset="0"/>
                <a:ea typeface="Lato" pitchFamily="34" charset="0"/>
                <a:cs typeface="Lato" pitchFamily="34" charset="0"/>
              </a:endParaRPr>
            </a:p>
          </p:txBody>
        </p:sp>
        <p:grpSp>
          <p:nvGrpSpPr>
            <p:cNvPr id="159" name="Group 158"/>
            <p:cNvGrpSpPr/>
            <p:nvPr/>
          </p:nvGrpSpPr>
          <p:grpSpPr>
            <a:xfrm>
              <a:off x="18204961" y="6999470"/>
              <a:ext cx="663486" cy="663486"/>
              <a:chOff x="2044216" y="4079472"/>
              <a:chExt cx="962828" cy="962828"/>
            </a:xfrm>
          </p:grpSpPr>
          <p:sp>
            <p:nvSpPr>
              <p:cNvPr id="160" name="Oval 159"/>
              <p:cNvSpPr/>
              <p:nvPr/>
            </p:nvSpPr>
            <p:spPr>
              <a:xfrm>
                <a:off x="2044216" y="4079472"/>
                <a:ext cx="962828" cy="96282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sp>
            <p:nvSpPr>
              <p:cNvPr id="161" name="Freeform 33"/>
              <p:cNvSpPr>
                <a:spLocks noChangeArrowheads="1"/>
              </p:cNvSpPr>
              <p:nvPr/>
            </p:nvSpPr>
            <p:spPr bwMode="auto">
              <a:xfrm>
                <a:off x="2262024" y="4267200"/>
                <a:ext cx="527213" cy="554671"/>
              </a:xfrm>
              <a:custGeom>
                <a:avLst/>
                <a:gdLst>
                  <a:gd name="T0" fmla="*/ 124 w 338"/>
                  <a:gd name="T1" fmla="*/ 355 h 356"/>
                  <a:gd name="T2" fmla="*/ 124 w 338"/>
                  <a:gd name="T3" fmla="*/ 355 h 356"/>
                  <a:gd name="T4" fmla="*/ 98 w 338"/>
                  <a:gd name="T5" fmla="*/ 337 h 356"/>
                  <a:gd name="T6" fmla="*/ 9 w 338"/>
                  <a:gd name="T7" fmla="*/ 222 h 356"/>
                  <a:gd name="T8" fmla="*/ 18 w 338"/>
                  <a:gd name="T9" fmla="*/ 178 h 356"/>
                  <a:gd name="T10" fmla="*/ 62 w 338"/>
                  <a:gd name="T11" fmla="*/ 178 h 356"/>
                  <a:gd name="T12" fmla="*/ 124 w 338"/>
                  <a:gd name="T13" fmla="*/ 258 h 356"/>
                  <a:gd name="T14" fmla="*/ 266 w 338"/>
                  <a:gd name="T15" fmla="*/ 27 h 356"/>
                  <a:gd name="T16" fmla="*/ 319 w 338"/>
                  <a:gd name="T17" fmla="*/ 9 h 356"/>
                  <a:gd name="T18" fmla="*/ 328 w 338"/>
                  <a:gd name="T19" fmla="*/ 62 h 356"/>
                  <a:gd name="T20" fmla="*/ 160 w 338"/>
                  <a:gd name="T21" fmla="*/ 337 h 356"/>
                  <a:gd name="T22" fmla="*/ 124 w 338"/>
                  <a:gd name="T23"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8" h="356">
                    <a:moveTo>
                      <a:pt x="124" y="355"/>
                    </a:moveTo>
                    <a:lnTo>
                      <a:pt x="124" y="355"/>
                    </a:lnTo>
                    <a:cubicBezTo>
                      <a:pt x="115" y="355"/>
                      <a:pt x="107" y="346"/>
                      <a:pt x="98" y="337"/>
                    </a:cubicBezTo>
                    <a:cubicBezTo>
                      <a:pt x="9" y="222"/>
                      <a:pt x="9" y="222"/>
                      <a:pt x="9" y="222"/>
                    </a:cubicBezTo>
                    <a:cubicBezTo>
                      <a:pt x="0" y="204"/>
                      <a:pt x="0" y="187"/>
                      <a:pt x="18" y="178"/>
                    </a:cubicBezTo>
                    <a:cubicBezTo>
                      <a:pt x="36" y="160"/>
                      <a:pt x="53" y="168"/>
                      <a:pt x="62" y="178"/>
                    </a:cubicBezTo>
                    <a:cubicBezTo>
                      <a:pt x="124" y="258"/>
                      <a:pt x="124" y="258"/>
                      <a:pt x="124" y="258"/>
                    </a:cubicBezTo>
                    <a:cubicBezTo>
                      <a:pt x="266" y="27"/>
                      <a:pt x="266" y="27"/>
                      <a:pt x="266" y="27"/>
                    </a:cubicBezTo>
                    <a:cubicBezTo>
                      <a:pt x="284" y="9"/>
                      <a:pt x="301" y="0"/>
                      <a:pt x="319" y="9"/>
                    </a:cubicBezTo>
                    <a:cubicBezTo>
                      <a:pt x="337" y="18"/>
                      <a:pt x="337" y="45"/>
                      <a:pt x="328" y="62"/>
                    </a:cubicBezTo>
                    <a:cubicBezTo>
                      <a:pt x="160" y="337"/>
                      <a:pt x="160" y="337"/>
                      <a:pt x="160" y="337"/>
                    </a:cubicBezTo>
                    <a:cubicBezTo>
                      <a:pt x="151" y="346"/>
                      <a:pt x="142" y="355"/>
                      <a:pt x="124" y="355"/>
                    </a:cubicBezTo>
                  </a:path>
                </a:pathLst>
              </a:custGeom>
              <a:solidFill>
                <a:schemeClr val="bg1"/>
              </a:solidFill>
              <a:ln>
                <a:noFill/>
              </a:ln>
              <a:effectLst/>
            </p:spPr>
            <p:txBody>
              <a:bodyPr wrap="none" lIns="16107" tIns="8054" rIns="16107" bIns="8054" anchor="ctr"/>
              <a:lstStyle/>
              <a:p>
                <a:pPr>
                  <a:defRPr/>
                </a:pPr>
                <a:endParaRPr lang="en-US" sz="846" dirty="0"/>
              </a:p>
            </p:txBody>
          </p:sp>
        </p:grpSp>
      </p:grpSp>
      <p:grpSp>
        <p:nvGrpSpPr>
          <p:cNvPr id="162" name="Group 161"/>
          <p:cNvGrpSpPr/>
          <p:nvPr/>
        </p:nvGrpSpPr>
        <p:grpSpPr>
          <a:xfrm>
            <a:off x="8256116" y="4251118"/>
            <a:ext cx="2526825" cy="396674"/>
            <a:chOff x="18186117" y="8407448"/>
            <a:chExt cx="5379121" cy="844441"/>
          </a:xfrm>
        </p:grpSpPr>
        <p:sp>
          <p:nvSpPr>
            <p:cNvPr id="163" name="TextBox 162"/>
            <p:cNvSpPr txBox="1"/>
            <p:nvPr/>
          </p:nvSpPr>
          <p:spPr>
            <a:xfrm>
              <a:off x="18995800" y="8407448"/>
              <a:ext cx="4569438" cy="529506"/>
            </a:xfrm>
            <a:prstGeom prst="rect">
              <a:avLst/>
            </a:prstGeom>
            <a:noFill/>
          </p:spPr>
          <p:txBody>
            <a:bodyPr wrap="square" lIns="103071" tIns="51536" rIns="103071" bIns="51536" rtlCol="0">
              <a:spAutoFit/>
            </a:bodyPr>
            <a:lstStyle/>
            <a:p>
              <a:endParaRPr lang="en-US" sz="940" dirty="0">
                <a:solidFill>
                  <a:schemeClr val="tx1">
                    <a:lumMod val="50000"/>
                    <a:lumOff val="50000"/>
                  </a:schemeClr>
                </a:solidFill>
                <a:latin typeface="Lato" pitchFamily="34" charset="0"/>
                <a:ea typeface="Lato" pitchFamily="34" charset="0"/>
                <a:cs typeface="Lato" pitchFamily="34" charset="0"/>
              </a:endParaRPr>
            </a:p>
          </p:txBody>
        </p:sp>
        <p:grpSp>
          <p:nvGrpSpPr>
            <p:cNvPr id="164" name="Group 163"/>
            <p:cNvGrpSpPr/>
            <p:nvPr/>
          </p:nvGrpSpPr>
          <p:grpSpPr>
            <a:xfrm>
              <a:off x="18186117" y="8588403"/>
              <a:ext cx="663486" cy="663486"/>
              <a:chOff x="2044216" y="4079472"/>
              <a:chExt cx="962828" cy="962828"/>
            </a:xfrm>
          </p:grpSpPr>
          <p:sp>
            <p:nvSpPr>
              <p:cNvPr id="165" name="Oval 164"/>
              <p:cNvSpPr/>
              <p:nvPr/>
            </p:nvSpPr>
            <p:spPr>
              <a:xfrm>
                <a:off x="2044216" y="4079472"/>
                <a:ext cx="962828" cy="96282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sp>
            <p:nvSpPr>
              <p:cNvPr id="166" name="Freeform 33"/>
              <p:cNvSpPr>
                <a:spLocks noChangeArrowheads="1"/>
              </p:cNvSpPr>
              <p:nvPr/>
            </p:nvSpPr>
            <p:spPr bwMode="auto">
              <a:xfrm>
                <a:off x="2262024" y="4267200"/>
                <a:ext cx="527213" cy="554671"/>
              </a:xfrm>
              <a:custGeom>
                <a:avLst/>
                <a:gdLst>
                  <a:gd name="T0" fmla="*/ 124 w 338"/>
                  <a:gd name="T1" fmla="*/ 355 h 356"/>
                  <a:gd name="T2" fmla="*/ 124 w 338"/>
                  <a:gd name="T3" fmla="*/ 355 h 356"/>
                  <a:gd name="T4" fmla="*/ 98 w 338"/>
                  <a:gd name="T5" fmla="*/ 337 h 356"/>
                  <a:gd name="T6" fmla="*/ 9 w 338"/>
                  <a:gd name="T7" fmla="*/ 222 h 356"/>
                  <a:gd name="T8" fmla="*/ 18 w 338"/>
                  <a:gd name="T9" fmla="*/ 178 h 356"/>
                  <a:gd name="T10" fmla="*/ 62 w 338"/>
                  <a:gd name="T11" fmla="*/ 178 h 356"/>
                  <a:gd name="T12" fmla="*/ 124 w 338"/>
                  <a:gd name="T13" fmla="*/ 258 h 356"/>
                  <a:gd name="T14" fmla="*/ 266 w 338"/>
                  <a:gd name="T15" fmla="*/ 27 h 356"/>
                  <a:gd name="T16" fmla="*/ 319 w 338"/>
                  <a:gd name="T17" fmla="*/ 9 h 356"/>
                  <a:gd name="T18" fmla="*/ 328 w 338"/>
                  <a:gd name="T19" fmla="*/ 62 h 356"/>
                  <a:gd name="T20" fmla="*/ 160 w 338"/>
                  <a:gd name="T21" fmla="*/ 337 h 356"/>
                  <a:gd name="T22" fmla="*/ 124 w 338"/>
                  <a:gd name="T23"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8" h="356">
                    <a:moveTo>
                      <a:pt x="124" y="355"/>
                    </a:moveTo>
                    <a:lnTo>
                      <a:pt x="124" y="355"/>
                    </a:lnTo>
                    <a:cubicBezTo>
                      <a:pt x="115" y="355"/>
                      <a:pt x="107" y="346"/>
                      <a:pt x="98" y="337"/>
                    </a:cubicBezTo>
                    <a:cubicBezTo>
                      <a:pt x="9" y="222"/>
                      <a:pt x="9" y="222"/>
                      <a:pt x="9" y="222"/>
                    </a:cubicBezTo>
                    <a:cubicBezTo>
                      <a:pt x="0" y="204"/>
                      <a:pt x="0" y="187"/>
                      <a:pt x="18" y="178"/>
                    </a:cubicBezTo>
                    <a:cubicBezTo>
                      <a:pt x="36" y="160"/>
                      <a:pt x="53" y="168"/>
                      <a:pt x="62" y="178"/>
                    </a:cubicBezTo>
                    <a:cubicBezTo>
                      <a:pt x="124" y="258"/>
                      <a:pt x="124" y="258"/>
                      <a:pt x="124" y="258"/>
                    </a:cubicBezTo>
                    <a:cubicBezTo>
                      <a:pt x="266" y="27"/>
                      <a:pt x="266" y="27"/>
                      <a:pt x="266" y="27"/>
                    </a:cubicBezTo>
                    <a:cubicBezTo>
                      <a:pt x="284" y="9"/>
                      <a:pt x="301" y="0"/>
                      <a:pt x="319" y="9"/>
                    </a:cubicBezTo>
                    <a:cubicBezTo>
                      <a:pt x="337" y="18"/>
                      <a:pt x="337" y="45"/>
                      <a:pt x="328" y="62"/>
                    </a:cubicBezTo>
                    <a:cubicBezTo>
                      <a:pt x="160" y="337"/>
                      <a:pt x="160" y="337"/>
                      <a:pt x="160" y="337"/>
                    </a:cubicBezTo>
                    <a:cubicBezTo>
                      <a:pt x="151" y="346"/>
                      <a:pt x="142" y="355"/>
                      <a:pt x="124" y="355"/>
                    </a:cubicBezTo>
                  </a:path>
                </a:pathLst>
              </a:custGeom>
              <a:solidFill>
                <a:schemeClr val="bg1"/>
              </a:solidFill>
              <a:ln>
                <a:noFill/>
              </a:ln>
              <a:effectLst/>
            </p:spPr>
            <p:txBody>
              <a:bodyPr wrap="none" lIns="16107" tIns="8054" rIns="16107" bIns="8054" anchor="ctr"/>
              <a:lstStyle/>
              <a:p>
                <a:pPr>
                  <a:defRPr/>
                </a:pPr>
                <a:endParaRPr lang="en-US" sz="846" dirty="0"/>
              </a:p>
            </p:txBody>
          </p:sp>
        </p:grpSp>
      </p:grpSp>
      <p:grpSp>
        <p:nvGrpSpPr>
          <p:cNvPr id="167" name="Group 166"/>
          <p:cNvGrpSpPr/>
          <p:nvPr/>
        </p:nvGrpSpPr>
        <p:grpSpPr>
          <a:xfrm>
            <a:off x="8239676" y="5016925"/>
            <a:ext cx="2526825" cy="396674"/>
            <a:chOff x="18209441" y="9857761"/>
            <a:chExt cx="5379121" cy="844441"/>
          </a:xfrm>
        </p:grpSpPr>
        <p:sp>
          <p:nvSpPr>
            <p:cNvPr id="168" name="TextBox 167"/>
            <p:cNvSpPr txBox="1"/>
            <p:nvPr/>
          </p:nvSpPr>
          <p:spPr>
            <a:xfrm>
              <a:off x="19019124" y="9857761"/>
              <a:ext cx="4569438" cy="529506"/>
            </a:xfrm>
            <a:prstGeom prst="rect">
              <a:avLst/>
            </a:prstGeom>
            <a:noFill/>
          </p:spPr>
          <p:txBody>
            <a:bodyPr wrap="square" lIns="103071" tIns="51536" rIns="103071" bIns="51536" rtlCol="0">
              <a:spAutoFit/>
            </a:bodyPr>
            <a:lstStyle/>
            <a:p>
              <a:endParaRPr lang="en-US" sz="940" dirty="0">
                <a:solidFill>
                  <a:schemeClr val="tx1">
                    <a:lumMod val="50000"/>
                    <a:lumOff val="50000"/>
                  </a:schemeClr>
                </a:solidFill>
                <a:latin typeface="Lato" pitchFamily="34" charset="0"/>
                <a:ea typeface="Lato" pitchFamily="34" charset="0"/>
                <a:cs typeface="Lato" pitchFamily="34" charset="0"/>
              </a:endParaRPr>
            </a:p>
          </p:txBody>
        </p:sp>
        <p:grpSp>
          <p:nvGrpSpPr>
            <p:cNvPr id="169" name="Group 168"/>
            <p:cNvGrpSpPr/>
            <p:nvPr/>
          </p:nvGrpSpPr>
          <p:grpSpPr>
            <a:xfrm>
              <a:off x="18209441" y="10038716"/>
              <a:ext cx="663486" cy="663486"/>
              <a:chOff x="2044216" y="4079472"/>
              <a:chExt cx="962828" cy="962828"/>
            </a:xfrm>
          </p:grpSpPr>
          <p:sp>
            <p:nvSpPr>
              <p:cNvPr id="170" name="Oval 169"/>
              <p:cNvSpPr/>
              <p:nvPr/>
            </p:nvSpPr>
            <p:spPr>
              <a:xfrm>
                <a:off x="2044216" y="4079472"/>
                <a:ext cx="962828" cy="9628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46"/>
              </a:p>
            </p:txBody>
          </p:sp>
          <p:sp>
            <p:nvSpPr>
              <p:cNvPr id="171" name="Freeform 33"/>
              <p:cNvSpPr>
                <a:spLocks noChangeArrowheads="1"/>
              </p:cNvSpPr>
              <p:nvPr/>
            </p:nvSpPr>
            <p:spPr bwMode="auto">
              <a:xfrm>
                <a:off x="2262024" y="4267200"/>
                <a:ext cx="527213" cy="554671"/>
              </a:xfrm>
              <a:custGeom>
                <a:avLst/>
                <a:gdLst>
                  <a:gd name="T0" fmla="*/ 124 w 338"/>
                  <a:gd name="T1" fmla="*/ 355 h 356"/>
                  <a:gd name="T2" fmla="*/ 124 w 338"/>
                  <a:gd name="T3" fmla="*/ 355 h 356"/>
                  <a:gd name="T4" fmla="*/ 98 w 338"/>
                  <a:gd name="T5" fmla="*/ 337 h 356"/>
                  <a:gd name="T6" fmla="*/ 9 w 338"/>
                  <a:gd name="T7" fmla="*/ 222 h 356"/>
                  <a:gd name="T8" fmla="*/ 18 w 338"/>
                  <a:gd name="T9" fmla="*/ 178 h 356"/>
                  <a:gd name="T10" fmla="*/ 62 w 338"/>
                  <a:gd name="T11" fmla="*/ 178 h 356"/>
                  <a:gd name="T12" fmla="*/ 124 w 338"/>
                  <a:gd name="T13" fmla="*/ 258 h 356"/>
                  <a:gd name="T14" fmla="*/ 266 w 338"/>
                  <a:gd name="T15" fmla="*/ 27 h 356"/>
                  <a:gd name="T16" fmla="*/ 319 w 338"/>
                  <a:gd name="T17" fmla="*/ 9 h 356"/>
                  <a:gd name="T18" fmla="*/ 328 w 338"/>
                  <a:gd name="T19" fmla="*/ 62 h 356"/>
                  <a:gd name="T20" fmla="*/ 160 w 338"/>
                  <a:gd name="T21" fmla="*/ 337 h 356"/>
                  <a:gd name="T22" fmla="*/ 124 w 338"/>
                  <a:gd name="T23" fmla="*/ 35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8" h="356">
                    <a:moveTo>
                      <a:pt x="124" y="355"/>
                    </a:moveTo>
                    <a:lnTo>
                      <a:pt x="124" y="355"/>
                    </a:lnTo>
                    <a:cubicBezTo>
                      <a:pt x="115" y="355"/>
                      <a:pt x="107" y="346"/>
                      <a:pt x="98" y="337"/>
                    </a:cubicBezTo>
                    <a:cubicBezTo>
                      <a:pt x="9" y="222"/>
                      <a:pt x="9" y="222"/>
                      <a:pt x="9" y="222"/>
                    </a:cubicBezTo>
                    <a:cubicBezTo>
                      <a:pt x="0" y="204"/>
                      <a:pt x="0" y="187"/>
                      <a:pt x="18" y="178"/>
                    </a:cubicBezTo>
                    <a:cubicBezTo>
                      <a:pt x="36" y="160"/>
                      <a:pt x="53" y="168"/>
                      <a:pt x="62" y="178"/>
                    </a:cubicBezTo>
                    <a:cubicBezTo>
                      <a:pt x="124" y="258"/>
                      <a:pt x="124" y="258"/>
                      <a:pt x="124" y="258"/>
                    </a:cubicBezTo>
                    <a:cubicBezTo>
                      <a:pt x="266" y="27"/>
                      <a:pt x="266" y="27"/>
                      <a:pt x="266" y="27"/>
                    </a:cubicBezTo>
                    <a:cubicBezTo>
                      <a:pt x="284" y="9"/>
                      <a:pt x="301" y="0"/>
                      <a:pt x="319" y="9"/>
                    </a:cubicBezTo>
                    <a:cubicBezTo>
                      <a:pt x="337" y="18"/>
                      <a:pt x="337" y="45"/>
                      <a:pt x="328" y="62"/>
                    </a:cubicBezTo>
                    <a:cubicBezTo>
                      <a:pt x="160" y="337"/>
                      <a:pt x="160" y="337"/>
                      <a:pt x="160" y="337"/>
                    </a:cubicBezTo>
                    <a:cubicBezTo>
                      <a:pt x="151" y="346"/>
                      <a:pt x="142" y="355"/>
                      <a:pt x="124" y="355"/>
                    </a:cubicBezTo>
                  </a:path>
                </a:pathLst>
              </a:custGeom>
              <a:solidFill>
                <a:schemeClr val="bg1"/>
              </a:solidFill>
              <a:ln>
                <a:noFill/>
              </a:ln>
              <a:effectLst/>
            </p:spPr>
            <p:txBody>
              <a:bodyPr wrap="none" lIns="16107" tIns="8054" rIns="16107" bIns="8054" anchor="ctr"/>
              <a:lstStyle/>
              <a:p>
                <a:pPr>
                  <a:defRPr/>
                </a:pPr>
                <a:endParaRPr lang="en-US" sz="846" dirty="0"/>
              </a:p>
            </p:txBody>
          </p:sp>
        </p:grpSp>
      </p:grpSp>
      <p:grpSp>
        <p:nvGrpSpPr>
          <p:cNvPr id="238" name="Group 237"/>
          <p:cNvGrpSpPr/>
          <p:nvPr/>
        </p:nvGrpSpPr>
        <p:grpSpPr>
          <a:xfrm>
            <a:off x="1335304" y="1603471"/>
            <a:ext cx="1705610" cy="4789592"/>
            <a:chOff x="7043738" y="2071688"/>
            <a:chExt cx="273050" cy="766763"/>
          </a:xfrm>
        </p:grpSpPr>
        <p:sp>
          <p:nvSpPr>
            <p:cNvPr id="239" name="Freeform 835">
              <a:extLst>
                <a:ext uri="{FF2B5EF4-FFF2-40B4-BE49-F238E27FC236}">
                  <a16:creationId xmlns:a16="http://schemas.microsoft.com/office/drawing/2014/main" id="{6D28ECF9-13FB-4E6F-A0FB-94DB87367A9B}"/>
                </a:ext>
              </a:extLst>
            </p:cNvPr>
            <p:cNvSpPr>
              <a:spLocks/>
            </p:cNvSpPr>
            <p:nvPr/>
          </p:nvSpPr>
          <p:spPr bwMode="auto">
            <a:xfrm>
              <a:off x="7081838" y="2071688"/>
              <a:ext cx="163513" cy="227013"/>
            </a:xfrm>
            <a:custGeom>
              <a:avLst/>
              <a:gdLst>
                <a:gd name="T0" fmla="*/ 91 w 141"/>
                <a:gd name="T1" fmla="*/ 7 h 196"/>
                <a:gd name="T2" fmla="*/ 52 w 141"/>
                <a:gd name="T3" fmla="*/ 30 h 196"/>
                <a:gd name="T4" fmla="*/ 30 w 141"/>
                <a:gd name="T5" fmla="*/ 87 h 196"/>
                <a:gd name="T6" fmla="*/ 11 w 141"/>
                <a:gd name="T7" fmla="*/ 151 h 196"/>
                <a:gd name="T8" fmla="*/ 115 w 141"/>
                <a:gd name="T9" fmla="*/ 144 h 196"/>
                <a:gd name="T10" fmla="*/ 133 w 141"/>
                <a:gd name="T11" fmla="*/ 40 h 196"/>
                <a:gd name="T12" fmla="*/ 91 w 141"/>
                <a:gd name="T13" fmla="*/ 7 h 196"/>
              </a:gdLst>
              <a:ahLst/>
              <a:cxnLst>
                <a:cxn ang="0">
                  <a:pos x="T0" y="T1"/>
                </a:cxn>
                <a:cxn ang="0">
                  <a:pos x="T2" y="T3"/>
                </a:cxn>
                <a:cxn ang="0">
                  <a:pos x="T4" y="T5"/>
                </a:cxn>
                <a:cxn ang="0">
                  <a:pos x="T6" y="T7"/>
                </a:cxn>
                <a:cxn ang="0">
                  <a:pos x="T8" y="T9"/>
                </a:cxn>
                <a:cxn ang="0">
                  <a:pos x="T10" y="T11"/>
                </a:cxn>
                <a:cxn ang="0">
                  <a:pos x="T12" y="T13"/>
                </a:cxn>
              </a:cxnLst>
              <a:rect l="0" t="0" r="r" b="b"/>
              <a:pathLst>
                <a:path w="141" h="196">
                  <a:moveTo>
                    <a:pt x="91" y="7"/>
                  </a:moveTo>
                  <a:cubicBezTo>
                    <a:pt x="67" y="0"/>
                    <a:pt x="57" y="11"/>
                    <a:pt x="52" y="30"/>
                  </a:cubicBezTo>
                  <a:cubicBezTo>
                    <a:pt x="47" y="48"/>
                    <a:pt x="53" y="68"/>
                    <a:pt x="30" y="87"/>
                  </a:cubicBezTo>
                  <a:cubicBezTo>
                    <a:pt x="7" y="107"/>
                    <a:pt x="0" y="134"/>
                    <a:pt x="11" y="151"/>
                  </a:cubicBezTo>
                  <a:cubicBezTo>
                    <a:pt x="22" y="169"/>
                    <a:pt x="90" y="196"/>
                    <a:pt x="115" y="144"/>
                  </a:cubicBezTo>
                  <a:cubicBezTo>
                    <a:pt x="141" y="93"/>
                    <a:pt x="141" y="62"/>
                    <a:pt x="133" y="40"/>
                  </a:cubicBezTo>
                  <a:cubicBezTo>
                    <a:pt x="125" y="18"/>
                    <a:pt x="101" y="11"/>
                    <a:pt x="91" y="7"/>
                  </a:cubicBezTo>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0" name="Freeform 836">
              <a:extLst>
                <a:ext uri="{FF2B5EF4-FFF2-40B4-BE49-F238E27FC236}">
                  <a16:creationId xmlns:a16="http://schemas.microsoft.com/office/drawing/2014/main" id="{6DB77901-6D37-4FDC-B4F0-492146B0DC90}"/>
                </a:ext>
              </a:extLst>
            </p:cNvPr>
            <p:cNvSpPr>
              <a:spLocks/>
            </p:cNvSpPr>
            <p:nvPr/>
          </p:nvSpPr>
          <p:spPr bwMode="auto">
            <a:xfrm>
              <a:off x="7196138" y="2489200"/>
              <a:ext cx="100013" cy="115888"/>
            </a:xfrm>
            <a:custGeom>
              <a:avLst/>
              <a:gdLst>
                <a:gd name="T0" fmla="*/ 75 w 87"/>
                <a:gd name="T1" fmla="*/ 100 h 100"/>
                <a:gd name="T2" fmla="*/ 1 w 87"/>
                <a:gd name="T3" fmla="*/ 100 h 100"/>
                <a:gd name="T4" fmla="*/ 0 w 87"/>
                <a:gd name="T5" fmla="*/ 0 h 100"/>
                <a:gd name="T6" fmla="*/ 80 w 87"/>
                <a:gd name="T7" fmla="*/ 15 h 100"/>
                <a:gd name="T8" fmla="*/ 87 w 87"/>
                <a:gd name="T9" fmla="*/ 88 h 100"/>
                <a:gd name="T10" fmla="*/ 75 w 87"/>
                <a:gd name="T11" fmla="*/ 100 h 100"/>
              </a:gdLst>
              <a:ahLst/>
              <a:cxnLst>
                <a:cxn ang="0">
                  <a:pos x="T0" y="T1"/>
                </a:cxn>
                <a:cxn ang="0">
                  <a:pos x="T2" y="T3"/>
                </a:cxn>
                <a:cxn ang="0">
                  <a:pos x="T4" y="T5"/>
                </a:cxn>
                <a:cxn ang="0">
                  <a:pos x="T6" y="T7"/>
                </a:cxn>
                <a:cxn ang="0">
                  <a:pos x="T8" y="T9"/>
                </a:cxn>
                <a:cxn ang="0">
                  <a:pos x="T10" y="T11"/>
                </a:cxn>
              </a:cxnLst>
              <a:rect l="0" t="0" r="r" b="b"/>
              <a:pathLst>
                <a:path w="87" h="100">
                  <a:moveTo>
                    <a:pt x="75" y="100"/>
                  </a:moveTo>
                  <a:cubicBezTo>
                    <a:pt x="1" y="100"/>
                    <a:pt x="1" y="100"/>
                    <a:pt x="1" y="100"/>
                  </a:cubicBezTo>
                  <a:cubicBezTo>
                    <a:pt x="0" y="0"/>
                    <a:pt x="0" y="0"/>
                    <a:pt x="0" y="0"/>
                  </a:cubicBezTo>
                  <a:cubicBezTo>
                    <a:pt x="80" y="15"/>
                    <a:pt x="80" y="15"/>
                    <a:pt x="80" y="15"/>
                  </a:cubicBezTo>
                  <a:cubicBezTo>
                    <a:pt x="87" y="88"/>
                    <a:pt x="87" y="88"/>
                    <a:pt x="87" y="88"/>
                  </a:cubicBezTo>
                  <a:cubicBezTo>
                    <a:pt x="87" y="95"/>
                    <a:pt x="82" y="100"/>
                    <a:pt x="75" y="100"/>
                  </a:cubicBezTo>
                </a:path>
              </a:pathLst>
            </a:custGeom>
            <a:solidFill>
              <a:srgbClr val="F371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1" name="Freeform 837">
              <a:extLst>
                <a:ext uri="{FF2B5EF4-FFF2-40B4-BE49-F238E27FC236}">
                  <a16:creationId xmlns:a16="http://schemas.microsoft.com/office/drawing/2014/main" id="{270D18E1-2AE5-42A3-A592-85C29E6BC6F3}"/>
                </a:ext>
              </a:extLst>
            </p:cNvPr>
            <p:cNvSpPr>
              <a:spLocks/>
            </p:cNvSpPr>
            <p:nvPr/>
          </p:nvSpPr>
          <p:spPr bwMode="auto">
            <a:xfrm>
              <a:off x="7246938" y="2473325"/>
              <a:ext cx="38100" cy="36513"/>
            </a:xfrm>
            <a:custGeom>
              <a:avLst/>
              <a:gdLst>
                <a:gd name="T0" fmla="*/ 33 w 33"/>
                <a:gd name="T1" fmla="*/ 31 h 31"/>
                <a:gd name="T2" fmla="*/ 1 w 33"/>
                <a:gd name="T3" fmla="*/ 2 h 31"/>
                <a:gd name="T4" fmla="*/ 0 w 33"/>
                <a:gd name="T5" fmla="*/ 8 h 31"/>
                <a:gd name="T6" fmla="*/ 16 w 33"/>
                <a:gd name="T7" fmla="*/ 16 h 31"/>
                <a:gd name="T8" fmla="*/ 26 w 33"/>
                <a:gd name="T9" fmla="*/ 30 h 31"/>
                <a:gd name="T10" fmla="*/ 33 w 33"/>
                <a:gd name="T11" fmla="*/ 31 h 31"/>
              </a:gdLst>
              <a:ahLst/>
              <a:cxnLst>
                <a:cxn ang="0">
                  <a:pos x="T0" y="T1"/>
                </a:cxn>
                <a:cxn ang="0">
                  <a:pos x="T2" y="T3"/>
                </a:cxn>
                <a:cxn ang="0">
                  <a:pos x="T4" y="T5"/>
                </a:cxn>
                <a:cxn ang="0">
                  <a:pos x="T6" y="T7"/>
                </a:cxn>
                <a:cxn ang="0">
                  <a:pos x="T8" y="T9"/>
                </a:cxn>
                <a:cxn ang="0">
                  <a:pos x="T10" y="T11"/>
                </a:cxn>
              </a:cxnLst>
              <a:rect l="0" t="0" r="r" b="b"/>
              <a:pathLst>
                <a:path w="33" h="31">
                  <a:moveTo>
                    <a:pt x="33" y="31"/>
                  </a:moveTo>
                  <a:cubicBezTo>
                    <a:pt x="27" y="16"/>
                    <a:pt x="0" y="0"/>
                    <a:pt x="1" y="2"/>
                  </a:cubicBezTo>
                  <a:cubicBezTo>
                    <a:pt x="0" y="8"/>
                    <a:pt x="0" y="8"/>
                    <a:pt x="0" y="8"/>
                  </a:cubicBezTo>
                  <a:cubicBezTo>
                    <a:pt x="0" y="8"/>
                    <a:pt x="7" y="8"/>
                    <a:pt x="16" y="16"/>
                  </a:cubicBezTo>
                  <a:cubicBezTo>
                    <a:pt x="25" y="24"/>
                    <a:pt x="26" y="30"/>
                    <a:pt x="26" y="30"/>
                  </a:cubicBezTo>
                  <a:lnTo>
                    <a:pt x="33" y="31"/>
                  </a:lnTo>
                  <a:close/>
                </a:path>
              </a:pathLst>
            </a:custGeom>
            <a:solidFill>
              <a:srgbClr val="F3716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2" name="Freeform 838">
              <a:extLst>
                <a:ext uri="{FF2B5EF4-FFF2-40B4-BE49-F238E27FC236}">
                  <a16:creationId xmlns:a16="http://schemas.microsoft.com/office/drawing/2014/main" id="{9A62CBE0-CFFB-4BA2-A2A8-934D58CC3966}"/>
                </a:ext>
              </a:extLst>
            </p:cNvPr>
            <p:cNvSpPr>
              <a:spLocks/>
            </p:cNvSpPr>
            <p:nvPr/>
          </p:nvSpPr>
          <p:spPr bwMode="auto">
            <a:xfrm>
              <a:off x="7181850" y="2489200"/>
              <a:ext cx="100013" cy="115888"/>
            </a:xfrm>
            <a:custGeom>
              <a:avLst/>
              <a:gdLst>
                <a:gd name="T0" fmla="*/ 74 w 86"/>
                <a:gd name="T1" fmla="*/ 99 h 99"/>
                <a:gd name="T2" fmla="*/ 1 w 86"/>
                <a:gd name="T3" fmla="*/ 99 h 99"/>
                <a:gd name="T4" fmla="*/ 0 w 86"/>
                <a:gd name="T5" fmla="*/ 0 h 99"/>
                <a:gd name="T6" fmla="*/ 86 w 86"/>
                <a:gd name="T7" fmla="*/ 15 h 99"/>
                <a:gd name="T8" fmla="*/ 84 w 86"/>
                <a:gd name="T9" fmla="*/ 88 h 99"/>
                <a:gd name="T10" fmla="*/ 74 w 86"/>
                <a:gd name="T11" fmla="*/ 99 h 99"/>
              </a:gdLst>
              <a:ahLst/>
              <a:cxnLst>
                <a:cxn ang="0">
                  <a:pos x="T0" y="T1"/>
                </a:cxn>
                <a:cxn ang="0">
                  <a:pos x="T2" y="T3"/>
                </a:cxn>
                <a:cxn ang="0">
                  <a:pos x="T4" y="T5"/>
                </a:cxn>
                <a:cxn ang="0">
                  <a:pos x="T6" y="T7"/>
                </a:cxn>
                <a:cxn ang="0">
                  <a:pos x="T8" y="T9"/>
                </a:cxn>
                <a:cxn ang="0">
                  <a:pos x="T10" y="T11"/>
                </a:cxn>
              </a:cxnLst>
              <a:rect l="0" t="0" r="r" b="b"/>
              <a:pathLst>
                <a:path w="86" h="99">
                  <a:moveTo>
                    <a:pt x="74" y="99"/>
                  </a:moveTo>
                  <a:cubicBezTo>
                    <a:pt x="1" y="99"/>
                    <a:pt x="1" y="99"/>
                    <a:pt x="1" y="99"/>
                  </a:cubicBezTo>
                  <a:cubicBezTo>
                    <a:pt x="0" y="0"/>
                    <a:pt x="0" y="0"/>
                    <a:pt x="0" y="0"/>
                  </a:cubicBezTo>
                  <a:cubicBezTo>
                    <a:pt x="86" y="15"/>
                    <a:pt x="86" y="15"/>
                    <a:pt x="86" y="15"/>
                  </a:cubicBezTo>
                  <a:cubicBezTo>
                    <a:pt x="84" y="88"/>
                    <a:pt x="84" y="88"/>
                    <a:pt x="84" y="88"/>
                  </a:cubicBezTo>
                  <a:cubicBezTo>
                    <a:pt x="84" y="95"/>
                    <a:pt x="81" y="99"/>
                    <a:pt x="74" y="99"/>
                  </a:cubicBezTo>
                </a:path>
              </a:pathLst>
            </a:custGeom>
            <a:solidFill>
              <a:srgbClr val="F299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3" name="Freeform 839">
              <a:extLst>
                <a:ext uri="{FF2B5EF4-FFF2-40B4-BE49-F238E27FC236}">
                  <a16:creationId xmlns:a16="http://schemas.microsoft.com/office/drawing/2014/main" id="{06694381-4DFB-4D20-8456-05296A8814D7}"/>
                </a:ext>
              </a:extLst>
            </p:cNvPr>
            <p:cNvSpPr>
              <a:spLocks/>
            </p:cNvSpPr>
            <p:nvPr/>
          </p:nvSpPr>
          <p:spPr bwMode="auto">
            <a:xfrm>
              <a:off x="7248525" y="2479675"/>
              <a:ext cx="25400" cy="30163"/>
            </a:xfrm>
            <a:custGeom>
              <a:avLst/>
              <a:gdLst>
                <a:gd name="T0" fmla="*/ 22 w 22"/>
                <a:gd name="T1" fmla="*/ 26 h 26"/>
                <a:gd name="T2" fmla="*/ 5 w 22"/>
                <a:gd name="T3" fmla="*/ 3 h 26"/>
                <a:gd name="T4" fmla="*/ 17 w 22"/>
                <a:gd name="T5" fmla="*/ 25 h 26"/>
                <a:gd name="T6" fmla="*/ 22 w 22"/>
                <a:gd name="T7" fmla="*/ 26 h 26"/>
              </a:gdLst>
              <a:ahLst/>
              <a:cxnLst>
                <a:cxn ang="0">
                  <a:pos x="T0" y="T1"/>
                </a:cxn>
                <a:cxn ang="0">
                  <a:pos x="T2" y="T3"/>
                </a:cxn>
                <a:cxn ang="0">
                  <a:pos x="T4" y="T5"/>
                </a:cxn>
                <a:cxn ang="0">
                  <a:pos x="T6" y="T7"/>
                </a:cxn>
              </a:cxnLst>
              <a:rect l="0" t="0" r="r" b="b"/>
              <a:pathLst>
                <a:path w="22" h="26">
                  <a:moveTo>
                    <a:pt x="22" y="26"/>
                  </a:moveTo>
                  <a:cubicBezTo>
                    <a:pt x="18" y="15"/>
                    <a:pt x="9" y="6"/>
                    <a:pt x="5" y="3"/>
                  </a:cubicBezTo>
                  <a:cubicBezTo>
                    <a:pt x="0" y="0"/>
                    <a:pt x="17" y="25"/>
                    <a:pt x="17" y="25"/>
                  </a:cubicBezTo>
                  <a:lnTo>
                    <a:pt x="22" y="26"/>
                  </a:lnTo>
                  <a:close/>
                </a:path>
              </a:pathLst>
            </a:custGeom>
            <a:solidFill>
              <a:srgbClr val="F299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4" name="Freeform 840">
              <a:extLst>
                <a:ext uri="{FF2B5EF4-FFF2-40B4-BE49-F238E27FC236}">
                  <a16:creationId xmlns:a16="http://schemas.microsoft.com/office/drawing/2014/main" id="{C959A6E9-D3CF-4027-95D0-77C3B9A9F2FE}"/>
                </a:ext>
              </a:extLst>
            </p:cNvPr>
            <p:cNvSpPr>
              <a:spLocks/>
            </p:cNvSpPr>
            <p:nvPr/>
          </p:nvSpPr>
          <p:spPr bwMode="auto">
            <a:xfrm>
              <a:off x="7250113" y="2527300"/>
              <a:ext cx="46038" cy="149225"/>
            </a:xfrm>
            <a:custGeom>
              <a:avLst/>
              <a:gdLst>
                <a:gd name="T0" fmla="*/ 30 w 41"/>
                <a:gd name="T1" fmla="*/ 5 h 129"/>
                <a:gd name="T2" fmla="*/ 34 w 41"/>
                <a:gd name="T3" fmla="*/ 12 h 129"/>
                <a:gd name="T4" fmla="*/ 32 w 41"/>
                <a:gd name="T5" fmla="*/ 106 h 129"/>
                <a:gd name="T6" fmla="*/ 0 w 41"/>
                <a:gd name="T7" fmla="*/ 129 h 129"/>
                <a:gd name="T8" fmla="*/ 2 w 41"/>
                <a:gd name="T9" fmla="*/ 119 h 129"/>
                <a:gd name="T10" fmla="*/ 27 w 41"/>
                <a:gd name="T11" fmla="*/ 103 h 129"/>
                <a:gd name="T12" fmla="*/ 30 w 41"/>
                <a:gd name="T13" fmla="*/ 5 h 129"/>
              </a:gdLst>
              <a:ahLst/>
              <a:cxnLst>
                <a:cxn ang="0">
                  <a:pos x="T0" y="T1"/>
                </a:cxn>
                <a:cxn ang="0">
                  <a:pos x="T2" y="T3"/>
                </a:cxn>
                <a:cxn ang="0">
                  <a:pos x="T4" y="T5"/>
                </a:cxn>
                <a:cxn ang="0">
                  <a:pos x="T6" y="T7"/>
                </a:cxn>
                <a:cxn ang="0">
                  <a:pos x="T8" y="T9"/>
                </a:cxn>
                <a:cxn ang="0">
                  <a:pos x="T10" y="T11"/>
                </a:cxn>
                <a:cxn ang="0">
                  <a:pos x="T12" y="T13"/>
                </a:cxn>
              </a:cxnLst>
              <a:rect l="0" t="0" r="r" b="b"/>
              <a:pathLst>
                <a:path w="41" h="129">
                  <a:moveTo>
                    <a:pt x="30" y="5"/>
                  </a:moveTo>
                  <a:cubicBezTo>
                    <a:pt x="32" y="0"/>
                    <a:pt x="34" y="3"/>
                    <a:pt x="34" y="12"/>
                  </a:cubicBezTo>
                  <a:cubicBezTo>
                    <a:pt x="34" y="20"/>
                    <a:pt x="41" y="88"/>
                    <a:pt x="32" y="106"/>
                  </a:cubicBezTo>
                  <a:cubicBezTo>
                    <a:pt x="26" y="119"/>
                    <a:pt x="0" y="129"/>
                    <a:pt x="0" y="129"/>
                  </a:cubicBezTo>
                  <a:cubicBezTo>
                    <a:pt x="2" y="119"/>
                    <a:pt x="2" y="119"/>
                    <a:pt x="2" y="119"/>
                  </a:cubicBezTo>
                  <a:cubicBezTo>
                    <a:pt x="2" y="119"/>
                    <a:pt x="20" y="114"/>
                    <a:pt x="27" y="103"/>
                  </a:cubicBezTo>
                  <a:cubicBezTo>
                    <a:pt x="35" y="91"/>
                    <a:pt x="30" y="5"/>
                    <a:pt x="30" y="5"/>
                  </a:cubicBezTo>
                  <a:close/>
                </a:path>
              </a:pathLst>
            </a:custGeom>
            <a:solidFill>
              <a:srgbClr val="F299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5" name="Freeform 841">
              <a:extLst>
                <a:ext uri="{FF2B5EF4-FFF2-40B4-BE49-F238E27FC236}">
                  <a16:creationId xmlns:a16="http://schemas.microsoft.com/office/drawing/2014/main" id="{B3D2E88E-5F3D-4D68-85B1-560257C0EAC4}"/>
                </a:ext>
              </a:extLst>
            </p:cNvPr>
            <p:cNvSpPr>
              <a:spLocks/>
            </p:cNvSpPr>
            <p:nvPr/>
          </p:nvSpPr>
          <p:spPr bwMode="auto">
            <a:xfrm>
              <a:off x="7237413" y="2400300"/>
              <a:ext cx="20638" cy="71438"/>
            </a:xfrm>
            <a:custGeom>
              <a:avLst/>
              <a:gdLst>
                <a:gd name="T0" fmla="*/ 13 w 13"/>
                <a:gd name="T1" fmla="*/ 0 h 45"/>
                <a:gd name="T2" fmla="*/ 12 w 13"/>
                <a:gd name="T3" fmla="*/ 45 h 45"/>
                <a:gd name="T4" fmla="*/ 0 w 13"/>
                <a:gd name="T5" fmla="*/ 3 h 45"/>
                <a:gd name="T6" fmla="*/ 13 w 13"/>
                <a:gd name="T7" fmla="*/ 0 h 45"/>
              </a:gdLst>
              <a:ahLst/>
              <a:cxnLst>
                <a:cxn ang="0">
                  <a:pos x="T0" y="T1"/>
                </a:cxn>
                <a:cxn ang="0">
                  <a:pos x="T2" y="T3"/>
                </a:cxn>
                <a:cxn ang="0">
                  <a:pos x="T4" y="T5"/>
                </a:cxn>
                <a:cxn ang="0">
                  <a:pos x="T6" y="T7"/>
                </a:cxn>
              </a:cxnLst>
              <a:rect l="0" t="0" r="r" b="b"/>
              <a:pathLst>
                <a:path w="13" h="45">
                  <a:moveTo>
                    <a:pt x="13" y="0"/>
                  </a:moveTo>
                  <a:lnTo>
                    <a:pt x="12" y="45"/>
                  </a:lnTo>
                  <a:lnTo>
                    <a:pt x="0" y="3"/>
                  </a:lnTo>
                  <a:lnTo>
                    <a:pt x="13" y="0"/>
                  </a:lnTo>
                  <a:close/>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6" name="Freeform 842">
              <a:extLst>
                <a:ext uri="{FF2B5EF4-FFF2-40B4-BE49-F238E27FC236}">
                  <a16:creationId xmlns:a16="http://schemas.microsoft.com/office/drawing/2014/main" id="{89590B4C-6838-41C5-AA53-0D18F0F9A0CE}"/>
                </a:ext>
              </a:extLst>
            </p:cNvPr>
            <p:cNvSpPr>
              <a:spLocks/>
            </p:cNvSpPr>
            <p:nvPr/>
          </p:nvSpPr>
          <p:spPr bwMode="auto">
            <a:xfrm>
              <a:off x="7237413" y="2400300"/>
              <a:ext cx="20638" cy="71438"/>
            </a:xfrm>
            <a:custGeom>
              <a:avLst/>
              <a:gdLst>
                <a:gd name="T0" fmla="*/ 13 w 13"/>
                <a:gd name="T1" fmla="*/ 0 h 45"/>
                <a:gd name="T2" fmla="*/ 12 w 13"/>
                <a:gd name="T3" fmla="*/ 45 h 45"/>
                <a:gd name="T4" fmla="*/ 0 w 13"/>
                <a:gd name="T5" fmla="*/ 3 h 45"/>
                <a:gd name="T6" fmla="*/ 13 w 13"/>
                <a:gd name="T7" fmla="*/ 0 h 45"/>
              </a:gdLst>
              <a:ahLst/>
              <a:cxnLst>
                <a:cxn ang="0">
                  <a:pos x="T0" y="T1"/>
                </a:cxn>
                <a:cxn ang="0">
                  <a:pos x="T2" y="T3"/>
                </a:cxn>
                <a:cxn ang="0">
                  <a:pos x="T4" y="T5"/>
                </a:cxn>
                <a:cxn ang="0">
                  <a:pos x="T6" y="T7"/>
                </a:cxn>
              </a:cxnLst>
              <a:rect l="0" t="0" r="r" b="b"/>
              <a:pathLst>
                <a:path w="13" h="45">
                  <a:moveTo>
                    <a:pt x="13" y="0"/>
                  </a:moveTo>
                  <a:lnTo>
                    <a:pt x="12" y="45"/>
                  </a:lnTo>
                  <a:lnTo>
                    <a:pt x="0" y="3"/>
                  </a:lnTo>
                  <a:lnTo>
                    <a:pt x="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7" name="Freeform 843">
              <a:extLst>
                <a:ext uri="{FF2B5EF4-FFF2-40B4-BE49-F238E27FC236}">
                  <a16:creationId xmlns:a16="http://schemas.microsoft.com/office/drawing/2014/main" id="{67B12BD3-E1E3-4447-B90D-D66739CED12B}"/>
                </a:ext>
              </a:extLst>
            </p:cNvPr>
            <p:cNvSpPr>
              <a:spLocks/>
            </p:cNvSpPr>
            <p:nvPr/>
          </p:nvSpPr>
          <p:spPr bwMode="auto">
            <a:xfrm>
              <a:off x="7196138" y="2185988"/>
              <a:ext cx="69850" cy="228600"/>
            </a:xfrm>
            <a:custGeom>
              <a:avLst/>
              <a:gdLst>
                <a:gd name="T0" fmla="*/ 0 w 61"/>
                <a:gd name="T1" fmla="*/ 0 h 198"/>
                <a:gd name="T2" fmla="*/ 45 w 61"/>
                <a:gd name="T3" fmla="*/ 42 h 198"/>
                <a:gd name="T4" fmla="*/ 52 w 61"/>
                <a:gd name="T5" fmla="*/ 139 h 198"/>
                <a:gd name="T6" fmla="*/ 55 w 61"/>
                <a:gd name="T7" fmla="*/ 188 h 198"/>
                <a:gd name="T8" fmla="*/ 34 w 61"/>
                <a:gd name="T9" fmla="*/ 198 h 198"/>
                <a:gd name="T10" fmla="*/ 0 w 61"/>
                <a:gd name="T11" fmla="*/ 0 h 198"/>
              </a:gdLst>
              <a:ahLst/>
              <a:cxnLst>
                <a:cxn ang="0">
                  <a:pos x="T0" y="T1"/>
                </a:cxn>
                <a:cxn ang="0">
                  <a:pos x="T2" y="T3"/>
                </a:cxn>
                <a:cxn ang="0">
                  <a:pos x="T4" y="T5"/>
                </a:cxn>
                <a:cxn ang="0">
                  <a:pos x="T6" y="T7"/>
                </a:cxn>
                <a:cxn ang="0">
                  <a:pos x="T8" y="T9"/>
                </a:cxn>
                <a:cxn ang="0">
                  <a:pos x="T10" y="T11"/>
                </a:cxn>
              </a:cxnLst>
              <a:rect l="0" t="0" r="r" b="b"/>
              <a:pathLst>
                <a:path w="61" h="198">
                  <a:moveTo>
                    <a:pt x="0" y="0"/>
                  </a:moveTo>
                  <a:cubicBezTo>
                    <a:pt x="28" y="6"/>
                    <a:pt x="42" y="20"/>
                    <a:pt x="45" y="42"/>
                  </a:cubicBezTo>
                  <a:cubicBezTo>
                    <a:pt x="49" y="65"/>
                    <a:pt x="49" y="119"/>
                    <a:pt x="52" y="139"/>
                  </a:cubicBezTo>
                  <a:cubicBezTo>
                    <a:pt x="56" y="159"/>
                    <a:pt x="61" y="180"/>
                    <a:pt x="55" y="188"/>
                  </a:cubicBezTo>
                  <a:cubicBezTo>
                    <a:pt x="49" y="196"/>
                    <a:pt x="34" y="198"/>
                    <a:pt x="34" y="198"/>
                  </a:cubicBezTo>
                  <a:cubicBezTo>
                    <a:pt x="0" y="0"/>
                    <a:pt x="0" y="0"/>
                    <a:pt x="0" y="0"/>
                  </a:cubicBezTo>
                </a:path>
              </a:pathLst>
            </a:custGeom>
            <a:solidFill>
              <a:srgbClr val="F2E5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8" name="Freeform 844">
              <a:extLst>
                <a:ext uri="{FF2B5EF4-FFF2-40B4-BE49-F238E27FC236}">
                  <a16:creationId xmlns:a16="http://schemas.microsoft.com/office/drawing/2014/main" id="{C70DA5BB-2B7D-44BC-B5AC-C132F125C29E}"/>
                </a:ext>
              </a:extLst>
            </p:cNvPr>
            <p:cNvSpPr>
              <a:spLocks/>
            </p:cNvSpPr>
            <p:nvPr/>
          </p:nvSpPr>
          <p:spPr bwMode="auto">
            <a:xfrm>
              <a:off x="7245350" y="2224088"/>
              <a:ext cx="3175" cy="9525"/>
            </a:xfrm>
            <a:custGeom>
              <a:avLst/>
              <a:gdLst>
                <a:gd name="T0" fmla="*/ 0 w 2"/>
                <a:gd name="T1" fmla="*/ 0 h 9"/>
                <a:gd name="T2" fmla="*/ 2 w 2"/>
                <a:gd name="T3" fmla="*/ 9 h 9"/>
                <a:gd name="T4" fmla="*/ 2 w 2"/>
                <a:gd name="T5" fmla="*/ 9 h 9"/>
                <a:gd name="T6" fmla="*/ 2 w 2"/>
                <a:gd name="T7" fmla="*/ 9 h 9"/>
                <a:gd name="T8" fmla="*/ 0 w 2"/>
                <a:gd name="T9" fmla="*/ 0 h 9"/>
              </a:gdLst>
              <a:ahLst/>
              <a:cxnLst>
                <a:cxn ang="0">
                  <a:pos x="T0" y="T1"/>
                </a:cxn>
                <a:cxn ang="0">
                  <a:pos x="T2" y="T3"/>
                </a:cxn>
                <a:cxn ang="0">
                  <a:pos x="T4" y="T5"/>
                </a:cxn>
                <a:cxn ang="0">
                  <a:pos x="T6" y="T7"/>
                </a:cxn>
                <a:cxn ang="0">
                  <a:pos x="T8" y="T9"/>
                </a:cxn>
              </a:cxnLst>
              <a:rect l="0" t="0" r="r" b="b"/>
              <a:pathLst>
                <a:path w="2" h="9">
                  <a:moveTo>
                    <a:pt x="0" y="0"/>
                  </a:moveTo>
                  <a:cubicBezTo>
                    <a:pt x="1" y="3"/>
                    <a:pt x="1" y="6"/>
                    <a:pt x="2" y="9"/>
                  </a:cubicBezTo>
                  <a:cubicBezTo>
                    <a:pt x="2" y="9"/>
                    <a:pt x="2" y="9"/>
                    <a:pt x="2" y="9"/>
                  </a:cubicBezTo>
                  <a:cubicBezTo>
                    <a:pt x="2" y="9"/>
                    <a:pt x="2" y="9"/>
                    <a:pt x="2" y="9"/>
                  </a:cubicBezTo>
                  <a:cubicBezTo>
                    <a:pt x="2" y="6"/>
                    <a:pt x="1" y="3"/>
                    <a:pt x="0" y="0"/>
                  </a:cubicBezTo>
                </a:path>
              </a:pathLst>
            </a:custGeom>
            <a:solidFill>
              <a:srgbClr val="F5EB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49" name="Freeform 845">
              <a:extLst>
                <a:ext uri="{FF2B5EF4-FFF2-40B4-BE49-F238E27FC236}">
                  <a16:creationId xmlns:a16="http://schemas.microsoft.com/office/drawing/2014/main" id="{FF065F40-E8DE-494D-A461-63B6ED4BC2FC}"/>
                </a:ext>
              </a:extLst>
            </p:cNvPr>
            <p:cNvSpPr>
              <a:spLocks/>
            </p:cNvSpPr>
            <p:nvPr/>
          </p:nvSpPr>
          <p:spPr bwMode="auto">
            <a:xfrm>
              <a:off x="7202488" y="2187575"/>
              <a:ext cx="60325" cy="223838"/>
            </a:xfrm>
            <a:custGeom>
              <a:avLst/>
              <a:gdLst>
                <a:gd name="T0" fmla="*/ 0 w 53"/>
                <a:gd name="T1" fmla="*/ 0 h 194"/>
                <a:gd name="T2" fmla="*/ 40 w 53"/>
                <a:gd name="T3" fmla="*/ 74 h 194"/>
                <a:gd name="T4" fmla="*/ 44 w 53"/>
                <a:gd name="T5" fmla="*/ 161 h 194"/>
                <a:gd name="T6" fmla="*/ 38 w 53"/>
                <a:gd name="T7" fmla="*/ 177 h 194"/>
                <a:gd name="T8" fmla="*/ 40 w 53"/>
                <a:gd name="T9" fmla="*/ 194 h 194"/>
                <a:gd name="T10" fmla="*/ 50 w 53"/>
                <a:gd name="T11" fmla="*/ 187 h 194"/>
                <a:gd name="T12" fmla="*/ 53 w 53"/>
                <a:gd name="T13" fmla="*/ 175 h 194"/>
                <a:gd name="T14" fmla="*/ 47 w 53"/>
                <a:gd name="T15" fmla="*/ 138 h 194"/>
                <a:gd name="T16" fmla="*/ 47 w 53"/>
                <a:gd name="T17" fmla="*/ 138 h 194"/>
                <a:gd name="T18" fmla="*/ 40 w 53"/>
                <a:gd name="T19" fmla="*/ 41 h 194"/>
                <a:gd name="T20" fmla="*/ 40 w 53"/>
                <a:gd name="T21" fmla="*/ 41 h 194"/>
                <a:gd name="T22" fmla="*/ 38 w 53"/>
                <a:gd name="T23" fmla="*/ 32 h 194"/>
                <a:gd name="T24" fmla="*/ 0 w 53"/>
                <a:gd name="T25"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194">
                  <a:moveTo>
                    <a:pt x="0" y="0"/>
                  </a:moveTo>
                  <a:cubicBezTo>
                    <a:pt x="31" y="18"/>
                    <a:pt x="43" y="53"/>
                    <a:pt x="40" y="74"/>
                  </a:cubicBezTo>
                  <a:cubicBezTo>
                    <a:pt x="37" y="95"/>
                    <a:pt x="33" y="118"/>
                    <a:pt x="44" y="161"/>
                  </a:cubicBezTo>
                  <a:cubicBezTo>
                    <a:pt x="46" y="168"/>
                    <a:pt x="43" y="173"/>
                    <a:pt x="38" y="177"/>
                  </a:cubicBezTo>
                  <a:cubicBezTo>
                    <a:pt x="39" y="183"/>
                    <a:pt x="39" y="188"/>
                    <a:pt x="40" y="194"/>
                  </a:cubicBezTo>
                  <a:cubicBezTo>
                    <a:pt x="44" y="192"/>
                    <a:pt x="48" y="190"/>
                    <a:pt x="50" y="187"/>
                  </a:cubicBezTo>
                  <a:cubicBezTo>
                    <a:pt x="52" y="184"/>
                    <a:pt x="53" y="180"/>
                    <a:pt x="53" y="175"/>
                  </a:cubicBezTo>
                  <a:cubicBezTo>
                    <a:pt x="53" y="164"/>
                    <a:pt x="50" y="151"/>
                    <a:pt x="47" y="138"/>
                  </a:cubicBezTo>
                  <a:cubicBezTo>
                    <a:pt x="47" y="138"/>
                    <a:pt x="47" y="138"/>
                    <a:pt x="47" y="138"/>
                  </a:cubicBezTo>
                  <a:cubicBezTo>
                    <a:pt x="44" y="118"/>
                    <a:pt x="43" y="64"/>
                    <a:pt x="40" y="41"/>
                  </a:cubicBezTo>
                  <a:cubicBezTo>
                    <a:pt x="40" y="41"/>
                    <a:pt x="40" y="41"/>
                    <a:pt x="40" y="41"/>
                  </a:cubicBezTo>
                  <a:cubicBezTo>
                    <a:pt x="39" y="38"/>
                    <a:pt x="39" y="35"/>
                    <a:pt x="38" y="32"/>
                  </a:cubicBezTo>
                  <a:cubicBezTo>
                    <a:pt x="33" y="18"/>
                    <a:pt x="22" y="7"/>
                    <a:pt x="0" y="0"/>
                  </a:cubicBezTo>
                </a:path>
              </a:pathLst>
            </a:custGeom>
            <a:solidFill>
              <a:srgbClr val="EBD6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0" name="Freeform 846">
              <a:extLst>
                <a:ext uri="{FF2B5EF4-FFF2-40B4-BE49-F238E27FC236}">
                  <a16:creationId xmlns:a16="http://schemas.microsoft.com/office/drawing/2014/main" id="{93B52CB1-FE13-4E1B-BB28-FD741D8F46D2}"/>
                </a:ext>
              </a:extLst>
            </p:cNvPr>
            <p:cNvSpPr>
              <a:spLocks/>
            </p:cNvSpPr>
            <p:nvPr/>
          </p:nvSpPr>
          <p:spPr bwMode="auto">
            <a:xfrm>
              <a:off x="7151688" y="2779713"/>
              <a:ext cx="33338" cy="58738"/>
            </a:xfrm>
            <a:custGeom>
              <a:avLst/>
              <a:gdLst>
                <a:gd name="T0" fmla="*/ 7 w 30"/>
                <a:gd name="T1" fmla="*/ 11 h 51"/>
                <a:gd name="T2" fmla="*/ 11 w 30"/>
                <a:gd name="T3" fmla="*/ 44 h 51"/>
                <a:gd name="T4" fmla="*/ 21 w 30"/>
                <a:gd name="T5" fmla="*/ 47 h 51"/>
                <a:gd name="T6" fmla="*/ 26 w 30"/>
                <a:gd name="T7" fmla="*/ 18 h 51"/>
                <a:gd name="T8" fmla="*/ 7 w 30"/>
                <a:gd name="T9" fmla="*/ 11 h 51"/>
              </a:gdLst>
              <a:ahLst/>
              <a:cxnLst>
                <a:cxn ang="0">
                  <a:pos x="T0" y="T1"/>
                </a:cxn>
                <a:cxn ang="0">
                  <a:pos x="T2" y="T3"/>
                </a:cxn>
                <a:cxn ang="0">
                  <a:pos x="T4" y="T5"/>
                </a:cxn>
                <a:cxn ang="0">
                  <a:pos x="T6" y="T7"/>
                </a:cxn>
                <a:cxn ang="0">
                  <a:pos x="T8" y="T9"/>
                </a:cxn>
              </a:cxnLst>
              <a:rect l="0" t="0" r="r" b="b"/>
              <a:pathLst>
                <a:path w="30" h="51">
                  <a:moveTo>
                    <a:pt x="7" y="11"/>
                  </a:moveTo>
                  <a:cubicBezTo>
                    <a:pt x="0" y="23"/>
                    <a:pt x="7" y="38"/>
                    <a:pt x="11" y="44"/>
                  </a:cubicBezTo>
                  <a:cubicBezTo>
                    <a:pt x="15" y="51"/>
                    <a:pt x="19" y="51"/>
                    <a:pt x="21" y="47"/>
                  </a:cubicBezTo>
                  <a:cubicBezTo>
                    <a:pt x="23" y="43"/>
                    <a:pt x="30" y="36"/>
                    <a:pt x="26" y="18"/>
                  </a:cubicBezTo>
                  <a:cubicBezTo>
                    <a:pt x="22" y="0"/>
                    <a:pt x="7" y="11"/>
                    <a:pt x="7" y="11"/>
                  </a:cubicBezTo>
                  <a:close/>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1" name="Freeform 847">
              <a:extLst>
                <a:ext uri="{FF2B5EF4-FFF2-40B4-BE49-F238E27FC236}">
                  <a16:creationId xmlns:a16="http://schemas.microsoft.com/office/drawing/2014/main" id="{3B25507C-CC31-44E4-82A8-5248A76C2F61}"/>
                </a:ext>
              </a:extLst>
            </p:cNvPr>
            <p:cNvSpPr>
              <a:spLocks/>
            </p:cNvSpPr>
            <p:nvPr/>
          </p:nvSpPr>
          <p:spPr bwMode="auto">
            <a:xfrm>
              <a:off x="7254875" y="2786063"/>
              <a:ext cx="61913" cy="38100"/>
            </a:xfrm>
            <a:custGeom>
              <a:avLst/>
              <a:gdLst>
                <a:gd name="T0" fmla="*/ 22 w 53"/>
                <a:gd name="T1" fmla="*/ 0 h 33"/>
                <a:gd name="T2" fmla="*/ 43 w 53"/>
                <a:gd name="T3" fmla="*/ 26 h 33"/>
                <a:gd name="T4" fmla="*/ 28 w 53"/>
                <a:gd name="T5" fmla="*/ 33 h 33"/>
                <a:gd name="T6" fmla="*/ 8 w 53"/>
                <a:gd name="T7" fmla="*/ 25 h 33"/>
                <a:gd name="T8" fmla="*/ 6 w 53"/>
                <a:gd name="T9" fmla="*/ 31 h 33"/>
                <a:gd name="T10" fmla="*/ 2 w 53"/>
                <a:gd name="T11" fmla="*/ 30 h 33"/>
                <a:gd name="T12" fmla="*/ 1 w 53"/>
                <a:gd name="T13" fmla="*/ 10 h 33"/>
                <a:gd name="T14" fmla="*/ 22 w 53"/>
                <a:gd name="T15" fmla="*/ 0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33">
                  <a:moveTo>
                    <a:pt x="22" y="0"/>
                  </a:moveTo>
                  <a:cubicBezTo>
                    <a:pt x="25" y="12"/>
                    <a:pt x="33" y="20"/>
                    <a:pt x="43" y="26"/>
                  </a:cubicBezTo>
                  <a:cubicBezTo>
                    <a:pt x="53" y="32"/>
                    <a:pt x="39" y="33"/>
                    <a:pt x="28" y="33"/>
                  </a:cubicBezTo>
                  <a:cubicBezTo>
                    <a:pt x="17" y="32"/>
                    <a:pt x="11" y="25"/>
                    <a:pt x="8" y="25"/>
                  </a:cubicBezTo>
                  <a:cubicBezTo>
                    <a:pt x="5" y="24"/>
                    <a:pt x="6" y="31"/>
                    <a:pt x="6" y="31"/>
                  </a:cubicBezTo>
                  <a:cubicBezTo>
                    <a:pt x="2" y="30"/>
                    <a:pt x="2" y="30"/>
                    <a:pt x="2" y="30"/>
                  </a:cubicBezTo>
                  <a:cubicBezTo>
                    <a:pt x="2" y="30"/>
                    <a:pt x="0" y="16"/>
                    <a:pt x="1" y="10"/>
                  </a:cubicBezTo>
                  <a:cubicBezTo>
                    <a:pt x="2" y="5"/>
                    <a:pt x="22" y="0"/>
                    <a:pt x="22" y="0"/>
                  </a:cubicBezTo>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2" name="Freeform 848">
              <a:extLst>
                <a:ext uri="{FF2B5EF4-FFF2-40B4-BE49-F238E27FC236}">
                  <a16:creationId xmlns:a16="http://schemas.microsoft.com/office/drawing/2014/main" id="{FA4AD839-36FB-4257-A785-0D9C0A65A0AF}"/>
                </a:ext>
              </a:extLst>
            </p:cNvPr>
            <p:cNvSpPr>
              <a:spLocks/>
            </p:cNvSpPr>
            <p:nvPr/>
          </p:nvSpPr>
          <p:spPr bwMode="auto">
            <a:xfrm>
              <a:off x="7173913" y="2374900"/>
              <a:ext cx="109538" cy="430213"/>
            </a:xfrm>
            <a:custGeom>
              <a:avLst/>
              <a:gdLst>
                <a:gd name="T0" fmla="*/ 59 w 95"/>
                <a:gd name="T1" fmla="*/ 0 h 373"/>
                <a:gd name="T2" fmla="*/ 85 w 95"/>
                <a:gd name="T3" fmla="*/ 219 h 373"/>
                <a:gd name="T4" fmla="*/ 95 w 95"/>
                <a:gd name="T5" fmla="*/ 365 h 373"/>
                <a:gd name="T6" fmla="*/ 72 w 95"/>
                <a:gd name="T7" fmla="*/ 373 h 373"/>
                <a:gd name="T8" fmla="*/ 22 w 95"/>
                <a:gd name="T9" fmla="*/ 190 h 373"/>
                <a:gd name="T10" fmla="*/ 12 w 95"/>
                <a:gd name="T11" fmla="*/ 8 h 373"/>
                <a:gd name="T12" fmla="*/ 59 w 95"/>
                <a:gd name="T13" fmla="*/ 0 h 373"/>
              </a:gdLst>
              <a:ahLst/>
              <a:cxnLst>
                <a:cxn ang="0">
                  <a:pos x="T0" y="T1"/>
                </a:cxn>
                <a:cxn ang="0">
                  <a:pos x="T2" y="T3"/>
                </a:cxn>
                <a:cxn ang="0">
                  <a:pos x="T4" y="T5"/>
                </a:cxn>
                <a:cxn ang="0">
                  <a:pos x="T6" y="T7"/>
                </a:cxn>
                <a:cxn ang="0">
                  <a:pos x="T8" y="T9"/>
                </a:cxn>
                <a:cxn ang="0">
                  <a:pos x="T10" y="T11"/>
                </a:cxn>
                <a:cxn ang="0">
                  <a:pos x="T12" y="T13"/>
                </a:cxn>
              </a:cxnLst>
              <a:rect l="0" t="0" r="r" b="b"/>
              <a:pathLst>
                <a:path w="95" h="373">
                  <a:moveTo>
                    <a:pt x="59" y="0"/>
                  </a:moveTo>
                  <a:cubicBezTo>
                    <a:pt x="76" y="106"/>
                    <a:pt x="79" y="143"/>
                    <a:pt x="85" y="219"/>
                  </a:cubicBezTo>
                  <a:cubicBezTo>
                    <a:pt x="89" y="271"/>
                    <a:pt x="95" y="365"/>
                    <a:pt x="95" y="365"/>
                  </a:cubicBezTo>
                  <a:cubicBezTo>
                    <a:pt x="95" y="365"/>
                    <a:pt x="77" y="373"/>
                    <a:pt x="72" y="373"/>
                  </a:cubicBezTo>
                  <a:cubicBezTo>
                    <a:pt x="66" y="373"/>
                    <a:pt x="43" y="271"/>
                    <a:pt x="22" y="190"/>
                  </a:cubicBezTo>
                  <a:cubicBezTo>
                    <a:pt x="0" y="108"/>
                    <a:pt x="12" y="8"/>
                    <a:pt x="12" y="8"/>
                  </a:cubicBezTo>
                  <a:cubicBezTo>
                    <a:pt x="59" y="0"/>
                    <a:pt x="59" y="0"/>
                    <a:pt x="59" y="0"/>
                  </a:cubicBezTo>
                </a:path>
              </a:pathLst>
            </a:custGeom>
            <a:solidFill>
              <a:srgbClr val="9A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3" name="Freeform 849">
              <a:extLst>
                <a:ext uri="{FF2B5EF4-FFF2-40B4-BE49-F238E27FC236}">
                  <a16:creationId xmlns:a16="http://schemas.microsoft.com/office/drawing/2014/main" id="{98A24DBB-AE3F-4F4F-9E72-3873153BF784}"/>
                </a:ext>
              </a:extLst>
            </p:cNvPr>
            <p:cNvSpPr>
              <a:spLocks noEditPoints="1"/>
            </p:cNvSpPr>
            <p:nvPr/>
          </p:nvSpPr>
          <p:spPr bwMode="auto">
            <a:xfrm>
              <a:off x="7258050" y="2805113"/>
              <a:ext cx="4763" cy="0"/>
            </a:xfrm>
            <a:custGeom>
              <a:avLst/>
              <a:gdLst>
                <a:gd name="T0" fmla="*/ 0 w 5"/>
                <a:gd name="T1" fmla="*/ 1 h 1"/>
                <a:gd name="T2" fmla="*/ 0 w 5"/>
                <a:gd name="T3" fmla="*/ 1 h 1"/>
                <a:gd name="T4" fmla="*/ 0 w 5"/>
                <a:gd name="T5" fmla="*/ 1 h 1"/>
                <a:gd name="T6" fmla="*/ 0 w 5"/>
                <a:gd name="T7" fmla="*/ 1 h 1"/>
                <a:gd name="T8" fmla="*/ 0 w 5"/>
                <a:gd name="T9" fmla="*/ 1 h 1"/>
                <a:gd name="T10" fmla="*/ 0 w 5"/>
                <a:gd name="T11" fmla="*/ 1 h 1"/>
                <a:gd name="T12" fmla="*/ 0 w 5"/>
                <a:gd name="T13" fmla="*/ 1 h 1"/>
                <a:gd name="T14" fmla="*/ 0 w 5"/>
                <a:gd name="T15" fmla="*/ 1 h 1"/>
                <a:gd name="T16" fmla="*/ 0 w 5"/>
                <a:gd name="T17" fmla="*/ 1 h 1"/>
                <a:gd name="T18" fmla="*/ 0 w 5"/>
                <a:gd name="T19" fmla="*/ 1 h 1"/>
                <a:gd name="T20" fmla="*/ 0 w 5"/>
                <a:gd name="T21" fmla="*/ 1 h 1"/>
                <a:gd name="T22" fmla="*/ 0 w 5"/>
                <a:gd name="T23" fmla="*/ 1 h 1"/>
                <a:gd name="T24" fmla="*/ 0 w 5"/>
                <a:gd name="T25" fmla="*/ 1 h 1"/>
                <a:gd name="T26" fmla="*/ 0 w 5"/>
                <a:gd name="T27" fmla="*/ 1 h 1"/>
                <a:gd name="T28" fmla="*/ 0 w 5"/>
                <a:gd name="T29" fmla="*/ 1 h 1"/>
                <a:gd name="T30" fmla="*/ 0 w 5"/>
                <a:gd name="T31" fmla="*/ 1 h 1"/>
                <a:gd name="T32" fmla="*/ 0 w 5"/>
                <a:gd name="T33" fmla="*/ 1 h 1"/>
                <a:gd name="T34" fmla="*/ 0 w 5"/>
                <a:gd name="T35" fmla="*/ 1 h 1"/>
                <a:gd name="T36" fmla="*/ 0 w 5"/>
                <a:gd name="T37" fmla="*/ 1 h 1"/>
                <a:gd name="T38" fmla="*/ 0 w 5"/>
                <a:gd name="T39" fmla="*/ 1 h 1"/>
                <a:gd name="T40" fmla="*/ 0 w 5"/>
                <a:gd name="T41" fmla="*/ 1 h 1"/>
                <a:gd name="T42" fmla="*/ 0 w 5"/>
                <a:gd name="T43" fmla="*/ 1 h 1"/>
                <a:gd name="T44" fmla="*/ 0 w 5"/>
                <a:gd name="T45" fmla="*/ 1 h 1"/>
                <a:gd name="T46" fmla="*/ 0 w 5"/>
                <a:gd name="T47" fmla="*/ 1 h 1"/>
                <a:gd name="T48" fmla="*/ 0 w 5"/>
                <a:gd name="T49" fmla="*/ 1 h 1"/>
                <a:gd name="T50" fmla="*/ 0 w 5"/>
                <a:gd name="T51" fmla="*/ 1 h 1"/>
                <a:gd name="T52" fmla="*/ 0 w 5"/>
                <a:gd name="T53" fmla="*/ 1 h 1"/>
                <a:gd name="T54" fmla="*/ 0 w 5"/>
                <a:gd name="T55" fmla="*/ 1 h 1"/>
                <a:gd name="T56" fmla="*/ 0 w 5"/>
                <a:gd name="T57" fmla="*/ 1 h 1"/>
                <a:gd name="T58" fmla="*/ 0 w 5"/>
                <a:gd name="T59" fmla="*/ 1 h 1"/>
                <a:gd name="T60" fmla="*/ 0 w 5"/>
                <a:gd name="T61" fmla="*/ 1 h 1"/>
                <a:gd name="T62" fmla="*/ 0 w 5"/>
                <a:gd name="T63" fmla="*/ 1 h 1"/>
                <a:gd name="T64" fmla="*/ 0 w 5"/>
                <a:gd name="T65" fmla="*/ 1 h 1"/>
                <a:gd name="T66" fmla="*/ 0 w 5"/>
                <a:gd name="T67" fmla="*/ 1 h 1"/>
                <a:gd name="T68" fmla="*/ 0 w 5"/>
                <a:gd name="T69" fmla="*/ 1 h 1"/>
                <a:gd name="T70" fmla="*/ 0 w 5"/>
                <a:gd name="T71" fmla="*/ 1 h 1"/>
                <a:gd name="T72" fmla="*/ 5 w 5"/>
                <a:gd name="T73" fmla="*/ 0 h 1"/>
                <a:gd name="T74" fmla="*/ 0 w 5"/>
                <a:gd name="T75" fmla="*/ 1 h 1"/>
                <a:gd name="T76" fmla="*/ 5 w 5"/>
                <a:gd name="T77" fmla="*/ 0 h 1"/>
                <a:gd name="T78" fmla="*/ 5 w 5"/>
                <a:gd name="T79" fmla="*/ 0 h 1"/>
                <a:gd name="T80" fmla="*/ 5 w 5"/>
                <a:gd name="T81" fmla="*/ 0 h 1"/>
                <a:gd name="T82" fmla="*/ 5 w 5"/>
                <a:gd name="T83"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 h="1">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5" y="0"/>
                  </a:moveTo>
                  <a:cubicBezTo>
                    <a:pt x="3" y="1"/>
                    <a:pt x="2" y="1"/>
                    <a:pt x="0" y="1"/>
                  </a:cubicBezTo>
                  <a:cubicBezTo>
                    <a:pt x="2" y="1"/>
                    <a:pt x="3" y="1"/>
                    <a:pt x="5" y="0"/>
                  </a:cubicBezTo>
                  <a:moveTo>
                    <a:pt x="5" y="0"/>
                  </a:moveTo>
                  <a:cubicBezTo>
                    <a:pt x="5" y="0"/>
                    <a:pt x="5" y="0"/>
                    <a:pt x="5" y="0"/>
                  </a:cubicBezTo>
                  <a:cubicBezTo>
                    <a:pt x="5" y="0"/>
                    <a:pt x="5" y="0"/>
                    <a:pt x="5" y="0"/>
                  </a:cubicBezTo>
                </a:path>
              </a:pathLst>
            </a:custGeom>
            <a:solidFill>
              <a:srgbClr val="3427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4" name="Freeform 850">
              <a:extLst>
                <a:ext uri="{FF2B5EF4-FFF2-40B4-BE49-F238E27FC236}">
                  <a16:creationId xmlns:a16="http://schemas.microsoft.com/office/drawing/2014/main" id="{9CC3574C-0322-46E6-9BEC-E1596D6C9D75}"/>
                </a:ext>
              </a:extLst>
            </p:cNvPr>
            <p:cNvSpPr>
              <a:spLocks/>
            </p:cNvSpPr>
            <p:nvPr/>
          </p:nvSpPr>
          <p:spPr bwMode="auto">
            <a:xfrm>
              <a:off x="7205663" y="2392363"/>
              <a:ext cx="58738" cy="412750"/>
            </a:xfrm>
            <a:custGeom>
              <a:avLst/>
              <a:gdLst>
                <a:gd name="T0" fmla="*/ 35 w 51"/>
                <a:gd name="T1" fmla="*/ 0 h 358"/>
                <a:gd name="T2" fmla="*/ 15 w 51"/>
                <a:gd name="T3" fmla="*/ 6 h 358"/>
                <a:gd name="T4" fmla="*/ 15 w 51"/>
                <a:gd name="T5" fmla="*/ 6 h 358"/>
                <a:gd name="T6" fmla="*/ 4 w 51"/>
                <a:gd name="T7" fmla="*/ 150 h 358"/>
                <a:gd name="T8" fmla="*/ 0 w 51"/>
                <a:gd name="T9" fmla="*/ 195 h 358"/>
                <a:gd name="T10" fmla="*/ 45 w 51"/>
                <a:gd name="T11" fmla="*/ 358 h 358"/>
                <a:gd name="T12" fmla="*/ 45 w 51"/>
                <a:gd name="T13" fmla="*/ 358 h 358"/>
                <a:gd name="T14" fmla="*/ 45 w 51"/>
                <a:gd name="T15" fmla="*/ 358 h 358"/>
                <a:gd name="T16" fmla="*/ 45 w 51"/>
                <a:gd name="T17" fmla="*/ 358 h 358"/>
                <a:gd name="T18" fmla="*/ 45 w 51"/>
                <a:gd name="T19" fmla="*/ 358 h 358"/>
                <a:gd name="T20" fmla="*/ 45 w 51"/>
                <a:gd name="T21" fmla="*/ 358 h 358"/>
                <a:gd name="T22" fmla="*/ 45 w 51"/>
                <a:gd name="T23" fmla="*/ 358 h 358"/>
                <a:gd name="T24" fmla="*/ 45 w 51"/>
                <a:gd name="T25" fmla="*/ 358 h 358"/>
                <a:gd name="T26" fmla="*/ 45 w 51"/>
                <a:gd name="T27" fmla="*/ 358 h 358"/>
                <a:gd name="T28" fmla="*/ 45 w 51"/>
                <a:gd name="T29" fmla="*/ 358 h 358"/>
                <a:gd name="T30" fmla="*/ 45 w 51"/>
                <a:gd name="T31" fmla="*/ 358 h 358"/>
                <a:gd name="T32" fmla="*/ 45 w 51"/>
                <a:gd name="T33" fmla="*/ 358 h 358"/>
                <a:gd name="T34" fmla="*/ 45 w 51"/>
                <a:gd name="T35" fmla="*/ 358 h 358"/>
                <a:gd name="T36" fmla="*/ 45 w 51"/>
                <a:gd name="T37" fmla="*/ 358 h 358"/>
                <a:gd name="T38" fmla="*/ 45 w 51"/>
                <a:gd name="T39" fmla="*/ 358 h 358"/>
                <a:gd name="T40" fmla="*/ 45 w 51"/>
                <a:gd name="T41" fmla="*/ 358 h 358"/>
                <a:gd name="T42" fmla="*/ 45 w 51"/>
                <a:gd name="T43" fmla="*/ 358 h 358"/>
                <a:gd name="T44" fmla="*/ 45 w 51"/>
                <a:gd name="T45" fmla="*/ 358 h 358"/>
                <a:gd name="T46" fmla="*/ 45 w 51"/>
                <a:gd name="T47" fmla="*/ 358 h 358"/>
                <a:gd name="T48" fmla="*/ 45 w 51"/>
                <a:gd name="T49" fmla="*/ 358 h 358"/>
                <a:gd name="T50" fmla="*/ 45 w 51"/>
                <a:gd name="T51" fmla="*/ 358 h 358"/>
                <a:gd name="T52" fmla="*/ 45 w 51"/>
                <a:gd name="T53" fmla="*/ 358 h 358"/>
                <a:gd name="T54" fmla="*/ 45 w 51"/>
                <a:gd name="T55" fmla="*/ 358 h 358"/>
                <a:gd name="T56" fmla="*/ 45 w 51"/>
                <a:gd name="T57" fmla="*/ 358 h 358"/>
                <a:gd name="T58" fmla="*/ 45 w 51"/>
                <a:gd name="T59" fmla="*/ 358 h 358"/>
                <a:gd name="T60" fmla="*/ 45 w 51"/>
                <a:gd name="T61" fmla="*/ 358 h 358"/>
                <a:gd name="T62" fmla="*/ 50 w 51"/>
                <a:gd name="T63" fmla="*/ 357 h 358"/>
                <a:gd name="T64" fmla="*/ 50 w 51"/>
                <a:gd name="T65" fmla="*/ 357 h 358"/>
                <a:gd name="T66" fmla="*/ 50 w 51"/>
                <a:gd name="T67" fmla="*/ 357 h 358"/>
                <a:gd name="T68" fmla="*/ 51 w 51"/>
                <a:gd name="T69" fmla="*/ 357 h 358"/>
                <a:gd name="T70" fmla="*/ 16 w 51"/>
                <a:gd name="T71" fmla="*/ 220 h 358"/>
                <a:gd name="T72" fmla="*/ 37 w 51"/>
                <a:gd name="T73" fmla="*/ 16 h 358"/>
                <a:gd name="T74" fmla="*/ 35 w 51"/>
                <a:gd name="T7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1" h="358">
                  <a:moveTo>
                    <a:pt x="35" y="0"/>
                  </a:moveTo>
                  <a:cubicBezTo>
                    <a:pt x="30" y="3"/>
                    <a:pt x="23" y="5"/>
                    <a:pt x="15" y="6"/>
                  </a:cubicBezTo>
                  <a:cubicBezTo>
                    <a:pt x="15" y="6"/>
                    <a:pt x="15" y="6"/>
                    <a:pt x="15" y="6"/>
                  </a:cubicBezTo>
                  <a:cubicBezTo>
                    <a:pt x="15" y="15"/>
                    <a:pt x="8" y="82"/>
                    <a:pt x="4" y="150"/>
                  </a:cubicBezTo>
                  <a:cubicBezTo>
                    <a:pt x="3" y="161"/>
                    <a:pt x="2" y="177"/>
                    <a:pt x="0" y="195"/>
                  </a:cubicBezTo>
                  <a:cubicBezTo>
                    <a:pt x="20" y="272"/>
                    <a:pt x="40"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5" y="358"/>
                    <a:pt x="45" y="358"/>
                    <a:pt x="45" y="358"/>
                  </a:cubicBezTo>
                  <a:cubicBezTo>
                    <a:pt x="47" y="358"/>
                    <a:pt x="48" y="358"/>
                    <a:pt x="50" y="357"/>
                  </a:cubicBezTo>
                  <a:cubicBezTo>
                    <a:pt x="50" y="357"/>
                    <a:pt x="50" y="357"/>
                    <a:pt x="50" y="357"/>
                  </a:cubicBezTo>
                  <a:cubicBezTo>
                    <a:pt x="50" y="357"/>
                    <a:pt x="50" y="357"/>
                    <a:pt x="50" y="357"/>
                  </a:cubicBezTo>
                  <a:cubicBezTo>
                    <a:pt x="50" y="357"/>
                    <a:pt x="50" y="357"/>
                    <a:pt x="51" y="357"/>
                  </a:cubicBezTo>
                  <a:cubicBezTo>
                    <a:pt x="47" y="347"/>
                    <a:pt x="18" y="272"/>
                    <a:pt x="16" y="220"/>
                  </a:cubicBezTo>
                  <a:cubicBezTo>
                    <a:pt x="14" y="166"/>
                    <a:pt x="20" y="68"/>
                    <a:pt x="37" y="16"/>
                  </a:cubicBezTo>
                  <a:cubicBezTo>
                    <a:pt x="36" y="10"/>
                    <a:pt x="36" y="5"/>
                    <a:pt x="35" y="0"/>
                  </a:cubicBezTo>
                </a:path>
              </a:pathLst>
            </a:custGeom>
            <a:solidFill>
              <a:srgbClr val="80273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5" name="Freeform 851">
              <a:extLst>
                <a:ext uri="{FF2B5EF4-FFF2-40B4-BE49-F238E27FC236}">
                  <a16:creationId xmlns:a16="http://schemas.microsoft.com/office/drawing/2014/main" id="{2E230873-DF70-41D1-9172-5731C2F85F15}"/>
                </a:ext>
              </a:extLst>
            </p:cNvPr>
            <p:cNvSpPr>
              <a:spLocks/>
            </p:cNvSpPr>
            <p:nvPr/>
          </p:nvSpPr>
          <p:spPr bwMode="auto">
            <a:xfrm>
              <a:off x="7091363" y="2339975"/>
              <a:ext cx="131763" cy="468313"/>
            </a:xfrm>
            <a:custGeom>
              <a:avLst/>
              <a:gdLst>
                <a:gd name="T0" fmla="*/ 55 w 114"/>
                <a:gd name="T1" fmla="*/ 0 h 405"/>
                <a:gd name="T2" fmla="*/ 34 w 114"/>
                <a:gd name="T3" fmla="*/ 223 h 405"/>
                <a:gd name="T4" fmla="*/ 55 w 114"/>
                <a:gd name="T5" fmla="*/ 398 h 405"/>
                <a:gd name="T6" fmla="*/ 80 w 114"/>
                <a:gd name="T7" fmla="*/ 400 h 405"/>
                <a:gd name="T8" fmla="*/ 103 w 114"/>
                <a:gd name="T9" fmla="*/ 195 h 405"/>
                <a:gd name="T10" fmla="*/ 114 w 114"/>
                <a:gd name="T11" fmla="*/ 51 h 405"/>
                <a:gd name="T12" fmla="*/ 55 w 114"/>
                <a:gd name="T13" fmla="*/ 0 h 405"/>
              </a:gdLst>
              <a:ahLst/>
              <a:cxnLst>
                <a:cxn ang="0">
                  <a:pos x="T0" y="T1"/>
                </a:cxn>
                <a:cxn ang="0">
                  <a:pos x="T2" y="T3"/>
                </a:cxn>
                <a:cxn ang="0">
                  <a:pos x="T4" y="T5"/>
                </a:cxn>
                <a:cxn ang="0">
                  <a:pos x="T6" y="T7"/>
                </a:cxn>
                <a:cxn ang="0">
                  <a:pos x="T8" y="T9"/>
                </a:cxn>
                <a:cxn ang="0">
                  <a:pos x="T10" y="T11"/>
                </a:cxn>
                <a:cxn ang="0">
                  <a:pos x="T12" y="T13"/>
                </a:cxn>
              </a:cxnLst>
              <a:rect l="0" t="0" r="r" b="b"/>
              <a:pathLst>
                <a:path w="114" h="405">
                  <a:moveTo>
                    <a:pt x="55" y="0"/>
                  </a:moveTo>
                  <a:cubicBezTo>
                    <a:pt x="0" y="31"/>
                    <a:pt x="29" y="165"/>
                    <a:pt x="34" y="223"/>
                  </a:cubicBezTo>
                  <a:cubicBezTo>
                    <a:pt x="38" y="269"/>
                    <a:pt x="55" y="398"/>
                    <a:pt x="55" y="398"/>
                  </a:cubicBezTo>
                  <a:cubicBezTo>
                    <a:pt x="55" y="398"/>
                    <a:pt x="71" y="405"/>
                    <a:pt x="80" y="400"/>
                  </a:cubicBezTo>
                  <a:cubicBezTo>
                    <a:pt x="80" y="398"/>
                    <a:pt x="99" y="251"/>
                    <a:pt x="103" y="195"/>
                  </a:cubicBezTo>
                  <a:cubicBezTo>
                    <a:pt x="107" y="127"/>
                    <a:pt x="114" y="60"/>
                    <a:pt x="114" y="51"/>
                  </a:cubicBezTo>
                  <a:cubicBezTo>
                    <a:pt x="114" y="42"/>
                    <a:pt x="55" y="0"/>
                    <a:pt x="55" y="0"/>
                  </a:cubicBezTo>
                </a:path>
              </a:pathLst>
            </a:custGeom>
            <a:solidFill>
              <a:srgbClr val="9A34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6" name="Freeform 852">
              <a:extLst>
                <a:ext uri="{FF2B5EF4-FFF2-40B4-BE49-F238E27FC236}">
                  <a16:creationId xmlns:a16="http://schemas.microsoft.com/office/drawing/2014/main" id="{C7427B9E-B28C-4A86-9170-1FD8EC2F1C60}"/>
                </a:ext>
              </a:extLst>
            </p:cNvPr>
            <p:cNvSpPr>
              <a:spLocks noEditPoints="1"/>
            </p:cNvSpPr>
            <p:nvPr/>
          </p:nvSpPr>
          <p:spPr bwMode="auto">
            <a:xfrm>
              <a:off x="7189788" y="2152650"/>
              <a:ext cx="19050" cy="26988"/>
            </a:xfrm>
            <a:custGeom>
              <a:avLst/>
              <a:gdLst>
                <a:gd name="T0" fmla="*/ 17 w 17"/>
                <a:gd name="T1" fmla="*/ 12 h 24"/>
                <a:gd name="T2" fmla="*/ 17 w 17"/>
                <a:gd name="T3" fmla="*/ 15 h 24"/>
                <a:gd name="T4" fmla="*/ 15 w 17"/>
                <a:gd name="T5" fmla="*/ 21 h 24"/>
                <a:gd name="T6" fmla="*/ 14 w 17"/>
                <a:gd name="T7" fmla="*/ 22 h 24"/>
                <a:gd name="T8" fmla="*/ 13 w 17"/>
                <a:gd name="T9" fmla="*/ 22 h 24"/>
                <a:gd name="T10" fmla="*/ 13 w 17"/>
                <a:gd name="T11" fmla="*/ 23 h 24"/>
                <a:gd name="T12" fmla="*/ 11 w 17"/>
                <a:gd name="T13" fmla="*/ 24 h 24"/>
                <a:gd name="T14" fmla="*/ 10 w 17"/>
                <a:gd name="T15" fmla="*/ 24 h 24"/>
                <a:gd name="T16" fmla="*/ 9 w 17"/>
                <a:gd name="T17" fmla="*/ 24 h 24"/>
                <a:gd name="T18" fmla="*/ 9 w 17"/>
                <a:gd name="T19" fmla="*/ 24 h 24"/>
                <a:gd name="T20" fmla="*/ 9 w 17"/>
                <a:gd name="T21" fmla="*/ 24 h 24"/>
                <a:gd name="T22" fmla="*/ 7 w 17"/>
                <a:gd name="T23" fmla="*/ 24 h 24"/>
                <a:gd name="T24" fmla="*/ 7 w 17"/>
                <a:gd name="T25" fmla="*/ 24 h 24"/>
                <a:gd name="T26" fmla="*/ 6 w 17"/>
                <a:gd name="T27" fmla="*/ 23 h 24"/>
                <a:gd name="T28" fmla="*/ 4 w 17"/>
                <a:gd name="T29" fmla="*/ 22 h 24"/>
                <a:gd name="T30" fmla="*/ 1 w 17"/>
                <a:gd name="T31" fmla="*/ 17 h 24"/>
                <a:gd name="T32" fmla="*/ 0 w 17"/>
                <a:gd name="T33" fmla="*/ 11 h 24"/>
                <a:gd name="T34" fmla="*/ 0 w 17"/>
                <a:gd name="T35" fmla="*/ 11 h 24"/>
                <a:gd name="T36" fmla="*/ 0 w 17"/>
                <a:gd name="T37" fmla="*/ 10 h 24"/>
                <a:gd name="T38" fmla="*/ 1 w 17"/>
                <a:gd name="T39" fmla="*/ 8 h 24"/>
                <a:gd name="T40" fmla="*/ 2 w 17"/>
                <a:gd name="T41" fmla="*/ 4 h 24"/>
                <a:gd name="T42" fmla="*/ 5 w 17"/>
                <a:gd name="T43" fmla="*/ 1 h 24"/>
                <a:gd name="T44" fmla="*/ 10 w 17"/>
                <a:gd name="T45" fmla="*/ 0 h 24"/>
                <a:gd name="T46" fmla="*/ 11 w 17"/>
                <a:gd name="T47" fmla="*/ 0 h 24"/>
                <a:gd name="T48" fmla="*/ 12 w 17"/>
                <a:gd name="T49" fmla="*/ 1 h 24"/>
                <a:gd name="T50" fmla="*/ 14 w 17"/>
                <a:gd name="T51" fmla="*/ 3 h 24"/>
                <a:gd name="T52" fmla="*/ 15 w 17"/>
                <a:gd name="T53" fmla="*/ 4 h 24"/>
                <a:gd name="T54" fmla="*/ 16 w 17"/>
                <a:gd name="T55" fmla="*/ 6 h 24"/>
                <a:gd name="T56" fmla="*/ 17 w 17"/>
                <a:gd name="T57" fmla="*/ 9 h 24"/>
                <a:gd name="T58" fmla="*/ 17 w 17"/>
                <a:gd name="T59" fmla="*/ 11 h 24"/>
                <a:gd name="T60" fmla="*/ 16 w 17"/>
                <a:gd name="T61" fmla="*/ 11 h 24"/>
                <a:gd name="T62" fmla="*/ 16 w 17"/>
                <a:gd name="T63" fmla="*/ 10 h 24"/>
                <a:gd name="T64" fmla="*/ 15 w 17"/>
                <a:gd name="T65" fmla="*/ 6 h 24"/>
                <a:gd name="T66" fmla="*/ 13 w 17"/>
                <a:gd name="T67" fmla="*/ 3 h 24"/>
                <a:gd name="T68" fmla="*/ 12 w 17"/>
                <a:gd name="T69" fmla="*/ 2 h 24"/>
                <a:gd name="T70" fmla="*/ 12 w 17"/>
                <a:gd name="T71" fmla="*/ 2 h 24"/>
                <a:gd name="T72" fmla="*/ 11 w 17"/>
                <a:gd name="T73" fmla="*/ 2 h 24"/>
                <a:gd name="T74" fmla="*/ 10 w 17"/>
                <a:gd name="T75" fmla="*/ 1 h 24"/>
                <a:gd name="T76" fmla="*/ 5 w 17"/>
                <a:gd name="T77" fmla="*/ 4 h 24"/>
                <a:gd name="T78" fmla="*/ 4 w 17"/>
                <a:gd name="T79" fmla="*/ 9 h 24"/>
                <a:gd name="T80" fmla="*/ 4 w 17"/>
                <a:gd name="T81" fmla="*/ 11 h 24"/>
                <a:gd name="T82" fmla="*/ 5 w 17"/>
                <a:gd name="T83" fmla="*/ 17 h 24"/>
                <a:gd name="T84" fmla="*/ 7 w 17"/>
                <a:gd name="T85" fmla="*/ 19 h 24"/>
                <a:gd name="T86" fmla="*/ 8 w 17"/>
                <a:gd name="T87" fmla="*/ 19 h 24"/>
                <a:gd name="T88" fmla="*/ 8 w 17"/>
                <a:gd name="T89" fmla="*/ 19 h 24"/>
                <a:gd name="T90" fmla="*/ 8 w 17"/>
                <a:gd name="T91" fmla="*/ 19 h 24"/>
                <a:gd name="T92" fmla="*/ 9 w 17"/>
                <a:gd name="T93" fmla="*/ 20 h 24"/>
                <a:gd name="T94" fmla="*/ 9 w 17"/>
                <a:gd name="T95" fmla="*/ 20 h 24"/>
                <a:gd name="T96" fmla="*/ 9 w 17"/>
                <a:gd name="T97" fmla="*/ 20 h 24"/>
                <a:gd name="T98" fmla="*/ 9 w 17"/>
                <a:gd name="T99" fmla="*/ 20 h 24"/>
                <a:gd name="T100" fmla="*/ 10 w 17"/>
                <a:gd name="T101" fmla="*/ 19 h 24"/>
                <a:gd name="T102" fmla="*/ 14 w 17"/>
                <a:gd name="T103" fmla="*/ 16 h 24"/>
                <a:gd name="T104" fmla="*/ 15 w 17"/>
                <a:gd name="T105" fmla="*/ 12 h 24"/>
                <a:gd name="T106" fmla="*/ 16 w 17"/>
                <a:gd name="T107" fmla="*/ 1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 h="24">
                  <a:moveTo>
                    <a:pt x="17" y="11"/>
                  </a:moveTo>
                  <a:cubicBezTo>
                    <a:pt x="17" y="11"/>
                    <a:pt x="17" y="11"/>
                    <a:pt x="17" y="12"/>
                  </a:cubicBezTo>
                  <a:cubicBezTo>
                    <a:pt x="17" y="12"/>
                    <a:pt x="17" y="13"/>
                    <a:pt x="17" y="14"/>
                  </a:cubicBezTo>
                  <a:cubicBezTo>
                    <a:pt x="17" y="14"/>
                    <a:pt x="17" y="15"/>
                    <a:pt x="17" y="15"/>
                  </a:cubicBezTo>
                  <a:cubicBezTo>
                    <a:pt x="17" y="16"/>
                    <a:pt x="17" y="16"/>
                    <a:pt x="17" y="17"/>
                  </a:cubicBezTo>
                  <a:cubicBezTo>
                    <a:pt x="16" y="18"/>
                    <a:pt x="16" y="19"/>
                    <a:pt x="15" y="21"/>
                  </a:cubicBezTo>
                  <a:cubicBezTo>
                    <a:pt x="15" y="21"/>
                    <a:pt x="15" y="21"/>
                    <a:pt x="15" y="21"/>
                  </a:cubicBezTo>
                  <a:cubicBezTo>
                    <a:pt x="15" y="21"/>
                    <a:pt x="14" y="21"/>
                    <a:pt x="14" y="22"/>
                  </a:cubicBezTo>
                  <a:cubicBezTo>
                    <a:pt x="14" y="22"/>
                    <a:pt x="14" y="22"/>
                    <a:pt x="14" y="22"/>
                  </a:cubicBezTo>
                  <a:cubicBezTo>
                    <a:pt x="14" y="22"/>
                    <a:pt x="13" y="22"/>
                    <a:pt x="13" y="22"/>
                  </a:cubicBezTo>
                  <a:cubicBezTo>
                    <a:pt x="13" y="23"/>
                    <a:pt x="13" y="23"/>
                    <a:pt x="13" y="23"/>
                  </a:cubicBezTo>
                  <a:cubicBezTo>
                    <a:pt x="13" y="23"/>
                    <a:pt x="13" y="23"/>
                    <a:pt x="13" y="23"/>
                  </a:cubicBezTo>
                  <a:cubicBezTo>
                    <a:pt x="12" y="23"/>
                    <a:pt x="12" y="23"/>
                    <a:pt x="12" y="23"/>
                  </a:cubicBezTo>
                  <a:cubicBezTo>
                    <a:pt x="12" y="23"/>
                    <a:pt x="12" y="23"/>
                    <a:pt x="11" y="24"/>
                  </a:cubicBezTo>
                  <a:cubicBezTo>
                    <a:pt x="11" y="24"/>
                    <a:pt x="11" y="24"/>
                    <a:pt x="11" y="24"/>
                  </a:cubicBezTo>
                  <a:cubicBezTo>
                    <a:pt x="10" y="24"/>
                    <a:pt x="10" y="24"/>
                    <a:pt x="10" y="24"/>
                  </a:cubicBezTo>
                  <a:cubicBezTo>
                    <a:pt x="10" y="24"/>
                    <a:pt x="10" y="24"/>
                    <a:pt x="10" y="24"/>
                  </a:cubicBezTo>
                  <a:cubicBezTo>
                    <a:pt x="9" y="24"/>
                    <a:pt x="9" y="24"/>
                    <a:pt x="9" y="24"/>
                  </a:cubicBezTo>
                  <a:cubicBezTo>
                    <a:pt x="9" y="24"/>
                    <a:pt x="9" y="24"/>
                    <a:pt x="9" y="24"/>
                  </a:cubicBezTo>
                  <a:cubicBezTo>
                    <a:pt x="9" y="24"/>
                    <a:pt x="9" y="24"/>
                    <a:pt x="9" y="24"/>
                  </a:cubicBezTo>
                  <a:cubicBezTo>
                    <a:pt x="9" y="24"/>
                    <a:pt x="9" y="24"/>
                    <a:pt x="9" y="24"/>
                  </a:cubicBezTo>
                  <a:cubicBezTo>
                    <a:pt x="9" y="24"/>
                    <a:pt x="9" y="24"/>
                    <a:pt x="9" y="24"/>
                  </a:cubicBezTo>
                  <a:cubicBezTo>
                    <a:pt x="9" y="24"/>
                    <a:pt x="8" y="24"/>
                    <a:pt x="8" y="24"/>
                  </a:cubicBezTo>
                  <a:cubicBezTo>
                    <a:pt x="8" y="24"/>
                    <a:pt x="8" y="24"/>
                    <a:pt x="7" y="24"/>
                  </a:cubicBezTo>
                  <a:cubicBezTo>
                    <a:pt x="7" y="24"/>
                    <a:pt x="7" y="24"/>
                    <a:pt x="7" y="24"/>
                  </a:cubicBezTo>
                  <a:cubicBezTo>
                    <a:pt x="7" y="24"/>
                    <a:pt x="7" y="24"/>
                    <a:pt x="7" y="24"/>
                  </a:cubicBezTo>
                  <a:cubicBezTo>
                    <a:pt x="6" y="23"/>
                    <a:pt x="6" y="23"/>
                    <a:pt x="6" y="23"/>
                  </a:cubicBezTo>
                  <a:cubicBezTo>
                    <a:pt x="6" y="23"/>
                    <a:pt x="6" y="23"/>
                    <a:pt x="6" y="23"/>
                  </a:cubicBezTo>
                  <a:cubicBezTo>
                    <a:pt x="6" y="23"/>
                    <a:pt x="6" y="23"/>
                    <a:pt x="6" y="23"/>
                  </a:cubicBezTo>
                  <a:cubicBezTo>
                    <a:pt x="5" y="23"/>
                    <a:pt x="5" y="22"/>
                    <a:pt x="4" y="22"/>
                  </a:cubicBezTo>
                  <a:cubicBezTo>
                    <a:pt x="4" y="21"/>
                    <a:pt x="3" y="21"/>
                    <a:pt x="2" y="20"/>
                  </a:cubicBezTo>
                  <a:cubicBezTo>
                    <a:pt x="2" y="19"/>
                    <a:pt x="1" y="18"/>
                    <a:pt x="1" y="17"/>
                  </a:cubicBezTo>
                  <a:cubicBezTo>
                    <a:pt x="0" y="15"/>
                    <a:pt x="0" y="13"/>
                    <a:pt x="0" y="11"/>
                  </a:cubicBezTo>
                  <a:cubicBezTo>
                    <a:pt x="0" y="11"/>
                    <a:pt x="0" y="11"/>
                    <a:pt x="0" y="11"/>
                  </a:cubicBezTo>
                  <a:cubicBezTo>
                    <a:pt x="0" y="11"/>
                    <a:pt x="0" y="11"/>
                    <a:pt x="0" y="11"/>
                  </a:cubicBezTo>
                  <a:cubicBezTo>
                    <a:pt x="0" y="11"/>
                    <a:pt x="0" y="11"/>
                    <a:pt x="0" y="11"/>
                  </a:cubicBezTo>
                  <a:cubicBezTo>
                    <a:pt x="0" y="11"/>
                    <a:pt x="0" y="11"/>
                    <a:pt x="0" y="11"/>
                  </a:cubicBezTo>
                  <a:cubicBezTo>
                    <a:pt x="0" y="10"/>
                    <a:pt x="0" y="10"/>
                    <a:pt x="0" y="10"/>
                  </a:cubicBezTo>
                  <a:cubicBezTo>
                    <a:pt x="0" y="10"/>
                    <a:pt x="0" y="10"/>
                    <a:pt x="1" y="10"/>
                  </a:cubicBezTo>
                  <a:cubicBezTo>
                    <a:pt x="1" y="9"/>
                    <a:pt x="1" y="9"/>
                    <a:pt x="1" y="8"/>
                  </a:cubicBezTo>
                  <a:cubicBezTo>
                    <a:pt x="1" y="7"/>
                    <a:pt x="1" y="6"/>
                    <a:pt x="2" y="6"/>
                  </a:cubicBezTo>
                  <a:cubicBezTo>
                    <a:pt x="2" y="5"/>
                    <a:pt x="2" y="5"/>
                    <a:pt x="2" y="4"/>
                  </a:cubicBezTo>
                  <a:cubicBezTo>
                    <a:pt x="3" y="4"/>
                    <a:pt x="3" y="4"/>
                    <a:pt x="3" y="3"/>
                  </a:cubicBezTo>
                  <a:cubicBezTo>
                    <a:pt x="4" y="2"/>
                    <a:pt x="4" y="2"/>
                    <a:pt x="5" y="1"/>
                  </a:cubicBezTo>
                  <a:cubicBezTo>
                    <a:pt x="6" y="1"/>
                    <a:pt x="7" y="0"/>
                    <a:pt x="8" y="0"/>
                  </a:cubicBezTo>
                  <a:cubicBezTo>
                    <a:pt x="9" y="0"/>
                    <a:pt x="9" y="0"/>
                    <a:pt x="10" y="0"/>
                  </a:cubicBezTo>
                  <a:cubicBezTo>
                    <a:pt x="10" y="0"/>
                    <a:pt x="11" y="0"/>
                    <a:pt x="11" y="0"/>
                  </a:cubicBezTo>
                  <a:cubicBezTo>
                    <a:pt x="11" y="0"/>
                    <a:pt x="11" y="0"/>
                    <a:pt x="11" y="0"/>
                  </a:cubicBezTo>
                  <a:cubicBezTo>
                    <a:pt x="12" y="1"/>
                    <a:pt x="12" y="1"/>
                    <a:pt x="12" y="1"/>
                  </a:cubicBezTo>
                  <a:cubicBezTo>
                    <a:pt x="12" y="1"/>
                    <a:pt x="12" y="1"/>
                    <a:pt x="12" y="1"/>
                  </a:cubicBezTo>
                  <a:cubicBezTo>
                    <a:pt x="12" y="1"/>
                    <a:pt x="12" y="1"/>
                    <a:pt x="12" y="1"/>
                  </a:cubicBezTo>
                  <a:cubicBezTo>
                    <a:pt x="13" y="2"/>
                    <a:pt x="14" y="2"/>
                    <a:pt x="14" y="3"/>
                  </a:cubicBezTo>
                  <a:cubicBezTo>
                    <a:pt x="14" y="3"/>
                    <a:pt x="14" y="3"/>
                    <a:pt x="15" y="3"/>
                  </a:cubicBezTo>
                  <a:cubicBezTo>
                    <a:pt x="15" y="4"/>
                    <a:pt x="15" y="4"/>
                    <a:pt x="15" y="4"/>
                  </a:cubicBezTo>
                  <a:cubicBezTo>
                    <a:pt x="15" y="5"/>
                    <a:pt x="15" y="5"/>
                    <a:pt x="16" y="5"/>
                  </a:cubicBezTo>
                  <a:cubicBezTo>
                    <a:pt x="16" y="5"/>
                    <a:pt x="16" y="6"/>
                    <a:pt x="16" y="6"/>
                  </a:cubicBezTo>
                  <a:cubicBezTo>
                    <a:pt x="16" y="6"/>
                    <a:pt x="16" y="7"/>
                    <a:pt x="16" y="7"/>
                  </a:cubicBezTo>
                  <a:cubicBezTo>
                    <a:pt x="16" y="8"/>
                    <a:pt x="17" y="8"/>
                    <a:pt x="17" y="9"/>
                  </a:cubicBezTo>
                  <a:cubicBezTo>
                    <a:pt x="17" y="9"/>
                    <a:pt x="17" y="10"/>
                    <a:pt x="17" y="10"/>
                  </a:cubicBezTo>
                  <a:cubicBezTo>
                    <a:pt x="17" y="11"/>
                    <a:pt x="17" y="11"/>
                    <a:pt x="17" y="11"/>
                  </a:cubicBezTo>
                  <a:cubicBezTo>
                    <a:pt x="17" y="11"/>
                    <a:pt x="17" y="11"/>
                    <a:pt x="17" y="11"/>
                  </a:cubicBezTo>
                  <a:moveTo>
                    <a:pt x="16" y="11"/>
                  </a:moveTo>
                  <a:cubicBezTo>
                    <a:pt x="16" y="11"/>
                    <a:pt x="16" y="11"/>
                    <a:pt x="16" y="11"/>
                  </a:cubicBezTo>
                  <a:cubicBezTo>
                    <a:pt x="16" y="10"/>
                    <a:pt x="16" y="10"/>
                    <a:pt x="16" y="10"/>
                  </a:cubicBezTo>
                  <a:cubicBezTo>
                    <a:pt x="16" y="10"/>
                    <a:pt x="16" y="9"/>
                    <a:pt x="16" y="9"/>
                  </a:cubicBezTo>
                  <a:cubicBezTo>
                    <a:pt x="16" y="8"/>
                    <a:pt x="15" y="7"/>
                    <a:pt x="15" y="6"/>
                  </a:cubicBezTo>
                  <a:cubicBezTo>
                    <a:pt x="15" y="5"/>
                    <a:pt x="14" y="4"/>
                    <a:pt x="13" y="3"/>
                  </a:cubicBezTo>
                  <a:cubicBezTo>
                    <a:pt x="13" y="3"/>
                    <a:pt x="13" y="3"/>
                    <a:pt x="13" y="3"/>
                  </a:cubicBezTo>
                  <a:cubicBezTo>
                    <a:pt x="13" y="3"/>
                    <a:pt x="13" y="3"/>
                    <a:pt x="13" y="3"/>
                  </a:cubicBezTo>
                  <a:cubicBezTo>
                    <a:pt x="12" y="2"/>
                    <a:pt x="12" y="2"/>
                    <a:pt x="12" y="2"/>
                  </a:cubicBezTo>
                  <a:cubicBezTo>
                    <a:pt x="12" y="2"/>
                    <a:pt x="12" y="2"/>
                    <a:pt x="12" y="2"/>
                  </a:cubicBezTo>
                  <a:cubicBezTo>
                    <a:pt x="12" y="2"/>
                    <a:pt x="12" y="2"/>
                    <a:pt x="12" y="2"/>
                  </a:cubicBezTo>
                  <a:cubicBezTo>
                    <a:pt x="11" y="2"/>
                    <a:pt x="11" y="2"/>
                    <a:pt x="11" y="2"/>
                  </a:cubicBezTo>
                  <a:cubicBezTo>
                    <a:pt x="11" y="2"/>
                    <a:pt x="11" y="2"/>
                    <a:pt x="11" y="2"/>
                  </a:cubicBezTo>
                  <a:cubicBezTo>
                    <a:pt x="11" y="1"/>
                    <a:pt x="11" y="1"/>
                    <a:pt x="10" y="1"/>
                  </a:cubicBezTo>
                  <a:cubicBezTo>
                    <a:pt x="10" y="1"/>
                    <a:pt x="10" y="1"/>
                    <a:pt x="10" y="1"/>
                  </a:cubicBezTo>
                  <a:cubicBezTo>
                    <a:pt x="9" y="1"/>
                    <a:pt x="7" y="1"/>
                    <a:pt x="6" y="2"/>
                  </a:cubicBezTo>
                  <a:cubicBezTo>
                    <a:pt x="6" y="3"/>
                    <a:pt x="5" y="4"/>
                    <a:pt x="5" y="4"/>
                  </a:cubicBezTo>
                  <a:cubicBezTo>
                    <a:pt x="4" y="5"/>
                    <a:pt x="4" y="6"/>
                    <a:pt x="4" y="6"/>
                  </a:cubicBezTo>
                  <a:cubicBezTo>
                    <a:pt x="4" y="7"/>
                    <a:pt x="4" y="8"/>
                    <a:pt x="4" y="9"/>
                  </a:cubicBezTo>
                  <a:cubicBezTo>
                    <a:pt x="3" y="9"/>
                    <a:pt x="3" y="10"/>
                    <a:pt x="3" y="10"/>
                  </a:cubicBezTo>
                  <a:cubicBezTo>
                    <a:pt x="3" y="10"/>
                    <a:pt x="3" y="11"/>
                    <a:pt x="4" y="11"/>
                  </a:cubicBezTo>
                  <a:cubicBezTo>
                    <a:pt x="4" y="13"/>
                    <a:pt x="4" y="14"/>
                    <a:pt x="5" y="16"/>
                  </a:cubicBezTo>
                  <a:cubicBezTo>
                    <a:pt x="5" y="16"/>
                    <a:pt x="5" y="16"/>
                    <a:pt x="5" y="17"/>
                  </a:cubicBezTo>
                  <a:cubicBezTo>
                    <a:pt x="5" y="17"/>
                    <a:pt x="6" y="17"/>
                    <a:pt x="6" y="17"/>
                  </a:cubicBezTo>
                  <a:cubicBezTo>
                    <a:pt x="6" y="18"/>
                    <a:pt x="7" y="18"/>
                    <a:pt x="7" y="19"/>
                  </a:cubicBezTo>
                  <a:cubicBezTo>
                    <a:pt x="7" y="19"/>
                    <a:pt x="7" y="19"/>
                    <a:pt x="8" y="19"/>
                  </a:cubicBezTo>
                  <a:cubicBezTo>
                    <a:pt x="8" y="19"/>
                    <a:pt x="8" y="19"/>
                    <a:pt x="8" y="19"/>
                  </a:cubicBezTo>
                  <a:cubicBezTo>
                    <a:pt x="8" y="19"/>
                    <a:pt x="8" y="19"/>
                    <a:pt x="8" y="19"/>
                  </a:cubicBezTo>
                  <a:cubicBezTo>
                    <a:pt x="8" y="19"/>
                    <a:pt x="8" y="19"/>
                    <a:pt x="8" y="19"/>
                  </a:cubicBezTo>
                  <a:cubicBezTo>
                    <a:pt x="8" y="19"/>
                    <a:pt x="8" y="19"/>
                    <a:pt x="8" y="19"/>
                  </a:cubicBezTo>
                  <a:cubicBezTo>
                    <a:pt x="8" y="19"/>
                    <a:pt x="8" y="19"/>
                    <a:pt x="8" y="19"/>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10" y="20"/>
                    <a:pt x="10" y="20"/>
                    <a:pt x="10" y="20"/>
                  </a:cubicBezTo>
                  <a:cubicBezTo>
                    <a:pt x="10" y="19"/>
                    <a:pt x="10" y="19"/>
                    <a:pt x="10" y="19"/>
                  </a:cubicBezTo>
                  <a:cubicBezTo>
                    <a:pt x="11" y="19"/>
                    <a:pt x="11" y="19"/>
                    <a:pt x="12" y="18"/>
                  </a:cubicBezTo>
                  <a:cubicBezTo>
                    <a:pt x="13" y="18"/>
                    <a:pt x="14" y="17"/>
                    <a:pt x="14" y="16"/>
                  </a:cubicBezTo>
                  <a:cubicBezTo>
                    <a:pt x="15" y="15"/>
                    <a:pt x="15" y="14"/>
                    <a:pt x="15" y="13"/>
                  </a:cubicBezTo>
                  <a:cubicBezTo>
                    <a:pt x="15" y="13"/>
                    <a:pt x="15" y="13"/>
                    <a:pt x="15" y="12"/>
                  </a:cubicBezTo>
                  <a:cubicBezTo>
                    <a:pt x="16" y="12"/>
                    <a:pt x="16" y="12"/>
                    <a:pt x="16" y="12"/>
                  </a:cubicBezTo>
                  <a:cubicBezTo>
                    <a:pt x="16" y="11"/>
                    <a:pt x="16" y="11"/>
                    <a:pt x="16" y="11"/>
                  </a:cubicBezTo>
                  <a:cubicBezTo>
                    <a:pt x="16" y="11"/>
                    <a:pt x="16" y="11"/>
                    <a:pt x="16" y="11"/>
                  </a:cubicBezTo>
                </a:path>
              </a:pathLst>
            </a:custGeom>
            <a:solidFill>
              <a:srgbClr val="F5CE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7" name="Freeform 853">
              <a:extLst>
                <a:ext uri="{FF2B5EF4-FFF2-40B4-BE49-F238E27FC236}">
                  <a16:creationId xmlns:a16="http://schemas.microsoft.com/office/drawing/2014/main" id="{F2594109-00BA-4429-BAFC-399E0EB3B05B}"/>
                </a:ext>
              </a:extLst>
            </p:cNvPr>
            <p:cNvSpPr>
              <a:spLocks/>
            </p:cNvSpPr>
            <p:nvPr/>
          </p:nvSpPr>
          <p:spPr bwMode="auto">
            <a:xfrm>
              <a:off x="7113588" y="2182813"/>
              <a:ext cx="149225" cy="228600"/>
            </a:xfrm>
            <a:custGeom>
              <a:avLst/>
              <a:gdLst>
                <a:gd name="T0" fmla="*/ 74 w 129"/>
                <a:gd name="T1" fmla="*/ 1 h 197"/>
                <a:gd name="T2" fmla="*/ 117 w 129"/>
                <a:gd name="T3" fmla="*/ 77 h 197"/>
                <a:gd name="T4" fmla="*/ 121 w 129"/>
                <a:gd name="T5" fmla="*/ 164 h 197"/>
                <a:gd name="T6" fmla="*/ 12 w 129"/>
                <a:gd name="T7" fmla="*/ 155 h 197"/>
                <a:gd name="T8" fmla="*/ 15 w 129"/>
                <a:gd name="T9" fmla="*/ 86 h 197"/>
                <a:gd name="T10" fmla="*/ 22 w 129"/>
                <a:gd name="T11" fmla="*/ 17 h 197"/>
                <a:gd name="T12" fmla="*/ 53 w 129"/>
                <a:gd name="T13" fmla="*/ 0 h 197"/>
                <a:gd name="T14" fmla="*/ 74 w 129"/>
                <a:gd name="T15" fmla="*/ 1 h 1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97">
                  <a:moveTo>
                    <a:pt x="74" y="1"/>
                  </a:moveTo>
                  <a:cubicBezTo>
                    <a:pt x="107" y="19"/>
                    <a:pt x="120" y="55"/>
                    <a:pt x="117" y="77"/>
                  </a:cubicBezTo>
                  <a:cubicBezTo>
                    <a:pt x="114" y="98"/>
                    <a:pt x="110" y="121"/>
                    <a:pt x="121" y="164"/>
                  </a:cubicBezTo>
                  <a:cubicBezTo>
                    <a:pt x="129" y="193"/>
                    <a:pt x="51" y="197"/>
                    <a:pt x="12" y="155"/>
                  </a:cubicBezTo>
                  <a:cubicBezTo>
                    <a:pt x="0" y="142"/>
                    <a:pt x="28" y="130"/>
                    <a:pt x="15" y="86"/>
                  </a:cubicBezTo>
                  <a:cubicBezTo>
                    <a:pt x="2" y="41"/>
                    <a:pt x="13" y="26"/>
                    <a:pt x="22" y="17"/>
                  </a:cubicBezTo>
                  <a:cubicBezTo>
                    <a:pt x="31" y="8"/>
                    <a:pt x="53" y="0"/>
                    <a:pt x="53" y="0"/>
                  </a:cubicBezTo>
                  <a:cubicBezTo>
                    <a:pt x="74" y="1"/>
                    <a:pt x="74" y="1"/>
                    <a:pt x="74" y="1"/>
                  </a:cubicBezTo>
                </a:path>
              </a:pathLst>
            </a:custGeom>
            <a:solidFill>
              <a:srgbClr val="F2E5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8" name="Freeform 854">
              <a:extLst>
                <a:ext uri="{FF2B5EF4-FFF2-40B4-BE49-F238E27FC236}">
                  <a16:creationId xmlns:a16="http://schemas.microsoft.com/office/drawing/2014/main" id="{DFF68D69-7EE3-4086-A05F-971BC186299C}"/>
                </a:ext>
              </a:extLst>
            </p:cNvPr>
            <p:cNvSpPr>
              <a:spLocks noEditPoints="1"/>
            </p:cNvSpPr>
            <p:nvPr/>
          </p:nvSpPr>
          <p:spPr bwMode="auto">
            <a:xfrm>
              <a:off x="7126288" y="2362200"/>
              <a:ext cx="3175" cy="4763"/>
            </a:xfrm>
            <a:custGeom>
              <a:avLst/>
              <a:gdLst>
                <a:gd name="T0" fmla="*/ 2 w 3"/>
                <a:gd name="T1" fmla="*/ 2 h 3"/>
                <a:gd name="T2" fmla="*/ 3 w 3"/>
                <a:gd name="T3" fmla="*/ 3 h 3"/>
                <a:gd name="T4" fmla="*/ 3 w 3"/>
                <a:gd name="T5" fmla="*/ 3 h 3"/>
                <a:gd name="T6" fmla="*/ 2 w 3"/>
                <a:gd name="T7" fmla="*/ 2 h 3"/>
                <a:gd name="T8" fmla="*/ 2 w 3"/>
                <a:gd name="T9" fmla="*/ 1 h 3"/>
                <a:gd name="T10" fmla="*/ 2 w 3"/>
                <a:gd name="T11" fmla="*/ 2 h 3"/>
                <a:gd name="T12" fmla="*/ 2 w 3"/>
                <a:gd name="T13" fmla="*/ 1 h 3"/>
                <a:gd name="T14" fmla="*/ 1 w 3"/>
                <a:gd name="T15" fmla="*/ 1 h 3"/>
                <a:gd name="T16" fmla="*/ 2 w 3"/>
                <a:gd name="T17" fmla="*/ 1 h 3"/>
                <a:gd name="T18" fmla="*/ 1 w 3"/>
                <a:gd name="T19" fmla="*/ 1 h 3"/>
                <a:gd name="T20" fmla="*/ 1 w 3"/>
                <a:gd name="T21" fmla="*/ 1 h 3"/>
                <a:gd name="T22" fmla="*/ 1 w 3"/>
                <a:gd name="T23" fmla="*/ 1 h 3"/>
                <a:gd name="T24" fmla="*/ 1 w 3"/>
                <a:gd name="T25" fmla="*/ 1 h 3"/>
                <a:gd name="T26" fmla="*/ 1 w 3"/>
                <a:gd name="T27" fmla="*/ 1 h 3"/>
                <a:gd name="T28" fmla="*/ 1 w 3"/>
                <a:gd name="T29" fmla="*/ 1 h 3"/>
                <a:gd name="T30" fmla="*/ 1 w 3"/>
                <a:gd name="T31" fmla="*/ 1 h 3"/>
                <a:gd name="T32" fmla="*/ 1 w 3"/>
                <a:gd name="T33" fmla="*/ 0 h 3"/>
                <a:gd name="T34" fmla="*/ 1 w 3"/>
                <a:gd name="T35" fmla="*/ 1 h 3"/>
                <a:gd name="T36" fmla="*/ 1 w 3"/>
                <a:gd name="T37" fmla="*/ 0 h 3"/>
                <a:gd name="T38" fmla="*/ 0 w 3"/>
                <a:gd name="T39" fmla="*/ 0 h 3"/>
                <a:gd name="T40" fmla="*/ 1 w 3"/>
                <a:gd name="T41" fmla="*/ 0 h 3"/>
                <a:gd name="T42" fmla="*/ 0 w 3"/>
                <a:gd name="T43" fmla="*/ 0 h 3"/>
                <a:gd name="T44" fmla="*/ 0 w 3"/>
                <a:gd name="T45" fmla="*/ 0 h 3"/>
                <a:gd name="T46" fmla="*/ 0 w 3"/>
                <a:gd name="T47" fmla="*/ 0 h 3"/>
                <a:gd name="T48" fmla="*/ 0 w 3"/>
                <a:gd name="T4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 h="3">
                  <a:moveTo>
                    <a:pt x="2" y="2"/>
                  </a:moveTo>
                  <a:cubicBezTo>
                    <a:pt x="2" y="2"/>
                    <a:pt x="3" y="2"/>
                    <a:pt x="3" y="3"/>
                  </a:cubicBezTo>
                  <a:cubicBezTo>
                    <a:pt x="3" y="3"/>
                    <a:pt x="3" y="3"/>
                    <a:pt x="3" y="3"/>
                  </a:cubicBezTo>
                  <a:cubicBezTo>
                    <a:pt x="3" y="2"/>
                    <a:pt x="2" y="2"/>
                    <a:pt x="2" y="2"/>
                  </a:cubicBezTo>
                  <a:moveTo>
                    <a:pt x="2" y="1"/>
                  </a:moveTo>
                  <a:cubicBezTo>
                    <a:pt x="2" y="1"/>
                    <a:pt x="2" y="2"/>
                    <a:pt x="2" y="2"/>
                  </a:cubicBezTo>
                  <a:cubicBezTo>
                    <a:pt x="2" y="2"/>
                    <a:pt x="2" y="1"/>
                    <a:pt x="2" y="1"/>
                  </a:cubicBezTo>
                  <a:moveTo>
                    <a:pt x="1" y="1"/>
                  </a:moveTo>
                  <a:cubicBezTo>
                    <a:pt x="1" y="1"/>
                    <a:pt x="1" y="1"/>
                    <a:pt x="2" y="1"/>
                  </a:cubicBezTo>
                  <a:cubicBezTo>
                    <a:pt x="1" y="1"/>
                    <a:pt x="1" y="1"/>
                    <a:pt x="1" y="1"/>
                  </a:cubicBezTo>
                  <a:moveTo>
                    <a:pt x="1" y="1"/>
                  </a:moveTo>
                  <a:cubicBezTo>
                    <a:pt x="1" y="1"/>
                    <a:pt x="1" y="1"/>
                    <a:pt x="1" y="1"/>
                  </a:cubicBezTo>
                  <a:cubicBezTo>
                    <a:pt x="1" y="1"/>
                    <a:pt x="1" y="1"/>
                    <a:pt x="1" y="1"/>
                  </a:cubicBezTo>
                  <a:moveTo>
                    <a:pt x="1" y="1"/>
                  </a:moveTo>
                  <a:cubicBezTo>
                    <a:pt x="1" y="1"/>
                    <a:pt x="1" y="1"/>
                    <a:pt x="1" y="1"/>
                  </a:cubicBezTo>
                  <a:cubicBezTo>
                    <a:pt x="1" y="1"/>
                    <a:pt x="1" y="1"/>
                    <a:pt x="1" y="1"/>
                  </a:cubicBezTo>
                  <a:moveTo>
                    <a:pt x="1" y="0"/>
                  </a:moveTo>
                  <a:cubicBezTo>
                    <a:pt x="1" y="0"/>
                    <a:pt x="1" y="1"/>
                    <a:pt x="1" y="1"/>
                  </a:cubicBezTo>
                  <a:cubicBezTo>
                    <a:pt x="1" y="1"/>
                    <a:pt x="1" y="0"/>
                    <a:pt x="1" y="0"/>
                  </a:cubicBezTo>
                  <a:moveTo>
                    <a:pt x="0" y="0"/>
                  </a:moveTo>
                  <a:cubicBezTo>
                    <a:pt x="0" y="0"/>
                    <a:pt x="0" y="0"/>
                    <a:pt x="1" y="0"/>
                  </a:cubicBezTo>
                  <a:cubicBezTo>
                    <a:pt x="0" y="0"/>
                    <a:pt x="0" y="0"/>
                    <a:pt x="0" y="0"/>
                  </a:cubicBezTo>
                  <a:moveTo>
                    <a:pt x="0" y="0"/>
                  </a:moveTo>
                  <a:cubicBezTo>
                    <a:pt x="0" y="0"/>
                    <a:pt x="0" y="0"/>
                    <a:pt x="0" y="0"/>
                  </a:cubicBezTo>
                  <a:cubicBezTo>
                    <a:pt x="0" y="0"/>
                    <a:pt x="0" y="0"/>
                    <a:pt x="0" y="0"/>
                  </a:cubicBezTo>
                </a:path>
              </a:pathLst>
            </a:custGeom>
            <a:solidFill>
              <a:srgbClr val="F5EB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59" name="Freeform 855">
              <a:extLst>
                <a:ext uri="{FF2B5EF4-FFF2-40B4-BE49-F238E27FC236}">
                  <a16:creationId xmlns:a16="http://schemas.microsoft.com/office/drawing/2014/main" id="{ECEE41BA-5F71-4EEE-ABBD-7B98D2598E5E}"/>
                </a:ext>
              </a:extLst>
            </p:cNvPr>
            <p:cNvSpPr>
              <a:spLocks noEditPoints="1"/>
            </p:cNvSpPr>
            <p:nvPr/>
          </p:nvSpPr>
          <p:spPr bwMode="auto">
            <a:xfrm>
              <a:off x="7129463" y="2366963"/>
              <a:ext cx="14288" cy="9525"/>
            </a:xfrm>
            <a:custGeom>
              <a:avLst/>
              <a:gdLst>
                <a:gd name="T0" fmla="*/ 12 w 12"/>
                <a:gd name="T1" fmla="*/ 9 h 9"/>
                <a:gd name="T2" fmla="*/ 12 w 12"/>
                <a:gd name="T3" fmla="*/ 9 h 9"/>
                <a:gd name="T4" fmla="*/ 12 w 12"/>
                <a:gd name="T5" fmla="*/ 9 h 9"/>
                <a:gd name="T6" fmla="*/ 11 w 12"/>
                <a:gd name="T7" fmla="*/ 9 h 9"/>
                <a:gd name="T8" fmla="*/ 11 w 12"/>
                <a:gd name="T9" fmla="*/ 9 h 9"/>
                <a:gd name="T10" fmla="*/ 11 w 12"/>
                <a:gd name="T11" fmla="*/ 9 h 9"/>
                <a:gd name="T12" fmla="*/ 11 w 12"/>
                <a:gd name="T13" fmla="*/ 9 h 9"/>
                <a:gd name="T14" fmla="*/ 11 w 12"/>
                <a:gd name="T15" fmla="*/ 9 h 9"/>
                <a:gd name="T16" fmla="*/ 11 w 12"/>
                <a:gd name="T17" fmla="*/ 9 h 9"/>
                <a:gd name="T18" fmla="*/ 11 w 12"/>
                <a:gd name="T19" fmla="*/ 9 h 9"/>
                <a:gd name="T20" fmla="*/ 11 w 12"/>
                <a:gd name="T21" fmla="*/ 9 h 9"/>
                <a:gd name="T22" fmla="*/ 11 w 12"/>
                <a:gd name="T23" fmla="*/ 9 h 9"/>
                <a:gd name="T24" fmla="*/ 10 w 12"/>
                <a:gd name="T25" fmla="*/ 8 h 9"/>
                <a:gd name="T26" fmla="*/ 10 w 12"/>
                <a:gd name="T27" fmla="*/ 8 h 9"/>
                <a:gd name="T28" fmla="*/ 10 w 12"/>
                <a:gd name="T29" fmla="*/ 8 h 9"/>
                <a:gd name="T30" fmla="*/ 10 w 12"/>
                <a:gd name="T31" fmla="*/ 8 h 9"/>
                <a:gd name="T32" fmla="*/ 10 w 12"/>
                <a:gd name="T33" fmla="*/ 8 h 9"/>
                <a:gd name="T34" fmla="*/ 10 w 12"/>
                <a:gd name="T35" fmla="*/ 8 h 9"/>
                <a:gd name="T36" fmla="*/ 10 w 12"/>
                <a:gd name="T37" fmla="*/ 8 h 9"/>
                <a:gd name="T38" fmla="*/ 10 w 12"/>
                <a:gd name="T39" fmla="*/ 8 h 9"/>
                <a:gd name="T40" fmla="*/ 10 w 12"/>
                <a:gd name="T41" fmla="*/ 8 h 9"/>
                <a:gd name="T42" fmla="*/ 9 w 12"/>
                <a:gd name="T43" fmla="*/ 8 h 9"/>
                <a:gd name="T44" fmla="*/ 10 w 12"/>
                <a:gd name="T45" fmla="*/ 8 h 9"/>
                <a:gd name="T46" fmla="*/ 9 w 12"/>
                <a:gd name="T47" fmla="*/ 8 h 9"/>
                <a:gd name="T48" fmla="*/ 0 w 12"/>
                <a:gd name="T49" fmla="*/ 0 h 9"/>
                <a:gd name="T50" fmla="*/ 0 w 12"/>
                <a:gd name="T51" fmla="*/ 0 h 9"/>
                <a:gd name="T52" fmla="*/ 9 w 12"/>
                <a:gd name="T53" fmla="*/ 8 h 9"/>
                <a:gd name="T54" fmla="*/ 0 w 12"/>
                <a:gd name="T5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 h="9">
                  <a:moveTo>
                    <a:pt x="12" y="9"/>
                  </a:moveTo>
                  <a:cubicBezTo>
                    <a:pt x="12" y="9"/>
                    <a:pt x="12" y="9"/>
                    <a:pt x="12" y="9"/>
                  </a:cubicBezTo>
                  <a:cubicBezTo>
                    <a:pt x="12" y="9"/>
                    <a:pt x="12" y="9"/>
                    <a:pt x="12" y="9"/>
                  </a:cubicBezTo>
                  <a:moveTo>
                    <a:pt x="11" y="9"/>
                  </a:moveTo>
                  <a:cubicBezTo>
                    <a:pt x="11" y="9"/>
                    <a:pt x="11" y="9"/>
                    <a:pt x="11" y="9"/>
                  </a:cubicBezTo>
                  <a:cubicBezTo>
                    <a:pt x="11" y="9"/>
                    <a:pt x="11" y="9"/>
                    <a:pt x="11" y="9"/>
                  </a:cubicBezTo>
                  <a:moveTo>
                    <a:pt x="11" y="9"/>
                  </a:moveTo>
                  <a:cubicBezTo>
                    <a:pt x="11" y="9"/>
                    <a:pt x="11" y="9"/>
                    <a:pt x="11" y="9"/>
                  </a:cubicBezTo>
                  <a:cubicBezTo>
                    <a:pt x="11" y="9"/>
                    <a:pt x="11" y="9"/>
                    <a:pt x="11" y="9"/>
                  </a:cubicBezTo>
                  <a:moveTo>
                    <a:pt x="11" y="9"/>
                  </a:moveTo>
                  <a:cubicBezTo>
                    <a:pt x="11" y="9"/>
                    <a:pt x="11" y="9"/>
                    <a:pt x="11" y="9"/>
                  </a:cubicBezTo>
                  <a:cubicBezTo>
                    <a:pt x="11" y="9"/>
                    <a:pt x="11" y="9"/>
                    <a:pt x="11" y="9"/>
                  </a:cubicBezTo>
                  <a:moveTo>
                    <a:pt x="10" y="8"/>
                  </a:moveTo>
                  <a:cubicBezTo>
                    <a:pt x="10" y="8"/>
                    <a:pt x="10" y="8"/>
                    <a:pt x="10" y="8"/>
                  </a:cubicBezTo>
                  <a:cubicBezTo>
                    <a:pt x="10" y="8"/>
                    <a:pt x="10" y="8"/>
                    <a:pt x="10" y="8"/>
                  </a:cubicBezTo>
                  <a:moveTo>
                    <a:pt x="10" y="8"/>
                  </a:moveTo>
                  <a:cubicBezTo>
                    <a:pt x="10" y="8"/>
                    <a:pt x="10" y="8"/>
                    <a:pt x="10" y="8"/>
                  </a:cubicBezTo>
                  <a:cubicBezTo>
                    <a:pt x="10" y="8"/>
                    <a:pt x="10" y="8"/>
                    <a:pt x="10" y="8"/>
                  </a:cubicBezTo>
                  <a:moveTo>
                    <a:pt x="10" y="8"/>
                  </a:moveTo>
                  <a:cubicBezTo>
                    <a:pt x="10" y="8"/>
                    <a:pt x="10" y="8"/>
                    <a:pt x="10" y="8"/>
                  </a:cubicBezTo>
                  <a:cubicBezTo>
                    <a:pt x="10" y="8"/>
                    <a:pt x="10" y="8"/>
                    <a:pt x="10" y="8"/>
                  </a:cubicBezTo>
                  <a:moveTo>
                    <a:pt x="9" y="8"/>
                  </a:moveTo>
                  <a:cubicBezTo>
                    <a:pt x="10" y="8"/>
                    <a:pt x="10" y="8"/>
                    <a:pt x="10" y="8"/>
                  </a:cubicBezTo>
                  <a:cubicBezTo>
                    <a:pt x="10" y="8"/>
                    <a:pt x="10" y="8"/>
                    <a:pt x="9" y="8"/>
                  </a:cubicBezTo>
                  <a:moveTo>
                    <a:pt x="0" y="0"/>
                  </a:moveTo>
                  <a:cubicBezTo>
                    <a:pt x="0" y="0"/>
                    <a:pt x="0" y="0"/>
                    <a:pt x="0" y="0"/>
                  </a:cubicBezTo>
                  <a:cubicBezTo>
                    <a:pt x="3" y="3"/>
                    <a:pt x="6" y="5"/>
                    <a:pt x="9" y="8"/>
                  </a:cubicBezTo>
                  <a:cubicBezTo>
                    <a:pt x="6" y="5"/>
                    <a:pt x="3" y="3"/>
                    <a:pt x="0" y="0"/>
                  </a:cubicBezTo>
                </a:path>
              </a:pathLst>
            </a:custGeom>
            <a:solidFill>
              <a:srgbClr val="9734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0" name="Freeform 856">
              <a:extLst>
                <a:ext uri="{FF2B5EF4-FFF2-40B4-BE49-F238E27FC236}">
                  <a16:creationId xmlns:a16="http://schemas.microsoft.com/office/drawing/2014/main" id="{2B509E96-AB3A-4295-9761-389568B138A2}"/>
                </a:ext>
              </a:extLst>
            </p:cNvPr>
            <p:cNvSpPr>
              <a:spLocks/>
            </p:cNvSpPr>
            <p:nvPr/>
          </p:nvSpPr>
          <p:spPr bwMode="auto">
            <a:xfrm>
              <a:off x="7123113" y="2205038"/>
              <a:ext cx="57150" cy="187325"/>
            </a:xfrm>
            <a:custGeom>
              <a:avLst/>
              <a:gdLst>
                <a:gd name="T0" fmla="*/ 24 w 49"/>
                <a:gd name="T1" fmla="*/ 0 h 161"/>
                <a:gd name="T2" fmla="*/ 26 w 49"/>
                <a:gd name="T3" fmla="*/ 16 h 161"/>
                <a:gd name="T4" fmla="*/ 20 w 49"/>
                <a:gd name="T5" fmla="*/ 76 h 161"/>
                <a:gd name="T6" fmla="*/ 9 w 49"/>
                <a:gd name="T7" fmla="*/ 96 h 161"/>
                <a:gd name="T8" fmla="*/ 0 w 49"/>
                <a:gd name="T9" fmla="*/ 129 h 161"/>
                <a:gd name="T10" fmla="*/ 3 w 49"/>
                <a:gd name="T11" fmla="*/ 136 h 161"/>
                <a:gd name="T12" fmla="*/ 3 w 49"/>
                <a:gd name="T13" fmla="*/ 136 h 161"/>
                <a:gd name="T14" fmla="*/ 3 w 49"/>
                <a:gd name="T15" fmla="*/ 136 h 161"/>
                <a:gd name="T16" fmla="*/ 3 w 49"/>
                <a:gd name="T17" fmla="*/ 136 h 161"/>
                <a:gd name="T18" fmla="*/ 4 w 49"/>
                <a:gd name="T19" fmla="*/ 136 h 161"/>
                <a:gd name="T20" fmla="*/ 4 w 49"/>
                <a:gd name="T21" fmla="*/ 136 h 161"/>
                <a:gd name="T22" fmla="*/ 4 w 49"/>
                <a:gd name="T23" fmla="*/ 137 h 161"/>
                <a:gd name="T24" fmla="*/ 4 w 49"/>
                <a:gd name="T25" fmla="*/ 137 h 161"/>
                <a:gd name="T26" fmla="*/ 4 w 49"/>
                <a:gd name="T27" fmla="*/ 137 h 161"/>
                <a:gd name="T28" fmla="*/ 4 w 49"/>
                <a:gd name="T29" fmla="*/ 137 h 161"/>
                <a:gd name="T30" fmla="*/ 4 w 49"/>
                <a:gd name="T31" fmla="*/ 137 h 161"/>
                <a:gd name="T32" fmla="*/ 4 w 49"/>
                <a:gd name="T33" fmla="*/ 137 h 161"/>
                <a:gd name="T34" fmla="*/ 5 w 49"/>
                <a:gd name="T35" fmla="*/ 137 h 161"/>
                <a:gd name="T36" fmla="*/ 5 w 49"/>
                <a:gd name="T37" fmla="*/ 137 h 161"/>
                <a:gd name="T38" fmla="*/ 5 w 49"/>
                <a:gd name="T39" fmla="*/ 138 h 161"/>
                <a:gd name="T40" fmla="*/ 5 w 49"/>
                <a:gd name="T41" fmla="*/ 138 h 161"/>
                <a:gd name="T42" fmla="*/ 6 w 49"/>
                <a:gd name="T43" fmla="*/ 139 h 161"/>
                <a:gd name="T44" fmla="*/ 15 w 49"/>
                <a:gd name="T45" fmla="*/ 147 h 161"/>
                <a:gd name="T46" fmla="*/ 15 w 49"/>
                <a:gd name="T47" fmla="*/ 147 h 161"/>
                <a:gd name="T48" fmla="*/ 16 w 49"/>
                <a:gd name="T49" fmla="*/ 147 h 161"/>
                <a:gd name="T50" fmla="*/ 16 w 49"/>
                <a:gd name="T51" fmla="*/ 147 h 161"/>
                <a:gd name="T52" fmla="*/ 16 w 49"/>
                <a:gd name="T53" fmla="*/ 147 h 161"/>
                <a:gd name="T54" fmla="*/ 16 w 49"/>
                <a:gd name="T55" fmla="*/ 147 h 161"/>
                <a:gd name="T56" fmla="*/ 16 w 49"/>
                <a:gd name="T57" fmla="*/ 147 h 161"/>
                <a:gd name="T58" fmla="*/ 16 w 49"/>
                <a:gd name="T59" fmla="*/ 147 h 161"/>
                <a:gd name="T60" fmla="*/ 16 w 49"/>
                <a:gd name="T61" fmla="*/ 147 h 161"/>
                <a:gd name="T62" fmla="*/ 17 w 49"/>
                <a:gd name="T63" fmla="*/ 148 h 161"/>
                <a:gd name="T64" fmla="*/ 17 w 49"/>
                <a:gd name="T65" fmla="*/ 148 h 161"/>
                <a:gd name="T66" fmla="*/ 17 w 49"/>
                <a:gd name="T67" fmla="*/ 148 h 161"/>
                <a:gd name="T68" fmla="*/ 17 w 49"/>
                <a:gd name="T69" fmla="*/ 148 h 161"/>
                <a:gd name="T70" fmla="*/ 17 w 49"/>
                <a:gd name="T71" fmla="*/ 148 h 161"/>
                <a:gd name="T72" fmla="*/ 17 w 49"/>
                <a:gd name="T73" fmla="*/ 148 h 161"/>
                <a:gd name="T74" fmla="*/ 18 w 49"/>
                <a:gd name="T75" fmla="*/ 148 h 161"/>
                <a:gd name="T76" fmla="*/ 18 w 49"/>
                <a:gd name="T77" fmla="*/ 148 h 161"/>
                <a:gd name="T78" fmla="*/ 42 w 49"/>
                <a:gd name="T79" fmla="*/ 161 h 161"/>
                <a:gd name="T80" fmla="*/ 41 w 49"/>
                <a:gd name="T81" fmla="*/ 160 h 161"/>
                <a:gd name="T82" fmla="*/ 26 w 49"/>
                <a:gd name="T83" fmla="*/ 139 h 161"/>
                <a:gd name="T84" fmla="*/ 43 w 49"/>
                <a:gd name="T85" fmla="*/ 77 h 161"/>
                <a:gd name="T86" fmla="*/ 24 w 49"/>
                <a:gd name="T8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 h="161">
                  <a:moveTo>
                    <a:pt x="24" y="0"/>
                  </a:moveTo>
                  <a:cubicBezTo>
                    <a:pt x="25" y="3"/>
                    <a:pt x="25" y="9"/>
                    <a:pt x="26" y="16"/>
                  </a:cubicBezTo>
                  <a:cubicBezTo>
                    <a:pt x="28" y="30"/>
                    <a:pt x="27" y="58"/>
                    <a:pt x="20" y="76"/>
                  </a:cubicBezTo>
                  <a:cubicBezTo>
                    <a:pt x="18" y="83"/>
                    <a:pt x="14" y="90"/>
                    <a:pt x="9" y="96"/>
                  </a:cubicBezTo>
                  <a:cubicBezTo>
                    <a:pt x="8" y="112"/>
                    <a:pt x="0" y="121"/>
                    <a:pt x="0" y="129"/>
                  </a:cubicBezTo>
                  <a:cubicBezTo>
                    <a:pt x="0" y="131"/>
                    <a:pt x="1" y="133"/>
                    <a:pt x="3" y="136"/>
                  </a:cubicBezTo>
                  <a:cubicBezTo>
                    <a:pt x="3" y="136"/>
                    <a:pt x="3" y="136"/>
                    <a:pt x="3" y="136"/>
                  </a:cubicBezTo>
                  <a:cubicBezTo>
                    <a:pt x="3" y="136"/>
                    <a:pt x="3" y="136"/>
                    <a:pt x="3" y="136"/>
                  </a:cubicBezTo>
                  <a:cubicBezTo>
                    <a:pt x="3" y="136"/>
                    <a:pt x="3" y="136"/>
                    <a:pt x="3" y="136"/>
                  </a:cubicBezTo>
                  <a:cubicBezTo>
                    <a:pt x="3" y="136"/>
                    <a:pt x="3" y="136"/>
                    <a:pt x="4" y="136"/>
                  </a:cubicBezTo>
                  <a:cubicBezTo>
                    <a:pt x="4" y="136"/>
                    <a:pt x="4" y="136"/>
                    <a:pt x="4" y="136"/>
                  </a:cubicBezTo>
                  <a:cubicBezTo>
                    <a:pt x="4" y="136"/>
                    <a:pt x="4" y="137"/>
                    <a:pt x="4" y="137"/>
                  </a:cubicBezTo>
                  <a:cubicBezTo>
                    <a:pt x="4" y="137"/>
                    <a:pt x="4" y="137"/>
                    <a:pt x="4" y="137"/>
                  </a:cubicBezTo>
                  <a:cubicBezTo>
                    <a:pt x="4" y="137"/>
                    <a:pt x="4" y="137"/>
                    <a:pt x="4" y="137"/>
                  </a:cubicBezTo>
                  <a:cubicBezTo>
                    <a:pt x="4" y="137"/>
                    <a:pt x="4" y="137"/>
                    <a:pt x="4" y="137"/>
                  </a:cubicBezTo>
                  <a:cubicBezTo>
                    <a:pt x="4" y="137"/>
                    <a:pt x="4" y="137"/>
                    <a:pt x="4" y="137"/>
                  </a:cubicBezTo>
                  <a:cubicBezTo>
                    <a:pt x="4" y="137"/>
                    <a:pt x="4" y="137"/>
                    <a:pt x="4" y="137"/>
                  </a:cubicBezTo>
                  <a:cubicBezTo>
                    <a:pt x="4" y="137"/>
                    <a:pt x="4" y="137"/>
                    <a:pt x="5" y="137"/>
                  </a:cubicBezTo>
                  <a:cubicBezTo>
                    <a:pt x="5" y="137"/>
                    <a:pt x="5" y="137"/>
                    <a:pt x="5" y="137"/>
                  </a:cubicBezTo>
                  <a:cubicBezTo>
                    <a:pt x="5" y="137"/>
                    <a:pt x="5" y="138"/>
                    <a:pt x="5" y="138"/>
                  </a:cubicBezTo>
                  <a:cubicBezTo>
                    <a:pt x="5" y="138"/>
                    <a:pt x="5" y="138"/>
                    <a:pt x="5" y="138"/>
                  </a:cubicBezTo>
                  <a:cubicBezTo>
                    <a:pt x="5" y="138"/>
                    <a:pt x="6" y="138"/>
                    <a:pt x="6" y="139"/>
                  </a:cubicBezTo>
                  <a:cubicBezTo>
                    <a:pt x="9" y="142"/>
                    <a:pt x="12" y="144"/>
                    <a:pt x="15" y="147"/>
                  </a:cubicBezTo>
                  <a:cubicBezTo>
                    <a:pt x="15" y="147"/>
                    <a:pt x="15" y="147"/>
                    <a:pt x="15" y="147"/>
                  </a:cubicBezTo>
                  <a:cubicBezTo>
                    <a:pt x="16" y="147"/>
                    <a:pt x="16" y="147"/>
                    <a:pt x="16" y="147"/>
                  </a:cubicBezTo>
                  <a:cubicBezTo>
                    <a:pt x="16" y="147"/>
                    <a:pt x="16" y="147"/>
                    <a:pt x="16" y="147"/>
                  </a:cubicBezTo>
                  <a:cubicBezTo>
                    <a:pt x="16" y="147"/>
                    <a:pt x="16" y="147"/>
                    <a:pt x="16" y="147"/>
                  </a:cubicBezTo>
                  <a:cubicBezTo>
                    <a:pt x="16" y="147"/>
                    <a:pt x="16" y="147"/>
                    <a:pt x="16" y="147"/>
                  </a:cubicBezTo>
                  <a:cubicBezTo>
                    <a:pt x="16" y="147"/>
                    <a:pt x="16" y="147"/>
                    <a:pt x="16" y="147"/>
                  </a:cubicBezTo>
                  <a:cubicBezTo>
                    <a:pt x="16" y="147"/>
                    <a:pt x="16" y="147"/>
                    <a:pt x="16" y="147"/>
                  </a:cubicBezTo>
                  <a:cubicBezTo>
                    <a:pt x="16" y="147"/>
                    <a:pt x="16" y="147"/>
                    <a:pt x="16" y="147"/>
                  </a:cubicBezTo>
                  <a:cubicBezTo>
                    <a:pt x="17" y="147"/>
                    <a:pt x="17" y="147"/>
                    <a:pt x="17" y="148"/>
                  </a:cubicBezTo>
                  <a:cubicBezTo>
                    <a:pt x="17" y="148"/>
                    <a:pt x="17" y="148"/>
                    <a:pt x="17" y="148"/>
                  </a:cubicBezTo>
                  <a:cubicBezTo>
                    <a:pt x="17" y="148"/>
                    <a:pt x="17" y="148"/>
                    <a:pt x="17" y="148"/>
                  </a:cubicBezTo>
                  <a:cubicBezTo>
                    <a:pt x="17" y="148"/>
                    <a:pt x="17" y="148"/>
                    <a:pt x="17" y="148"/>
                  </a:cubicBezTo>
                  <a:cubicBezTo>
                    <a:pt x="17" y="148"/>
                    <a:pt x="17" y="148"/>
                    <a:pt x="17" y="148"/>
                  </a:cubicBezTo>
                  <a:cubicBezTo>
                    <a:pt x="17" y="148"/>
                    <a:pt x="17" y="148"/>
                    <a:pt x="17" y="148"/>
                  </a:cubicBezTo>
                  <a:cubicBezTo>
                    <a:pt x="17" y="148"/>
                    <a:pt x="18" y="148"/>
                    <a:pt x="18" y="148"/>
                  </a:cubicBezTo>
                  <a:cubicBezTo>
                    <a:pt x="18" y="148"/>
                    <a:pt x="18" y="148"/>
                    <a:pt x="18" y="148"/>
                  </a:cubicBezTo>
                  <a:cubicBezTo>
                    <a:pt x="25" y="154"/>
                    <a:pt x="34" y="158"/>
                    <a:pt x="42" y="161"/>
                  </a:cubicBezTo>
                  <a:cubicBezTo>
                    <a:pt x="42" y="161"/>
                    <a:pt x="42" y="160"/>
                    <a:pt x="41" y="160"/>
                  </a:cubicBezTo>
                  <a:cubicBezTo>
                    <a:pt x="33" y="156"/>
                    <a:pt x="28" y="153"/>
                    <a:pt x="26" y="139"/>
                  </a:cubicBezTo>
                  <a:cubicBezTo>
                    <a:pt x="24" y="125"/>
                    <a:pt x="37" y="103"/>
                    <a:pt x="43" y="77"/>
                  </a:cubicBezTo>
                  <a:cubicBezTo>
                    <a:pt x="49" y="51"/>
                    <a:pt x="37" y="44"/>
                    <a:pt x="24" y="0"/>
                  </a:cubicBezTo>
                </a:path>
              </a:pathLst>
            </a:custGeom>
            <a:solidFill>
              <a:srgbClr val="EBD6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1" name="Freeform 857">
              <a:extLst>
                <a:ext uri="{FF2B5EF4-FFF2-40B4-BE49-F238E27FC236}">
                  <a16:creationId xmlns:a16="http://schemas.microsoft.com/office/drawing/2014/main" id="{CC09FE24-BF82-4F23-AF40-67128562FE35}"/>
                </a:ext>
              </a:extLst>
            </p:cNvPr>
            <p:cNvSpPr>
              <a:spLocks/>
            </p:cNvSpPr>
            <p:nvPr/>
          </p:nvSpPr>
          <p:spPr bwMode="auto">
            <a:xfrm>
              <a:off x="7164388" y="2132013"/>
              <a:ext cx="38100" cy="76200"/>
            </a:xfrm>
            <a:custGeom>
              <a:avLst/>
              <a:gdLst>
                <a:gd name="T0" fmla="*/ 19 w 33"/>
                <a:gd name="T1" fmla="*/ 63 h 66"/>
                <a:gd name="T2" fmla="*/ 4 w 33"/>
                <a:gd name="T3" fmla="*/ 46 h 66"/>
                <a:gd name="T4" fmla="*/ 1 w 33"/>
                <a:gd name="T5" fmla="*/ 15 h 66"/>
                <a:gd name="T6" fmla="*/ 13 w 33"/>
                <a:gd name="T7" fmla="*/ 1 h 66"/>
                <a:gd name="T8" fmla="*/ 27 w 33"/>
                <a:gd name="T9" fmla="*/ 13 h 66"/>
                <a:gd name="T10" fmla="*/ 31 w 33"/>
                <a:gd name="T11" fmla="*/ 49 h 66"/>
                <a:gd name="T12" fmla="*/ 19 w 33"/>
                <a:gd name="T13" fmla="*/ 63 h 66"/>
              </a:gdLst>
              <a:ahLst/>
              <a:cxnLst>
                <a:cxn ang="0">
                  <a:pos x="T0" y="T1"/>
                </a:cxn>
                <a:cxn ang="0">
                  <a:pos x="T2" y="T3"/>
                </a:cxn>
                <a:cxn ang="0">
                  <a:pos x="T4" y="T5"/>
                </a:cxn>
                <a:cxn ang="0">
                  <a:pos x="T6" y="T7"/>
                </a:cxn>
                <a:cxn ang="0">
                  <a:pos x="T8" y="T9"/>
                </a:cxn>
                <a:cxn ang="0">
                  <a:pos x="T10" y="T11"/>
                </a:cxn>
                <a:cxn ang="0">
                  <a:pos x="T12" y="T13"/>
                </a:cxn>
              </a:cxnLst>
              <a:rect l="0" t="0" r="r" b="b"/>
              <a:pathLst>
                <a:path w="33" h="66">
                  <a:moveTo>
                    <a:pt x="19" y="63"/>
                  </a:moveTo>
                  <a:cubicBezTo>
                    <a:pt x="11" y="60"/>
                    <a:pt x="4" y="53"/>
                    <a:pt x="4" y="46"/>
                  </a:cubicBezTo>
                  <a:cubicBezTo>
                    <a:pt x="1" y="15"/>
                    <a:pt x="1" y="15"/>
                    <a:pt x="1" y="15"/>
                  </a:cubicBezTo>
                  <a:cubicBezTo>
                    <a:pt x="0" y="8"/>
                    <a:pt x="6" y="2"/>
                    <a:pt x="13" y="1"/>
                  </a:cubicBezTo>
                  <a:cubicBezTo>
                    <a:pt x="20" y="0"/>
                    <a:pt x="26" y="6"/>
                    <a:pt x="27" y="13"/>
                  </a:cubicBezTo>
                  <a:cubicBezTo>
                    <a:pt x="31" y="49"/>
                    <a:pt x="31" y="49"/>
                    <a:pt x="31" y="49"/>
                  </a:cubicBezTo>
                  <a:cubicBezTo>
                    <a:pt x="33" y="61"/>
                    <a:pt x="28" y="66"/>
                    <a:pt x="19" y="63"/>
                  </a:cubicBezTo>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2" name="Freeform 858">
              <a:extLst>
                <a:ext uri="{FF2B5EF4-FFF2-40B4-BE49-F238E27FC236}">
                  <a16:creationId xmlns:a16="http://schemas.microsoft.com/office/drawing/2014/main" id="{0B2ADFA4-1F4C-4FA1-B6CF-526256E89F8E}"/>
                </a:ext>
              </a:extLst>
            </p:cNvPr>
            <p:cNvSpPr>
              <a:spLocks noEditPoints="1"/>
            </p:cNvSpPr>
            <p:nvPr/>
          </p:nvSpPr>
          <p:spPr bwMode="auto">
            <a:xfrm>
              <a:off x="7165975" y="2132013"/>
              <a:ext cx="30163" cy="25400"/>
            </a:xfrm>
            <a:custGeom>
              <a:avLst/>
              <a:gdLst>
                <a:gd name="T0" fmla="*/ 26 w 26"/>
                <a:gd name="T1" fmla="*/ 11 h 21"/>
                <a:gd name="T2" fmla="*/ 26 w 26"/>
                <a:gd name="T3" fmla="*/ 11 h 21"/>
                <a:gd name="T4" fmla="*/ 26 w 26"/>
                <a:gd name="T5" fmla="*/ 11 h 21"/>
                <a:gd name="T6" fmla="*/ 1 w 26"/>
                <a:gd name="T7" fmla="*/ 9 h 21"/>
                <a:gd name="T8" fmla="*/ 0 w 26"/>
                <a:gd name="T9" fmla="*/ 14 h 21"/>
                <a:gd name="T10" fmla="*/ 1 w 26"/>
                <a:gd name="T11" fmla="*/ 21 h 21"/>
                <a:gd name="T12" fmla="*/ 0 w 26"/>
                <a:gd name="T13" fmla="*/ 14 h 21"/>
                <a:gd name="T14" fmla="*/ 1 w 26"/>
                <a:gd name="T15" fmla="*/ 9 h 21"/>
                <a:gd name="T16" fmla="*/ 13 w 26"/>
                <a:gd name="T17" fmla="*/ 0 h 21"/>
                <a:gd name="T18" fmla="*/ 12 w 26"/>
                <a:gd name="T19" fmla="*/ 0 h 21"/>
                <a:gd name="T20" fmla="*/ 13 w 26"/>
                <a:gd name="T21" fmla="*/ 0 h 21"/>
                <a:gd name="T22" fmla="*/ 13 w 26"/>
                <a:gd name="T23" fmla="*/ 0 h 21"/>
                <a:gd name="T24" fmla="*/ 13 w 26"/>
                <a:gd name="T25" fmla="*/ 0 h 21"/>
                <a:gd name="T26" fmla="*/ 13 w 26"/>
                <a:gd name="T27" fmla="*/ 0 h 21"/>
                <a:gd name="T28" fmla="*/ 13 w 26"/>
                <a:gd name="T2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21">
                  <a:moveTo>
                    <a:pt x="26" y="11"/>
                  </a:moveTo>
                  <a:cubicBezTo>
                    <a:pt x="26" y="11"/>
                    <a:pt x="26" y="11"/>
                    <a:pt x="26" y="11"/>
                  </a:cubicBezTo>
                  <a:cubicBezTo>
                    <a:pt x="26" y="11"/>
                    <a:pt x="26" y="11"/>
                    <a:pt x="26" y="11"/>
                  </a:cubicBezTo>
                  <a:moveTo>
                    <a:pt x="1" y="9"/>
                  </a:moveTo>
                  <a:cubicBezTo>
                    <a:pt x="0" y="11"/>
                    <a:pt x="0" y="12"/>
                    <a:pt x="0" y="14"/>
                  </a:cubicBezTo>
                  <a:cubicBezTo>
                    <a:pt x="1" y="21"/>
                    <a:pt x="1" y="21"/>
                    <a:pt x="1" y="21"/>
                  </a:cubicBezTo>
                  <a:cubicBezTo>
                    <a:pt x="0" y="14"/>
                    <a:pt x="0" y="14"/>
                    <a:pt x="0" y="14"/>
                  </a:cubicBezTo>
                  <a:cubicBezTo>
                    <a:pt x="0" y="12"/>
                    <a:pt x="0" y="10"/>
                    <a:pt x="1" y="9"/>
                  </a:cubicBezTo>
                  <a:moveTo>
                    <a:pt x="13" y="0"/>
                  </a:moveTo>
                  <a:cubicBezTo>
                    <a:pt x="13" y="0"/>
                    <a:pt x="13" y="0"/>
                    <a:pt x="12" y="0"/>
                  </a:cubicBezTo>
                  <a:cubicBezTo>
                    <a:pt x="13" y="0"/>
                    <a:pt x="13" y="0"/>
                    <a:pt x="13" y="0"/>
                  </a:cubicBezTo>
                  <a:moveTo>
                    <a:pt x="13" y="0"/>
                  </a:moveTo>
                  <a:cubicBezTo>
                    <a:pt x="13" y="0"/>
                    <a:pt x="13" y="0"/>
                    <a:pt x="13" y="0"/>
                  </a:cubicBezTo>
                  <a:cubicBezTo>
                    <a:pt x="13" y="0"/>
                    <a:pt x="13" y="0"/>
                    <a:pt x="13" y="0"/>
                  </a:cubicBezTo>
                  <a:cubicBezTo>
                    <a:pt x="13" y="0"/>
                    <a:pt x="13" y="0"/>
                    <a:pt x="13" y="0"/>
                  </a:cubicBezTo>
                </a:path>
              </a:pathLst>
            </a:custGeom>
            <a:solidFill>
              <a:srgbClr val="3B33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3" name="Freeform 859">
              <a:extLst>
                <a:ext uri="{FF2B5EF4-FFF2-40B4-BE49-F238E27FC236}">
                  <a16:creationId xmlns:a16="http://schemas.microsoft.com/office/drawing/2014/main" id="{967D148A-0D91-4484-AB94-F5D4D5A1E138}"/>
                </a:ext>
              </a:extLst>
            </p:cNvPr>
            <p:cNvSpPr>
              <a:spLocks/>
            </p:cNvSpPr>
            <p:nvPr/>
          </p:nvSpPr>
          <p:spPr bwMode="auto">
            <a:xfrm>
              <a:off x="7165975" y="2132013"/>
              <a:ext cx="34925" cy="55563"/>
            </a:xfrm>
            <a:custGeom>
              <a:avLst/>
              <a:gdLst>
                <a:gd name="T0" fmla="*/ 13 w 30"/>
                <a:gd name="T1" fmla="*/ 0 h 48"/>
                <a:gd name="T2" fmla="*/ 13 w 30"/>
                <a:gd name="T3" fmla="*/ 0 h 48"/>
                <a:gd name="T4" fmla="*/ 12 w 30"/>
                <a:gd name="T5" fmla="*/ 0 h 48"/>
                <a:gd name="T6" fmla="*/ 12 w 30"/>
                <a:gd name="T7" fmla="*/ 0 h 48"/>
                <a:gd name="T8" fmla="*/ 12 w 30"/>
                <a:gd name="T9" fmla="*/ 0 h 48"/>
                <a:gd name="T10" fmla="*/ 12 w 30"/>
                <a:gd name="T11" fmla="*/ 0 h 48"/>
                <a:gd name="T12" fmla="*/ 1 w 30"/>
                <a:gd name="T13" fmla="*/ 9 h 48"/>
                <a:gd name="T14" fmla="*/ 0 w 30"/>
                <a:gd name="T15" fmla="*/ 14 h 48"/>
                <a:gd name="T16" fmla="*/ 1 w 30"/>
                <a:gd name="T17" fmla="*/ 21 h 48"/>
                <a:gd name="T18" fmla="*/ 2 w 30"/>
                <a:gd name="T19" fmla="*/ 30 h 48"/>
                <a:gd name="T20" fmla="*/ 28 w 30"/>
                <a:gd name="T21" fmla="*/ 48 h 48"/>
                <a:gd name="T22" fmla="*/ 30 w 30"/>
                <a:gd name="T23" fmla="*/ 48 h 48"/>
                <a:gd name="T24" fmla="*/ 27 w 30"/>
                <a:gd name="T25" fmla="*/ 19 h 48"/>
                <a:gd name="T26" fmla="*/ 27 w 30"/>
                <a:gd name="T27" fmla="*/ 17 h 48"/>
                <a:gd name="T28" fmla="*/ 26 w 30"/>
                <a:gd name="T29" fmla="*/ 12 h 48"/>
                <a:gd name="T30" fmla="*/ 26 w 30"/>
                <a:gd name="T31" fmla="*/ 12 h 48"/>
                <a:gd name="T32" fmla="*/ 26 w 30"/>
                <a:gd name="T33" fmla="*/ 11 h 48"/>
                <a:gd name="T34" fmla="*/ 26 w 30"/>
                <a:gd name="T35" fmla="*/ 11 h 48"/>
                <a:gd name="T36" fmla="*/ 13 w 30"/>
                <a:gd name="T37" fmla="*/ 0 h 48"/>
                <a:gd name="T38" fmla="*/ 13 w 30"/>
                <a:gd name="T3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48">
                  <a:moveTo>
                    <a:pt x="13" y="0"/>
                  </a:moveTo>
                  <a:cubicBezTo>
                    <a:pt x="13" y="0"/>
                    <a:pt x="13" y="0"/>
                    <a:pt x="13" y="0"/>
                  </a:cubicBezTo>
                  <a:cubicBezTo>
                    <a:pt x="13" y="0"/>
                    <a:pt x="13" y="0"/>
                    <a:pt x="12" y="0"/>
                  </a:cubicBezTo>
                  <a:cubicBezTo>
                    <a:pt x="12" y="0"/>
                    <a:pt x="12" y="0"/>
                    <a:pt x="12" y="0"/>
                  </a:cubicBezTo>
                  <a:cubicBezTo>
                    <a:pt x="12" y="0"/>
                    <a:pt x="12" y="0"/>
                    <a:pt x="12" y="0"/>
                  </a:cubicBezTo>
                  <a:cubicBezTo>
                    <a:pt x="12" y="0"/>
                    <a:pt x="12" y="0"/>
                    <a:pt x="12" y="0"/>
                  </a:cubicBezTo>
                  <a:cubicBezTo>
                    <a:pt x="7" y="1"/>
                    <a:pt x="2" y="4"/>
                    <a:pt x="1" y="9"/>
                  </a:cubicBezTo>
                  <a:cubicBezTo>
                    <a:pt x="0" y="10"/>
                    <a:pt x="0" y="12"/>
                    <a:pt x="0" y="14"/>
                  </a:cubicBezTo>
                  <a:cubicBezTo>
                    <a:pt x="1" y="21"/>
                    <a:pt x="1" y="21"/>
                    <a:pt x="1" y="21"/>
                  </a:cubicBezTo>
                  <a:cubicBezTo>
                    <a:pt x="2" y="30"/>
                    <a:pt x="2" y="30"/>
                    <a:pt x="2" y="30"/>
                  </a:cubicBezTo>
                  <a:cubicBezTo>
                    <a:pt x="10" y="44"/>
                    <a:pt x="22" y="48"/>
                    <a:pt x="28" y="48"/>
                  </a:cubicBezTo>
                  <a:cubicBezTo>
                    <a:pt x="28" y="48"/>
                    <a:pt x="29" y="48"/>
                    <a:pt x="30" y="48"/>
                  </a:cubicBezTo>
                  <a:cubicBezTo>
                    <a:pt x="27" y="19"/>
                    <a:pt x="27" y="19"/>
                    <a:pt x="27" y="19"/>
                  </a:cubicBezTo>
                  <a:cubicBezTo>
                    <a:pt x="27" y="17"/>
                    <a:pt x="27" y="17"/>
                    <a:pt x="27" y="17"/>
                  </a:cubicBezTo>
                  <a:cubicBezTo>
                    <a:pt x="26" y="12"/>
                    <a:pt x="26" y="12"/>
                    <a:pt x="26" y="12"/>
                  </a:cubicBezTo>
                  <a:cubicBezTo>
                    <a:pt x="26" y="12"/>
                    <a:pt x="26" y="12"/>
                    <a:pt x="26" y="12"/>
                  </a:cubicBezTo>
                  <a:cubicBezTo>
                    <a:pt x="26" y="12"/>
                    <a:pt x="26" y="12"/>
                    <a:pt x="26" y="11"/>
                  </a:cubicBezTo>
                  <a:cubicBezTo>
                    <a:pt x="26" y="11"/>
                    <a:pt x="26" y="11"/>
                    <a:pt x="26" y="11"/>
                  </a:cubicBezTo>
                  <a:cubicBezTo>
                    <a:pt x="25" y="5"/>
                    <a:pt x="20" y="0"/>
                    <a:pt x="13" y="0"/>
                  </a:cubicBezTo>
                  <a:cubicBezTo>
                    <a:pt x="13" y="0"/>
                    <a:pt x="13" y="0"/>
                    <a:pt x="13" y="0"/>
                  </a:cubicBezTo>
                </a:path>
              </a:pathLst>
            </a:custGeom>
            <a:solidFill>
              <a:srgbClr val="E585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4" name="Freeform 860">
              <a:extLst>
                <a:ext uri="{FF2B5EF4-FFF2-40B4-BE49-F238E27FC236}">
                  <a16:creationId xmlns:a16="http://schemas.microsoft.com/office/drawing/2014/main" id="{86776DC8-7B51-4E08-9644-F244B5784A11}"/>
                </a:ext>
              </a:extLst>
            </p:cNvPr>
            <p:cNvSpPr>
              <a:spLocks/>
            </p:cNvSpPr>
            <p:nvPr/>
          </p:nvSpPr>
          <p:spPr bwMode="auto">
            <a:xfrm>
              <a:off x="7156450" y="2097088"/>
              <a:ext cx="63500" cy="80963"/>
            </a:xfrm>
            <a:custGeom>
              <a:avLst/>
              <a:gdLst>
                <a:gd name="T0" fmla="*/ 54 w 56"/>
                <a:gd name="T1" fmla="*/ 27 h 71"/>
                <a:gd name="T2" fmla="*/ 44 w 56"/>
                <a:gd name="T3" fmla="*/ 66 h 71"/>
                <a:gd name="T4" fmla="*/ 6 w 56"/>
                <a:gd name="T5" fmla="*/ 42 h 71"/>
                <a:gd name="T6" fmla="*/ 19 w 56"/>
                <a:gd name="T7" fmla="*/ 6 h 71"/>
                <a:gd name="T8" fmla="*/ 54 w 56"/>
                <a:gd name="T9" fmla="*/ 27 h 71"/>
              </a:gdLst>
              <a:ahLst/>
              <a:cxnLst>
                <a:cxn ang="0">
                  <a:pos x="T0" y="T1"/>
                </a:cxn>
                <a:cxn ang="0">
                  <a:pos x="T2" y="T3"/>
                </a:cxn>
                <a:cxn ang="0">
                  <a:pos x="T4" y="T5"/>
                </a:cxn>
                <a:cxn ang="0">
                  <a:pos x="T6" y="T7"/>
                </a:cxn>
                <a:cxn ang="0">
                  <a:pos x="T8" y="T9"/>
                </a:cxn>
              </a:cxnLst>
              <a:rect l="0" t="0" r="r" b="b"/>
              <a:pathLst>
                <a:path w="56" h="71">
                  <a:moveTo>
                    <a:pt x="54" y="27"/>
                  </a:moveTo>
                  <a:cubicBezTo>
                    <a:pt x="56" y="43"/>
                    <a:pt x="54" y="63"/>
                    <a:pt x="44" y="66"/>
                  </a:cubicBezTo>
                  <a:cubicBezTo>
                    <a:pt x="31" y="71"/>
                    <a:pt x="11" y="58"/>
                    <a:pt x="6" y="42"/>
                  </a:cubicBezTo>
                  <a:cubicBezTo>
                    <a:pt x="0" y="27"/>
                    <a:pt x="6" y="10"/>
                    <a:pt x="19" y="6"/>
                  </a:cubicBezTo>
                  <a:cubicBezTo>
                    <a:pt x="33" y="1"/>
                    <a:pt x="51" y="0"/>
                    <a:pt x="54" y="27"/>
                  </a:cubicBezTo>
                  <a:close/>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5" name="Freeform 861">
              <a:extLst>
                <a:ext uri="{FF2B5EF4-FFF2-40B4-BE49-F238E27FC236}">
                  <a16:creationId xmlns:a16="http://schemas.microsoft.com/office/drawing/2014/main" id="{EED08A30-9DD8-4F4C-8452-A5FAB2D28C09}"/>
                </a:ext>
              </a:extLst>
            </p:cNvPr>
            <p:cNvSpPr>
              <a:spLocks/>
            </p:cNvSpPr>
            <p:nvPr/>
          </p:nvSpPr>
          <p:spPr bwMode="auto">
            <a:xfrm>
              <a:off x="7051675" y="2201863"/>
              <a:ext cx="100013" cy="220663"/>
            </a:xfrm>
            <a:custGeom>
              <a:avLst/>
              <a:gdLst>
                <a:gd name="T0" fmla="*/ 77 w 87"/>
                <a:gd name="T1" fmla="*/ 0 h 191"/>
                <a:gd name="T2" fmla="*/ 3 w 87"/>
                <a:gd name="T3" fmla="*/ 137 h 191"/>
                <a:gd name="T4" fmla="*/ 61 w 87"/>
                <a:gd name="T5" fmla="*/ 191 h 191"/>
                <a:gd name="T6" fmla="*/ 72 w 87"/>
                <a:gd name="T7" fmla="*/ 183 h 191"/>
                <a:gd name="T8" fmla="*/ 41 w 87"/>
                <a:gd name="T9" fmla="*/ 130 h 191"/>
                <a:gd name="T10" fmla="*/ 86 w 87"/>
                <a:gd name="T11" fmla="*/ 54 h 191"/>
                <a:gd name="T12" fmla="*/ 77 w 87"/>
                <a:gd name="T13" fmla="*/ 0 h 191"/>
              </a:gdLst>
              <a:ahLst/>
              <a:cxnLst>
                <a:cxn ang="0">
                  <a:pos x="T0" y="T1"/>
                </a:cxn>
                <a:cxn ang="0">
                  <a:pos x="T2" y="T3"/>
                </a:cxn>
                <a:cxn ang="0">
                  <a:pos x="T4" y="T5"/>
                </a:cxn>
                <a:cxn ang="0">
                  <a:pos x="T6" y="T7"/>
                </a:cxn>
                <a:cxn ang="0">
                  <a:pos x="T8" y="T9"/>
                </a:cxn>
                <a:cxn ang="0">
                  <a:pos x="T10" y="T11"/>
                </a:cxn>
                <a:cxn ang="0">
                  <a:pos x="T12" y="T13"/>
                </a:cxn>
              </a:cxnLst>
              <a:rect l="0" t="0" r="r" b="b"/>
              <a:pathLst>
                <a:path w="87" h="191">
                  <a:moveTo>
                    <a:pt x="77" y="0"/>
                  </a:moveTo>
                  <a:cubicBezTo>
                    <a:pt x="44" y="15"/>
                    <a:pt x="0" y="132"/>
                    <a:pt x="3" y="137"/>
                  </a:cubicBezTo>
                  <a:cubicBezTo>
                    <a:pt x="6" y="142"/>
                    <a:pt x="54" y="190"/>
                    <a:pt x="61" y="191"/>
                  </a:cubicBezTo>
                  <a:cubicBezTo>
                    <a:pt x="68" y="191"/>
                    <a:pt x="72" y="183"/>
                    <a:pt x="72" y="183"/>
                  </a:cubicBezTo>
                  <a:cubicBezTo>
                    <a:pt x="72" y="183"/>
                    <a:pt x="41" y="138"/>
                    <a:pt x="41" y="130"/>
                  </a:cubicBezTo>
                  <a:cubicBezTo>
                    <a:pt x="41" y="122"/>
                    <a:pt x="87" y="75"/>
                    <a:pt x="86" y="54"/>
                  </a:cubicBezTo>
                  <a:cubicBezTo>
                    <a:pt x="85" y="34"/>
                    <a:pt x="78" y="0"/>
                    <a:pt x="77" y="0"/>
                  </a:cubicBezTo>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6" name="Freeform 862">
              <a:extLst>
                <a:ext uri="{FF2B5EF4-FFF2-40B4-BE49-F238E27FC236}">
                  <a16:creationId xmlns:a16="http://schemas.microsoft.com/office/drawing/2014/main" id="{F60E891D-91D1-4C5C-992F-AF2C84A6454C}"/>
                </a:ext>
              </a:extLst>
            </p:cNvPr>
            <p:cNvSpPr>
              <a:spLocks/>
            </p:cNvSpPr>
            <p:nvPr/>
          </p:nvSpPr>
          <p:spPr bwMode="auto">
            <a:xfrm>
              <a:off x="7043738" y="2197100"/>
              <a:ext cx="112713" cy="179388"/>
            </a:xfrm>
            <a:custGeom>
              <a:avLst/>
              <a:gdLst>
                <a:gd name="T0" fmla="*/ 89 w 97"/>
                <a:gd name="T1" fmla="*/ 2 h 155"/>
                <a:gd name="T2" fmla="*/ 30 w 97"/>
                <a:gd name="T3" fmla="*/ 77 h 155"/>
                <a:gd name="T4" fmla="*/ 11 w 97"/>
                <a:gd name="T5" fmla="*/ 152 h 155"/>
                <a:gd name="T6" fmla="*/ 21 w 97"/>
                <a:gd name="T7" fmla="*/ 155 h 155"/>
                <a:gd name="T8" fmla="*/ 49 w 97"/>
                <a:gd name="T9" fmla="*/ 146 h 155"/>
                <a:gd name="T10" fmla="*/ 52 w 97"/>
                <a:gd name="T11" fmla="*/ 144 h 155"/>
                <a:gd name="T12" fmla="*/ 54 w 97"/>
                <a:gd name="T13" fmla="*/ 128 h 155"/>
                <a:gd name="T14" fmla="*/ 89 w 97"/>
                <a:gd name="T15" fmla="*/ 83 h 155"/>
                <a:gd name="T16" fmla="*/ 95 w 97"/>
                <a:gd name="T17" fmla="*/ 23 h 155"/>
                <a:gd name="T18" fmla="*/ 89 w 97"/>
                <a:gd name="T19" fmla="*/ 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 h="155">
                  <a:moveTo>
                    <a:pt x="89" y="2"/>
                  </a:moveTo>
                  <a:cubicBezTo>
                    <a:pt x="66" y="8"/>
                    <a:pt x="55" y="29"/>
                    <a:pt x="30" y="77"/>
                  </a:cubicBezTo>
                  <a:cubicBezTo>
                    <a:pt x="4" y="125"/>
                    <a:pt x="0" y="149"/>
                    <a:pt x="11" y="152"/>
                  </a:cubicBezTo>
                  <a:cubicBezTo>
                    <a:pt x="21" y="155"/>
                    <a:pt x="21" y="155"/>
                    <a:pt x="21" y="155"/>
                  </a:cubicBezTo>
                  <a:cubicBezTo>
                    <a:pt x="21" y="155"/>
                    <a:pt x="47" y="147"/>
                    <a:pt x="49" y="146"/>
                  </a:cubicBezTo>
                  <a:cubicBezTo>
                    <a:pt x="52" y="144"/>
                    <a:pt x="52" y="144"/>
                    <a:pt x="52" y="144"/>
                  </a:cubicBezTo>
                  <a:cubicBezTo>
                    <a:pt x="52" y="144"/>
                    <a:pt x="45" y="136"/>
                    <a:pt x="54" y="128"/>
                  </a:cubicBezTo>
                  <a:cubicBezTo>
                    <a:pt x="64" y="120"/>
                    <a:pt x="82" y="101"/>
                    <a:pt x="89" y="83"/>
                  </a:cubicBezTo>
                  <a:cubicBezTo>
                    <a:pt x="96" y="65"/>
                    <a:pt x="97" y="37"/>
                    <a:pt x="95" y="23"/>
                  </a:cubicBezTo>
                  <a:cubicBezTo>
                    <a:pt x="93" y="8"/>
                    <a:pt x="93" y="0"/>
                    <a:pt x="89" y="2"/>
                  </a:cubicBezTo>
                </a:path>
              </a:pathLst>
            </a:custGeom>
            <a:solidFill>
              <a:srgbClr val="F2E5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7" name="Freeform 863">
              <a:extLst>
                <a:ext uri="{FF2B5EF4-FFF2-40B4-BE49-F238E27FC236}">
                  <a16:creationId xmlns:a16="http://schemas.microsoft.com/office/drawing/2014/main" id="{21DE4C1C-3B23-47DD-8BD1-674952A64E34}"/>
                </a:ext>
              </a:extLst>
            </p:cNvPr>
            <p:cNvSpPr>
              <a:spLocks noEditPoints="1"/>
            </p:cNvSpPr>
            <p:nvPr/>
          </p:nvSpPr>
          <p:spPr bwMode="auto">
            <a:xfrm>
              <a:off x="7100888" y="2344738"/>
              <a:ext cx="6350" cy="9525"/>
            </a:xfrm>
            <a:custGeom>
              <a:avLst/>
              <a:gdLst>
                <a:gd name="T0" fmla="*/ 0 w 5"/>
                <a:gd name="T1" fmla="*/ 8 h 8"/>
                <a:gd name="T2" fmla="*/ 0 w 5"/>
                <a:gd name="T3" fmla="*/ 8 h 8"/>
                <a:gd name="T4" fmla="*/ 0 w 5"/>
                <a:gd name="T5" fmla="*/ 8 h 8"/>
                <a:gd name="T6" fmla="*/ 0 w 5"/>
                <a:gd name="T7" fmla="*/ 8 h 8"/>
                <a:gd name="T8" fmla="*/ 0 w 5"/>
                <a:gd name="T9" fmla="*/ 8 h 8"/>
                <a:gd name="T10" fmla="*/ 0 w 5"/>
                <a:gd name="T11" fmla="*/ 8 h 8"/>
                <a:gd name="T12" fmla="*/ 0 w 5"/>
                <a:gd name="T13" fmla="*/ 8 h 8"/>
                <a:gd name="T14" fmla="*/ 0 w 5"/>
                <a:gd name="T15" fmla="*/ 8 h 8"/>
                <a:gd name="T16" fmla="*/ 0 w 5"/>
                <a:gd name="T17" fmla="*/ 8 h 8"/>
                <a:gd name="T18" fmla="*/ 0 w 5"/>
                <a:gd name="T19" fmla="*/ 8 h 8"/>
                <a:gd name="T20" fmla="*/ 0 w 5"/>
                <a:gd name="T21" fmla="*/ 8 h 8"/>
                <a:gd name="T22" fmla="*/ 0 w 5"/>
                <a:gd name="T23" fmla="*/ 8 h 8"/>
                <a:gd name="T24" fmla="*/ 0 w 5"/>
                <a:gd name="T25" fmla="*/ 7 h 8"/>
                <a:gd name="T26" fmla="*/ 0 w 5"/>
                <a:gd name="T27" fmla="*/ 8 h 8"/>
                <a:gd name="T28" fmla="*/ 0 w 5"/>
                <a:gd name="T29" fmla="*/ 7 h 8"/>
                <a:gd name="T30" fmla="*/ 0 w 5"/>
                <a:gd name="T31" fmla="*/ 7 h 8"/>
                <a:gd name="T32" fmla="*/ 0 w 5"/>
                <a:gd name="T33" fmla="*/ 7 h 8"/>
                <a:gd name="T34" fmla="*/ 0 w 5"/>
                <a:gd name="T35" fmla="*/ 7 h 8"/>
                <a:gd name="T36" fmla="*/ 4 w 5"/>
                <a:gd name="T37" fmla="*/ 1 h 8"/>
                <a:gd name="T38" fmla="*/ 0 w 5"/>
                <a:gd name="T39" fmla="*/ 7 h 8"/>
                <a:gd name="T40" fmla="*/ 4 w 5"/>
                <a:gd name="T41" fmla="*/ 1 h 8"/>
                <a:gd name="T42" fmla="*/ 5 w 5"/>
                <a:gd name="T43" fmla="*/ 0 h 8"/>
                <a:gd name="T44" fmla="*/ 5 w 5"/>
                <a:gd name="T45" fmla="*/ 0 h 8"/>
                <a:gd name="T46" fmla="*/ 4 w 5"/>
                <a:gd name="T47" fmla="*/ 1 h 8"/>
                <a:gd name="T48" fmla="*/ 5 w 5"/>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 h="8">
                  <a:moveTo>
                    <a:pt x="0" y="8"/>
                  </a:moveTo>
                  <a:cubicBezTo>
                    <a:pt x="0" y="8"/>
                    <a:pt x="0" y="8"/>
                    <a:pt x="0" y="8"/>
                  </a:cubicBezTo>
                  <a:cubicBezTo>
                    <a:pt x="0" y="8"/>
                    <a:pt x="0" y="8"/>
                    <a:pt x="0" y="8"/>
                  </a:cubicBezTo>
                  <a:moveTo>
                    <a:pt x="0" y="8"/>
                  </a:moveTo>
                  <a:cubicBezTo>
                    <a:pt x="0" y="8"/>
                    <a:pt x="0" y="8"/>
                    <a:pt x="0" y="8"/>
                  </a:cubicBezTo>
                  <a:cubicBezTo>
                    <a:pt x="0" y="8"/>
                    <a:pt x="0" y="8"/>
                    <a:pt x="0" y="8"/>
                  </a:cubicBezTo>
                  <a:moveTo>
                    <a:pt x="0" y="8"/>
                  </a:moveTo>
                  <a:cubicBezTo>
                    <a:pt x="0" y="8"/>
                    <a:pt x="0" y="8"/>
                    <a:pt x="0" y="8"/>
                  </a:cubicBezTo>
                  <a:cubicBezTo>
                    <a:pt x="0" y="8"/>
                    <a:pt x="0" y="8"/>
                    <a:pt x="0" y="8"/>
                  </a:cubicBezTo>
                  <a:moveTo>
                    <a:pt x="0" y="8"/>
                  </a:moveTo>
                  <a:cubicBezTo>
                    <a:pt x="0" y="8"/>
                    <a:pt x="0" y="8"/>
                    <a:pt x="0" y="8"/>
                  </a:cubicBezTo>
                  <a:cubicBezTo>
                    <a:pt x="0" y="8"/>
                    <a:pt x="0" y="8"/>
                    <a:pt x="0" y="8"/>
                  </a:cubicBezTo>
                  <a:moveTo>
                    <a:pt x="0" y="7"/>
                  </a:moveTo>
                  <a:cubicBezTo>
                    <a:pt x="0" y="7"/>
                    <a:pt x="0" y="8"/>
                    <a:pt x="0" y="8"/>
                  </a:cubicBezTo>
                  <a:cubicBezTo>
                    <a:pt x="0" y="8"/>
                    <a:pt x="0" y="7"/>
                    <a:pt x="0" y="7"/>
                  </a:cubicBezTo>
                  <a:moveTo>
                    <a:pt x="0" y="7"/>
                  </a:moveTo>
                  <a:cubicBezTo>
                    <a:pt x="0" y="7"/>
                    <a:pt x="0" y="7"/>
                    <a:pt x="0" y="7"/>
                  </a:cubicBezTo>
                  <a:cubicBezTo>
                    <a:pt x="0" y="7"/>
                    <a:pt x="0" y="7"/>
                    <a:pt x="0" y="7"/>
                  </a:cubicBezTo>
                  <a:moveTo>
                    <a:pt x="4" y="1"/>
                  </a:moveTo>
                  <a:cubicBezTo>
                    <a:pt x="2" y="3"/>
                    <a:pt x="0" y="5"/>
                    <a:pt x="0" y="7"/>
                  </a:cubicBezTo>
                  <a:cubicBezTo>
                    <a:pt x="0" y="5"/>
                    <a:pt x="2" y="3"/>
                    <a:pt x="4" y="1"/>
                  </a:cubicBezTo>
                  <a:moveTo>
                    <a:pt x="5" y="0"/>
                  </a:moveTo>
                  <a:cubicBezTo>
                    <a:pt x="5" y="0"/>
                    <a:pt x="5" y="0"/>
                    <a:pt x="5" y="0"/>
                  </a:cubicBezTo>
                  <a:cubicBezTo>
                    <a:pt x="5" y="0"/>
                    <a:pt x="4" y="0"/>
                    <a:pt x="4" y="1"/>
                  </a:cubicBezTo>
                  <a:cubicBezTo>
                    <a:pt x="4" y="0"/>
                    <a:pt x="5" y="0"/>
                    <a:pt x="5" y="0"/>
                  </a:cubicBezTo>
                </a:path>
              </a:pathLst>
            </a:custGeom>
            <a:solidFill>
              <a:srgbClr val="F5EB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8" name="Freeform 864">
              <a:extLst>
                <a:ext uri="{FF2B5EF4-FFF2-40B4-BE49-F238E27FC236}">
                  <a16:creationId xmlns:a16="http://schemas.microsoft.com/office/drawing/2014/main" id="{3F7B3E8C-2D4E-4353-9820-0469FB734AAB}"/>
                </a:ext>
              </a:extLst>
            </p:cNvPr>
            <p:cNvSpPr>
              <a:spLocks/>
            </p:cNvSpPr>
            <p:nvPr/>
          </p:nvSpPr>
          <p:spPr bwMode="auto">
            <a:xfrm>
              <a:off x="7053263" y="2344738"/>
              <a:ext cx="53975" cy="25400"/>
            </a:xfrm>
            <a:custGeom>
              <a:avLst/>
              <a:gdLst>
                <a:gd name="T0" fmla="*/ 47 w 47"/>
                <a:gd name="T1" fmla="*/ 0 h 22"/>
                <a:gd name="T2" fmla="*/ 5 w 47"/>
                <a:gd name="T3" fmla="*/ 18 h 22"/>
                <a:gd name="T4" fmla="*/ 19 w 47"/>
                <a:gd name="T5" fmla="*/ 22 h 22"/>
                <a:gd name="T6" fmla="*/ 23 w 47"/>
                <a:gd name="T7" fmla="*/ 21 h 22"/>
                <a:gd name="T8" fmla="*/ 44 w 47"/>
                <a:gd name="T9" fmla="*/ 17 h 22"/>
                <a:gd name="T10" fmla="*/ 42 w 47"/>
                <a:gd name="T11" fmla="*/ 8 h 22"/>
                <a:gd name="T12" fmla="*/ 42 w 47"/>
                <a:gd name="T13" fmla="*/ 8 h 22"/>
                <a:gd name="T14" fmla="*/ 42 w 47"/>
                <a:gd name="T15" fmla="*/ 8 h 22"/>
                <a:gd name="T16" fmla="*/ 42 w 47"/>
                <a:gd name="T17" fmla="*/ 8 h 22"/>
                <a:gd name="T18" fmla="*/ 42 w 47"/>
                <a:gd name="T19" fmla="*/ 8 h 22"/>
                <a:gd name="T20" fmla="*/ 42 w 47"/>
                <a:gd name="T21" fmla="*/ 8 h 22"/>
                <a:gd name="T22" fmla="*/ 42 w 47"/>
                <a:gd name="T23" fmla="*/ 8 h 22"/>
                <a:gd name="T24" fmla="*/ 42 w 47"/>
                <a:gd name="T25" fmla="*/ 8 h 22"/>
                <a:gd name="T26" fmla="*/ 42 w 47"/>
                <a:gd name="T27" fmla="*/ 8 h 22"/>
                <a:gd name="T28" fmla="*/ 42 w 47"/>
                <a:gd name="T29" fmla="*/ 7 h 22"/>
                <a:gd name="T30" fmla="*/ 42 w 47"/>
                <a:gd name="T31" fmla="*/ 7 h 22"/>
                <a:gd name="T32" fmla="*/ 42 w 47"/>
                <a:gd name="T33" fmla="*/ 7 h 22"/>
                <a:gd name="T34" fmla="*/ 42 w 47"/>
                <a:gd name="T35" fmla="*/ 7 h 22"/>
                <a:gd name="T36" fmla="*/ 46 w 47"/>
                <a:gd name="T37" fmla="*/ 1 h 22"/>
                <a:gd name="T38" fmla="*/ 46 w 47"/>
                <a:gd name="T39" fmla="*/ 1 h 22"/>
                <a:gd name="T40" fmla="*/ 46 w 47"/>
                <a:gd name="T41" fmla="*/ 1 h 22"/>
                <a:gd name="T42" fmla="*/ 47 w 47"/>
                <a:gd name="T43"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22">
                  <a:moveTo>
                    <a:pt x="47" y="0"/>
                  </a:moveTo>
                  <a:cubicBezTo>
                    <a:pt x="28" y="13"/>
                    <a:pt x="0" y="15"/>
                    <a:pt x="5" y="18"/>
                  </a:cubicBezTo>
                  <a:cubicBezTo>
                    <a:pt x="9" y="20"/>
                    <a:pt x="11" y="22"/>
                    <a:pt x="19" y="22"/>
                  </a:cubicBezTo>
                  <a:cubicBezTo>
                    <a:pt x="21" y="22"/>
                    <a:pt x="22" y="22"/>
                    <a:pt x="23" y="21"/>
                  </a:cubicBezTo>
                  <a:cubicBezTo>
                    <a:pt x="31" y="21"/>
                    <a:pt x="40" y="19"/>
                    <a:pt x="44" y="17"/>
                  </a:cubicBezTo>
                  <a:cubicBezTo>
                    <a:pt x="44" y="17"/>
                    <a:pt x="41" y="13"/>
                    <a:pt x="42" y="8"/>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8"/>
                    <a:pt x="42" y="7"/>
                    <a:pt x="42" y="7"/>
                  </a:cubicBezTo>
                  <a:cubicBezTo>
                    <a:pt x="42" y="7"/>
                    <a:pt x="42" y="7"/>
                    <a:pt x="42" y="7"/>
                  </a:cubicBezTo>
                  <a:cubicBezTo>
                    <a:pt x="42" y="7"/>
                    <a:pt x="42" y="7"/>
                    <a:pt x="42" y="7"/>
                  </a:cubicBezTo>
                  <a:cubicBezTo>
                    <a:pt x="42" y="7"/>
                    <a:pt x="42" y="7"/>
                    <a:pt x="42" y="7"/>
                  </a:cubicBezTo>
                  <a:cubicBezTo>
                    <a:pt x="42" y="5"/>
                    <a:pt x="44" y="3"/>
                    <a:pt x="46" y="1"/>
                  </a:cubicBezTo>
                  <a:cubicBezTo>
                    <a:pt x="46" y="1"/>
                    <a:pt x="46" y="1"/>
                    <a:pt x="46" y="1"/>
                  </a:cubicBezTo>
                  <a:cubicBezTo>
                    <a:pt x="46" y="1"/>
                    <a:pt x="46" y="1"/>
                    <a:pt x="46" y="1"/>
                  </a:cubicBezTo>
                  <a:cubicBezTo>
                    <a:pt x="46" y="0"/>
                    <a:pt x="47" y="0"/>
                    <a:pt x="47" y="0"/>
                  </a:cubicBezTo>
                </a:path>
              </a:pathLst>
            </a:custGeom>
            <a:solidFill>
              <a:srgbClr val="EBD6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69" name="Freeform 865">
              <a:extLst>
                <a:ext uri="{FF2B5EF4-FFF2-40B4-BE49-F238E27FC236}">
                  <a16:creationId xmlns:a16="http://schemas.microsoft.com/office/drawing/2014/main" id="{889A2DE0-5C75-42C2-8158-08A4B213E5E5}"/>
                </a:ext>
              </a:extLst>
            </p:cNvPr>
            <p:cNvSpPr>
              <a:spLocks/>
            </p:cNvSpPr>
            <p:nvPr/>
          </p:nvSpPr>
          <p:spPr bwMode="auto">
            <a:xfrm>
              <a:off x="7065963" y="2355850"/>
              <a:ext cx="44450" cy="31750"/>
            </a:xfrm>
            <a:custGeom>
              <a:avLst/>
              <a:gdLst>
                <a:gd name="T0" fmla="*/ 4 w 39"/>
                <a:gd name="T1" fmla="*/ 20 h 27"/>
                <a:gd name="T2" fmla="*/ 6 w 39"/>
                <a:gd name="T3" fmla="*/ 11 h 27"/>
                <a:gd name="T4" fmla="*/ 33 w 39"/>
                <a:gd name="T5" fmla="*/ 2 h 27"/>
                <a:gd name="T6" fmla="*/ 37 w 39"/>
                <a:gd name="T7" fmla="*/ 13 h 27"/>
                <a:gd name="T8" fmla="*/ 7 w 39"/>
                <a:gd name="T9" fmla="*/ 25 h 27"/>
                <a:gd name="T10" fmla="*/ 4 w 39"/>
                <a:gd name="T11" fmla="*/ 20 h 27"/>
              </a:gdLst>
              <a:ahLst/>
              <a:cxnLst>
                <a:cxn ang="0">
                  <a:pos x="T0" y="T1"/>
                </a:cxn>
                <a:cxn ang="0">
                  <a:pos x="T2" y="T3"/>
                </a:cxn>
                <a:cxn ang="0">
                  <a:pos x="T4" y="T5"/>
                </a:cxn>
                <a:cxn ang="0">
                  <a:pos x="T6" y="T7"/>
                </a:cxn>
                <a:cxn ang="0">
                  <a:pos x="T8" y="T9"/>
                </a:cxn>
                <a:cxn ang="0">
                  <a:pos x="T10" y="T11"/>
                </a:cxn>
              </a:cxnLst>
              <a:rect l="0" t="0" r="r" b="b"/>
              <a:pathLst>
                <a:path w="39" h="27">
                  <a:moveTo>
                    <a:pt x="4" y="20"/>
                  </a:moveTo>
                  <a:cubicBezTo>
                    <a:pt x="0" y="17"/>
                    <a:pt x="0" y="15"/>
                    <a:pt x="6" y="11"/>
                  </a:cubicBezTo>
                  <a:cubicBezTo>
                    <a:pt x="13" y="7"/>
                    <a:pt x="30" y="0"/>
                    <a:pt x="33" y="2"/>
                  </a:cubicBezTo>
                  <a:cubicBezTo>
                    <a:pt x="35" y="4"/>
                    <a:pt x="39" y="10"/>
                    <a:pt x="37" y="13"/>
                  </a:cubicBezTo>
                  <a:cubicBezTo>
                    <a:pt x="35" y="16"/>
                    <a:pt x="9" y="27"/>
                    <a:pt x="7" y="25"/>
                  </a:cubicBezTo>
                  <a:cubicBezTo>
                    <a:pt x="5" y="23"/>
                    <a:pt x="4" y="20"/>
                    <a:pt x="4" y="20"/>
                  </a:cubicBezTo>
                  <a:close/>
                </a:path>
              </a:pathLst>
            </a:custGeom>
            <a:solidFill>
              <a:srgbClr val="F2E5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0" name="Freeform 866">
              <a:extLst>
                <a:ext uri="{FF2B5EF4-FFF2-40B4-BE49-F238E27FC236}">
                  <a16:creationId xmlns:a16="http://schemas.microsoft.com/office/drawing/2014/main" id="{736BCD77-9B4B-41D9-84BB-072F9F80E691}"/>
                </a:ext>
              </a:extLst>
            </p:cNvPr>
            <p:cNvSpPr>
              <a:spLocks/>
            </p:cNvSpPr>
            <p:nvPr/>
          </p:nvSpPr>
          <p:spPr bwMode="auto">
            <a:xfrm>
              <a:off x="7107238" y="2406650"/>
              <a:ext cx="46038" cy="50800"/>
            </a:xfrm>
            <a:custGeom>
              <a:avLst/>
              <a:gdLst>
                <a:gd name="T0" fmla="*/ 23 w 40"/>
                <a:gd name="T1" fmla="*/ 4 h 44"/>
                <a:gd name="T2" fmla="*/ 38 w 40"/>
                <a:gd name="T3" fmla="*/ 24 h 44"/>
                <a:gd name="T4" fmla="*/ 20 w 40"/>
                <a:gd name="T5" fmla="*/ 44 h 44"/>
                <a:gd name="T6" fmla="*/ 16 w 40"/>
                <a:gd name="T7" fmla="*/ 29 h 44"/>
                <a:gd name="T8" fmla="*/ 7 w 40"/>
                <a:gd name="T9" fmla="*/ 11 h 44"/>
                <a:gd name="T10" fmla="*/ 1 w 40"/>
                <a:gd name="T11" fmla="*/ 0 h 44"/>
                <a:gd name="T12" fmla="*/ 23 w 40"/>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40" h="44">
                  <a:moveTo>
                    <a:pt x="23" y="4"/>
                  </a:moveTo>
                  <a:cubicBezTo>
                    <a:pt x="27" y="9"/>
                    <a:pt x="35" y="18"/>
                    <a:pt x="38" y="24"/>
                  </a:cubicBezTo>
                  <a:cubicBezTo>
                    <a:pt x="40" y="30"/>
                    <a:pt x="20" y="44"/>
                    <a:pt x="20" y="44"/>
                  </a:cubicBezTo>
                  <a:cubicBezTo>
                    <a:pt x="20" y="44"/>
                    <a:pt x="17" y="41"/>
                    <a:pt x="16" y="29"/>
                  </a:cubicBezTo>
                  <a:cubicBezTo>
                    <a:pt x="16" y="18"/>
                    <a:pt x="12" y="14"/>
                    <a:pt x="7" y="11"/>
                  </a:cubicBezTo>
                  <a:cubicBezTo>
                    <a:pt x="2" y="7"/>
                    <a:pt x="0" y="0"/>
                    <a:pt x="1" y="0"/>
                  </a:cubicBezTo>
                  <a:cubicBezTo>
                    <a:pt x="1" y="0"/>
                    <a:pt x="23" y="4"/>
                    <a:pt x="23" y="4"/>
                  </a:cubicBezTo>
                  <a:close/>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1" name="Freeform 867">
              <a:extLst>
                <a:ext uri="{FF2B5EF4-FFF2-40B4-BE49-F238E27FC236}">
                  <a16:creationId xmlns:a16="http://schemas.microsoft.com/office/drawing/2014/main" id="{55813630-5076-475B-871E-48EFCF144BFD}"/>
                </a:ext>
              </a:extLst>
            </p:cNvPr>
            <p:cNvSpPr>
              <a:spLocks/>
            </p:cNvSpPr>
            <p:nvPr/>
          </p:nvSpPr>
          <p:spPr bwMode="auto">
            <a:xfrm>
              <a:off x="7123113" y="2420938"/>
              <a:ext cx="36513" cy="377825"/>
            </a:xfrm>
            <a:custGeom>
              <a:avLst/>
              <a:gdLst>
                <a:gd name="T0" fmla="*/ 29 w 32"/>
                <a:gd name="T1" fmla="*/ 326 h 326"/>
                <a:gd name="T2" fmla="*/ 27 w 32"/>
                <a:gd name="T3" fmla="*/ 324 h 326"/>
                <a:gd name="T4" fmla="*/ 21 w 32"/>
                <a:gd name="T5" fmla="*/ 258 h 326"/>
                <a:gd name="T6" fmla="*/ 19 w 32"/>
                <a:gd name="T7" fmla="*/ 199 h 326"/>
                <a:gd name="T8" fmla="*/ 18 w 32"/>
                <a:gd name="T9" fmla="*/ 185 h 326"/>
                <a:gd name="T10" fmla="*/ 15 w 32"/>
                <a:gd name="T11" fmla="*/ 164 h 326"/>
                <a:gd name="T12" fmla="*/ 14 w 32"/>
                <a:gd name="T13" fmla="*/ 149 h 326"/>
                <a:gd name="T14" fmla="*/ 0 w 32"/>
                <a:gd name="T15" fmla="*/ 35 h 326"/>
                <a:gd name="T16" fmla="*/ 1 w 32"/>
                <a:gd name="T17" fmla="*/ 33 h 326"/>
                <a:gd name="T18" fmla="*/ 29 w 32"/>
                <a:gd name="T19" fmla="*/ 1 h 326"/>
                <a:gd name="T20" fmla="*/ 31 w 32"/>
                <a:gd name="T21" fmla="*/ 0 h 326"/>
                <a:gd name="T22" fmla="*/ 32 w 32"/>
                <a:gd name="T23" fmla="*/ 2 h 326"/>
                <a:gd name="T24" fmla="*/ 3 w 32"/>
                <a:gd name="T25" fmla="*/ 35 h 326"/>
                <a:gd name="T26" fmla="*/ 16 w 32"/>
                <a:gd name="T27" fmla="*/ 149 h 326"/>
                <a:gd name="T28" fmla="*/ 18 w 32"/>
                <a:gd name="T29" fmla="*/ 164 h 326"/>
                <a:gd name="T30" fmla="*/ 21 w 32"/>
                <a:gd name="T31" fmla="*/ 185 h 326"/>
                <a:gd name="T32" fmla="*/ 21 w 32"/>
                <a:gd name="T33" fmla="*/ 199 h 326"/>
                <a:gd name="T34" fmla="*/ 24 w 32"/>
                <a:gd name="T35" fmla="*/ 257 h 326"/>
                <a:gd name="T36" fmla="*/ 30 w 32"/>
                <a:gd name="T37" fmla="*/ 324 h 326"/>
                <a:gd name="T38" fmla="*/ 29 w 32"/>
                <a:gd name="T39" fmla="*/ 326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326">
                  <a:moveTo>
                    <a:pt x="29" y="326"/>
                  </a:moveTo>
                  <a:cubicBezTo>
                    <a:pt x="28" y="326"/>
                    <a:pt x="27" y="325"/>
                    <a:pt x="27" y="324"/>
                  </a:cubicBezTo>
                  <a:cubicBezTo>
                    <a:pt x="27" y="324"/>
                    <a:pt x="26" y="299"/>
                    <a:pt x="21" y="258"/>
                  </a:cubicBezTo>
                  <a:cubicBezTo>
                    <a:pt x="18" y="227"/>
                    <a:pt x="18" y="209"/>
                    <a:pt x="19" y="199"/>
                  </a:cubicBezTo>
                  <a:cubicBezTo>
                    <a:pt x="19" y="192"/>
                    <a:pt x="19" y="188"/>
                    <a:pt x="18" y="185"/>
                  </a:cubicBezTo>
                  <a:cubicBezTo>
                    <a:pt x="17" y="181"/>
                    <a:pt x="16" y="173"/>
                    <a:pt x="15" y="164"/>
                  </a:cubicBezTo>
                  <a:cubicBezTo>
                    <a:pt x="15" y="159"/>
                    <a:pt x="14" y="154"/>
                    <a:pt x="14" y="149"/>
                  </a:cubicBezTo>
                  <a:cubicBezTo>
                    <a:pt x="12" y="135"/>
                    <a:pt x="0" y="36"/>
                    <a:pt x="0" y="35"/>
                  </a:cubicBezTo>
                  <a:cubicBezTo>
                    <a:pt x="0" y="34"/>
                    <a:pt x="0" y="34"/>
                    <a:pt x="1" y="33"/>
                  </a:cubicBezTo>
                  <a:cubicBezTo>
                    <a:pt x="1" y="33"/>
                    <a:pt x="25" y="17"/>
                    <a:pt x="29" y="1"/>
                  </a:cubicBezTo>
                  <a:cubicBezTo>
                    <a:pt x="30" y="0"/>
                    <a:pt x="30" y="0"/>
                    <a:pt x="31" y="0"/>
                  </a:cubicBezTo>
                  <a:cubicBezTo>
                    <a:pt x="32" y="0"/>
                    <a:pt x="32" y="1"/>
                    <a:pt x="32" y="2"/>
                  </a:cubicBezTo>
                  <a:cubicBezTo>
                    <a:pt x="27" y="18"/>
                    <a:pt x="7" y="32"/>
                    <a:pt x="3" y="35"/>
                  </a:cubicBezTo>
                  <a:cubicBezTo>
                    <a:pt x="4" y="45"/>
                    <a:pt x="15" y="136"/>
                    <a:pt x="16" y="149"/>
                  </a:cubicBezTo>
                  <a:cubicBezTo>
                    <a:pt x="17" y="154"/>
                    <a:pt x="17" y="159"/>
                    <a:pt x="18" y="164"/>
                  </a:cubicBezTo>
                  <a:cubicBezTo>
                    <a:pt x="19" y="172"/>
                    <a:pt x="19" y="180"/>
                    <a:pt x="21" y="185"/>
                  </a:cubicBezTo>
                  <a:cubicBezTo>
                    <a:pt x="22" y="188"/>
                    <a:pt x="21" y="192"/>
                    <a:pt x="21" y="199"/>
                  </a:cubicBezTo>
                  <a:cubicBezTo>
                    <a:pt x="21" y="209"/>
                    <a:pt x="21" y="227"/>
                    <a:pt x="24" y="257"/>
                  </a:cubicBezTo>
                  <a:cubicBezTo>
                    <a:pt x="28" y="298"/>
                    <a:pt x="30" y="324"/>
                    <a:pt x="30" y="324"/>
                  </a:cubicBezTo>
                  <a:cubicBezTo>
                    <a:pt x="30" y="325"/>
                    <a:pt x="29" y="326"/>
                    <a:pt x="29" y="326"/>
                  </a:cubicBezTo>
                  <a:close/>
                </a:path>
              </a:pathLst>
            </a:custGeom>
            <a:solidFill>
              <a:srgbClr val="8824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2" name="Freeform 868">
              <a:extLst>
                <a:ext uri="{FF2B5EF4-FFF2-40B4-BE49-F238E27FC236}">
                  <a16:creationId xmlns:a16="http://schemas.microsoft.com/office/drawing/2014/main" id="{062755B2-9DCA-40EE-96BC-F5DFB0611072}"/>
                </a:ext>
              </a:extLst>
            </p:cNvPr>
            <p:cNvSpPr>
              <a:spLocks/>
            </p:cNvSpPr>
            <p:nvPr/>
          </p:nvSpPr>
          <p:spPr bwMode="auto">
            <a:xfrm>
              <a:off x="7116763" y="2409825"/>
              <a:ext cx="23813" cy="28575"/>
            </a:xfrm>
            <a:custGeom>
              <a:avLst/>
              <a:gdLst>
                <a:gd name="T0" fmla="*/ 14 w 20"/>
                <a:gd name="T1" fmla="*/ 0 h 25"/>
                <a:gd name="T2" fmla="*/ 0 w 20"/>
                <a:gd name="T3" fmla="*/ 17 h 25"/>
                <a:gd name="T4" fmla="*/ 5 w 20"/>
                <a:gd name="T5" fmla="*/ 25 h 25"/>
                <a:gd name="T6" fmla="*/ 20 w 20"/>
                <a:gd name="T7" fmla="*/ 9 h 25"/>
                <a:gd name="T8" fmla="*/ 14 w 20"/>
                <a:gd name="T9" fmla="*/ 0 h 25"/>
              </a:gdLst>
              <a:ahLst/>
              <a:cxnLst>
                <a:cxn ang="0">
                  <a:pos x="T0" y="T1"/>
                </a:cxn>
                <a:cxn ang="0">
                  <a:pos x="T2" y="T3"/>
                </a:cxn>
                <a:cxn ang="0">
                  <a:pos x="T4" y="T5"/>
                </a:cxn>
                <a:cxn ang="0">
                  <a:pos x="T6" y="T7"/>
                </a:cxn>
                <a:cxn ang="0">
                  <a:pos x="T8" y="T9"/>
                </a:cxn>
              </a:cxnLst>
              <a:rect l="0" t="0" r="r" b="b"/>
              <a:pathLst>
                <a:path w="20" h="25">
                  <a:moveTo>
                    <a:pt x="14" y="0"/>
                  </a:moveTo>
                  <a:cubicBezTo>
                    <a:pt x="8" y="3"/>
                    <a:pt x="0" y="16"/>
                    <a:pt x="0" y="17"/>
                  </a:cubicBezTo>
                  <a:cubicBezTo>
                    <a:pt x="0" y="19"/>
                    <a:pt x="4" y="25"/>
                    <a:pt x="5" y="25"/>
                  </a:cubicBezTo>
                  <a:cubicBezTo>
                    <a:pt x="6" y="25"/>
                    <a:pt x="20" y="9"/>
                    <a:pt x="20" y="9"/>
                  </a:cubicBezTo>
                  <a:lnTo>
                    <a:pt x="14" y="0"/>
                  </a:lnTo>
                  <a:close/>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3" name="Freeform 869">
              <a:extLst>
                <a:ext uri="{FF2B5EF4-FFF2-40B4-BE49-F238E27FC236}">
                  <a16:creationId xmlns:a16="http://schemas.microsoft.com/office/drawing/2014/main" id="{DA9BED4E-6464-45D3-85DF-0E6777A8B8E0}"/>
                </a:ext>
              </a:extLst>
            </p:cNvPr>
            <p:cNvSpPr>
              <a:spLocks/>
            </p:cNvSpPr>
            <p:nvPr/>
          </p:nvSpPr>
          <p:spPr bwMode="auto">
            <a:xfrm>
              <a:off x="7121525" y="2413000"/>
              <a:ext cx="17463" cy="17463"/>
            </a:xfrm>
            <a:custGeom>
              <a:avLst/>
              <a:gdLst>
                <a:gd name="T0" fmla="*/ 0 w 14"/>
                <a:gd name="T1" fmla="*/ 10 h 16"/>
                <a:gd name="T2" fmla="*/ 8 w 14"/>
                <a:gd name="T3" fmla="*/ 1 h 16"/>
                <a:gd name="T4" fmla="*/ 14 w 14"/>
                <a:gd name="T5" fmla="*/ 9 h 16"/>
                <a:gd name="T6" fmla="*/ 6 w 14"/>
                <a:gd name="T7" fmla="*/ 15 h 16"/>
                <a:gd name="T8" fmla="*/ 0 w 14"/>
                <a:gd name="T9" fmla="*/ 10 h 16"/>
              </a:gdLst>
              <a:ahLst/>
              <a:cxnLst>
                <a:cxn ang="0">
                  <a:pos x="T0" y="T1"/>
                </a:cxn>
                <a:cxn ang="0">
                  <a:pos x="T2" y="T3"/>
                </a:cxn>
                <a:cxn ang="0">
                  <a:pos x="T4" y="T5"/>
                </a:cxn>
                <a:cxn ang="0">
                  <a:pos x="T6" y="T7"/>
                </a:cxn>
                <a:cxn ang="0">
                  <a:pos x="T8" y="T9"/>
                </a:cxn>
              </a:cxnLst>
              <a:rect l="0" t="0" r="r" b="b"/>
              <a:pathLst>
                <a:path w="14" h="16">
                  <a:moveTo>
                    <a:pt x="0" y="10"/>
                  </a:moveTo>
                  <a:cubicBezTo>
                    <a:pt x="0" y="6"/>
                    <a:pt x="6" y="0"/>
                    <a:pt x="8" y="1"/>
                  </a:cubicBezTo>
                  <a:cubicBezTo>
                    <a:pt x="10" y="1"/>
                    <a:pt x="14" y="8"/>
                    <a:pt x="14" y="9"/>
                  </a:cubicBezTo>
                  <a:cubicBezTo>
                    <a:pt x="14" y="10"/>
                    <a:pt x="8" y="16"/>
                    <a:pt x="6" y="15"/>
                  </a:cubicBezTo>
                  <a:cubicBezTo>
                    <a:pt x="5" y="15"/>
                    <a:pt x="0" y="11"/>
                    <a:pt x="0" y="10"/>
                  </a:cubicBezTo>
                  <a:close/>
                </a:path>
              </a:pathLst>
            </a:custGeom>
            <a:solidFill>
              <a:srgbClr val="E9E5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4" name="Freeform 870">
              <a:extLst>
                <a:ext uri="{FF2B5EF4-FFF2-40B4-BE49-F238E27FC236}">
                  <a16:creationId xmlns:a16="http://schemas.microsoft.com/office/drawing/2014/main" id="{99EC7345-D298-45AA-92C2-124C371EFD22}"/>
                </a:ext>
              </a:extLst>
            </p:cNvPr>
            <p:cNvSpPr>
              <a:spLocks/>
            </p:cNvSpPr>
            <p:nvPr/>
          </p:nvSpPr>
          <p:spPr bwMode="auto">
            <a:xfrm>
              <a:off x="7126288" y="2416175"/>
              <a:ext cx="9525" cy="9525"/>
            </a:xfrm>
            <a:custGeom>
              <a:avLst/>
              <a:gdLst>
                <a:gd name="T0" fmla="*/ 0 w 9"/>
                <a:gd name="T1" fmla="*/ 5 h 9"/>
                <a:gd name="T2" fmla="*/ 6 w 9"/>
                <a:gd name="T3" fmla="*/ 2 h 9"/>
                <a:gd name="T4" fmla="*/ 7 w 9"/>
                <a:gd name="T5" fmla="*/ 8 h 9"/>
                <a:gd name="T6" fmla="*/ 6 w 9"/>
                <a:gd name="T7" fmla="*/ 9 h 9"/>
                <a:gd name="T8" fmla="*/ 4 w 9"/>
                <a:gd name="T9" fmla="*/ 3 h 9"/>
                <a:gd name="T10" fmla="*/ 0 w 9"/>
                <a:gd name="T11" fmla="*/ 5 h 9"/>
              </a:gdLst>
              <a:ahLst/>
              <a:cxnLst>
                <a:cxn ang="0">
                  <a:pos x="T0" y="T1"/>
                </a:cxn>
                <a:cxn ang="0">
                  <a:pos x="T2" y="T3"/>
                </a:cxn>
                <a:cxn ang="0">
                  <a:pos x="T4" y="T5"/>
                </a:cxn>
                <a:cxn ang="0">
                  <a:pos x="T6" y="T7"/>
                </a:cxn>
                <a:cxn ang="0">
                  <a:pos x="T8" y="T9"/>
                </a:cxn>
                <a:cxn ang="0">
                  <a:pos x="T10" y="T11"/>
                </a:cxn>
              </a:cxnLst>
              <a:rect l="0" t="0" r="r" b="b"/>
              <a:pathLst>
                <a:path w="9" h="9">
                  <a:moveTo>
                    <a:pt x="0" y="5"/>
                  </a:moveTo>
                  <a:cubicBezTo>
                    <a:pt x="1" y="0"/>
                    <a:pt x="4" y="0"/>
                    <a:pt x="6" y="2"/>
                  </a:cubicBezTo>
                  <a:cubicBezTo>
                    <a:pt x="8" y="5"/>
                    <a:pt x="9" y="7"/>
                    <a:pt x="7" y="8"/>
                  </a:cubicBezTo>
                  <a:cubicBezTo>
                    <a:pt x="6" y="9"/>
                    <a:pt x="6" y="9"/>
                    <a:pt x="6" y="9"/>
                  </a:cubicBezTo>
                  <a:cubicBezTo>
                    <a:pt x="6" y="9"/>
                    <a:pt x="6" y="3"/>
                    <a:pt x="4" y="3"/>
                  </a:cubicBezTo>
                  <a:cubicBezTo>
                    <a:pt x="1" y="4"/>
                    <a:pt x="0" y="5"/>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5" name="Freeform 871">
              <a:extLst>
                <a:ext uri="{FF2B5EF4-FFF2-40B4-BE49-F238E27FC236}">
                  <a16:creationId xmlns:a16="http://schemas.microsoft.com/office/drawing/2014/main" id="{D82249B1-8D92-4392-AA54-6ADBBB9BAAA8}"/>
                </a:ext>
              </a:extLst>
            </p:cNvPr>
            <p:cNvSpPr>
              <a:spLocks noEditPoints="1"/>
            </p:cNvSpPr>
            <p:nvPr/>
          </p:nvSpPr>
          <p:spPr bwMode="auto">
            <a:xfrm>
              <a:off x="7180263" y="2125663"/>
              <a:ext cx="25400" cy="20638"/>
            </a:xfrm>
            <a:custGeom>
              <a:avLst/>
              <a:gdLst>
                <a:gd name="T0" fmla="*/ 12 w 22"/>
                <a:gd name="T1" fmla="*/ 18 h 18"/>
                <a:gd name="T2" fmla="*/ 5 w 22"/>
                <a:gd name="T3" fmla="*/ 15 h 18"/>
                <a:gd name="T4" fmla="*/ 1 w 22"/>
                <a:gd name="T5" fmla="*/ 8 h 18"/>
                <a:gd name="T6" fmla="*/ 3 w 22"/>
                <a:gd name="T7" fmla="*/ 3 h 18"/>
                <a:gd name="T8" fmla="*/ 8 w 22"/>
                <a:gd name="T9" fmla="*/ 1 h 18"/>
                <a:gd name="T10" fmla="*/ 18 w 22"/>
                <a:gd name="T11" fmla="*/ 2 h 18"/>
                <a:gd name="T12" fmla="*/ 21 w 22"/>
                <a:gd name="T13" fmla="*/ 7 h 18"/>
                <a:gd name="T14" fmla="*/ 13 w 22"/>
                <a:gd name="T15" fmla="*/ 17 h 18"/>
                <a:gd name="T16" fmla="*/ 12 w 22"/>
                <a:gd name="T17" fmla="*/ 18 h 18"/>
                <a:gd name="T18" fmla="*/ 12 w 22"/>
                <a:gd name="T19" fmla="*/ 3 h 18"/>
                <a:gd name="T20" fmla="*/ 9 w 22"/>
                <a:gd name="T21" fmla="*/ 3 h 18"/>
                <a:gd name="T22" fmla="*/ 4 w 22"/>
                <a:gd name="T23" fmla="*/ 5 h 18"/>
                <a:gd name="T24" fmla="*/ 3 w 22"/>
                <a:gd name="T25" fmla="*/ 8 h 18"/>
                <a:gd name="T26" fmla="*/ 7 w 22"/>
                <a:gd name="T27" fmla="*/ 13 h 18"/>
                <a:gd name="T28" fmla="*/ 13 w 22"/>
                <a:gd name="T29" fmla="*/ 15 h 18"/>
                <a:gd name="T30" fmla="*/ 18 w 22"/>
                <a:gd name="T31" fmla="*/ 7 h 18"/>
                <a:gd name="T32" fmla="*/ 16 w 22"/>
                <a:gd name="T33" fmla="*/ 4 h 18"/>
                <a:gd name="T34" fmla="*/ 12 w 22"/>
                <a:gd name="T35" fmla="*/ 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18">
                  <a:moveTo>
                    <a:pt x="12" y="18"/>
                  </a:moveTo>
                  <a:cubicBezTo>
                    <a:pt x="10" y="18"/>
                    <a:pt x="8" y="17"/>
                    <a:pt x="5" y="15"/>
                  </a:cubicBezTo>
                  <a:cubicBezTo>
                    <a:pt x="3" y="13"/>
                    <a:pt x="1" y="11"/>
                    <a:pt x="1" y="8"/>
                  </a:cubicBezTo>
                  <a:cubicBezTo>
                    <a:pt x="0" y="6"/>
                    <a:pt x="1" y="4"/>
                    <a:pt x="3" y="3"/>
                  </a:cubicBezTo>
                  <a:cubicBezTo>
                    <a:pt x="4" y="2"/>
                    <a:pt x="6" y="1"/>
                    <a:pt x="8" y="1"/>
                  </a:cubicBezTo>
                  <a:cubicBezTo>
                    <a:pt x="12" y="0"/>
                    <a:pt x="15" y="0"/>
                    <a:pt x="18" y="2"/>
                  </a:cubicBezTo>
                  <a:cubicBezTo>
                    <a:pt x="19" y="3"/>
                    <a:pt x="20" y="4"/>
                    <a:pt x="21" y="7"/>
                  </a:cubicBezTo>
                  <a:cubicBezTo>
                    <a:pt x="22" y="11"/>
                    <a:pt x="19" y="16"/>
                    <a:pt x="13" y="17"/>
                  </a:cubicBezTo>
                  <a:cubicBezTo>
                    <a:pt x="13" y="18"/>
                    <a:pt x="12" y="18"/>
                    <a:pt x="12" y="18"/>
                  </a:cubicBezTo>
                  <a:close/>
                  <a:moveTo>
                    <a:pt x="12" y="3"/>
                  </a:moveTo>
                  <a:cubicBezTo>
                    <a:pt x="11" y="3"/>
                    <a:pt x="10" y="3"/>
                    <a:pt x="9" y="3"/>
                  </a:cubicBezTo>
                  <a:cubicBezTo>
                    <a:pt x="7" y="4"/>
                    <a:pt x="5" y="4"/>
                    <a:pt x="4" y="5"/>
                  </a:cubicBezTo>
                  <a:cubicBezTo>
                    <a:pt x="3" y="6"/>
                    <a:pt x="3" y="6"/>
                    <a:pt x="3" y="8"/>
                  </a:cubicBezTo>
                  <a:cubicBezTo>
                    <a:pt x="4" y="10"/>
                    <a:pt x="5" y="12"/>
                    <a:pt x="7" y="13"/>
                  </a:cubicBezTo>
                  <a:cubicBezTo>
                    <a:pt x="9" y="15"/>
                    <a:pt x="11" y="15"/>
                    <a:pt x="13" y="15"/>
                  </a:cubicBezTo>
                  <a:cubicBezTo>
                    <a:pt x="17" y="14"/>
                    <a:pt x="19" y="11"/>
                    <a:pt x="18" y="7"/>
                  </a:cubicBezTo>
                  <a:cubicBezTo>
                    <a:pt x="18" y="6"/>
                    <a:pt x="17" y="5"/>
                    <a:pt x="16" y="4"/>
                  </a:cubicBezTo>
                  <a:cubicBezTo>
                    <a:pt x="15" y="3"/>
                    <a:pt x="14" y="3"/>
                    <a:pt x="12" y="3"/>
                  </a:cubicBezTo>
                  <a:close/>
                </a:path>
              </a:pathLst>
            </a:custGeom>
            <a:solidFill>
              <a:srgbClr val="8824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6" name="Freeform 872">
              <a:extLst>
                <a:ext uri="{FF2B5EF4-FFF2-40B4-BE49-F238E27FC236}">
                  <a16:creationId xmlns:a16="http://schemas.microsoft.com/office/drawing/2014/main" id="{E41FA72B-2A50-4808-AFBC-40EB349408D7}"/>
                </a:ext>
              </a:extLst>
            </p:cNvPr>
            <p:cNvSpPr>
              <a:spLocks noEditPoints="1"/>
            </p:cNvSpPr>
            <p:nvPr/>
          </p:nvSpPr>
          <p:spPr bwMode="auto">
            <a:xfrm>
              <a:off x="7207250" y="2119313"/>
              <a:ext cx="20638" cy="20638"/>
            </a:xfrm>
            <a:custGeom>
              <a:avLst/>
              <a:gdLst>
                <a:gd name="T0" fmla="*/ 8 w 17"/>
                <a:gd name="T1" fmla="*/ 18 h 18"/>
                <a:gd name="T2" fmla="*/ 6 w 17"/>
                <a:gd name="T3" fmla="*/ 18 h 18"/>
                <a:gd name="T4" fmla="*/ 1 w 17"/>
                <a:gd name="T5" fmla="*/ 12 h 18"/>
                <a:gd name="T6" fmla="*/ 1 w 17"/>
                <a:gd name="T7" fmla="*/ 5 h 18"/>
                <a:gd name="T8" fmla="*/ 5 w 17"/>
                <a:gd name="T9" fmla="*/ 2 h 18"/>
                <a:gd name="T10" fmla="*/ 6 w 17"/>
                <a:gd name="T11" fmla="*/ 1 h 18"/>
                <a:gd name="T12" fmla="*/ 13 w 17"/>
                <a:gd name="T13" fmla="*/ 1 h 18"/>
                <a:gd name="T14" fmla="*/ 15 w 17"/>
                <a:gd name="T15" fmla="*/ 4 h 18"/>
                <a:gd name="T16" fmla="*/ 11 w 17"/>
                <a:gd name="T17" fmla="*/ 17 h 18"/>
                <a:gd name="T18" fmla="*/ 8 w 17"/>
                <a:gd name="T19" fmla="*/ 18 h 18"/>
                <a:gd name="T20" fmla="*/ 11 w 17"/>
                <a:gd name="T21" fmla="*/ 3 h 18"/>
                <a:gd name="T22" fmla="*/ 7 w 17"/>
                <a:gd name="T23" fmla="*/ 4 h 18"/>
                <a:gd name="T24" fmla="*/ 6 w 17"/>
                <a:gd name="T25" fmla="*/ 4 h 18"/>
                <a:gd name="T26" fmla="*/ 4 w 17"/>
                <a:gd name="T27" fmla="*/ 6 h 18"/>
                <a:gd name="T28" fmla="*/ 3 w 17"/>
                <a:gd name="T29" fmla="*/ 11 h 18"/>
                <a:gd name="T30" fmla="*/ 7 w 17"/>
                <a:gd name="T31" fmla="*/ 15 h 18"/>
                <a:gd name="T32" fmla="*/ 9 w 17"/>
                <a:gd name="T33" fmla="*/ 15 h 18"/>
                <a:gd name="T34" fmla="*/ 13 w 17"/>
                <a:gd name="T35" fmla="*/ 5 h 18"/>
                <a:gd name="T36" fmla="*/ 12 w 17"/>
                <a:gd name="T37" fmla="*/ 3 h 18"/>
                <a:gd name="T38" fmla="*/ 11 w 17"/>
                <a:gd name="T39" fmla="*/ 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8">
                  <a:moveTo>
                    <a:pt x="8" y="18"/>
                  </a:moveTo>
                  <a:cubicBezTo>
                    <a:pt x="8" y="18"/>
                    <a:pt x="7" y="18"/>
                    <a:pt x="6" y="18"/>
                  </a:cubicBezTo>
                  <a:cubicBezTo>
                    <a:pt x="3" y="17"/>
                    <a:pt x="1" y="14"/>
                    <a:pt x="1" y="12"/>
                  </a:cubicBezTo>
                  <a:cubicBezTo>
                    <a:pt x="0" y="10"/>
                    <a:pt x="0" y="7"/>
                    <a:pt x="1" y="5"/>
                  </a:cubicBezTo>
                  <a:cubicBezTo>
                    <a:pt x="2" y="3"/>
                    <a:pt x="4" y="2"/>
                    <a:pt x="5" y="2"/>
                  </a:cubicBezTo>
                  <a:cubicBezTo>
                    <a:pt x="6" y="2"/>
                    <a:pt x="6" y="1"/>
                    <a:pt x="6" y="1"/>
                  </a:cubicBezTo>
                  <a:cubicBezTo>
                    <a:pt x="9" y="1"/>
                    <a:pt x="11" y="0"/>
                    <a:pt x="13" y="1"/>
                  </a:cubicBezTo>
                  <a:cubicBezTo>
                    <a:pt x="14" y="2"/>
                    <a:pt x="15" y="3"/>
                    <a:pt x="15" y="4"/>
                  </a:cubicBezTo>
                  <a:cubicBezTo>
                    <a:pt x="17" y="8"/>
                    <a:pt x="16" y="14"/>
                    <a:pt x="11" y="17"/>
                  </a:cubicBezTo>
                  <a:cubicBezTo>
                    <a:pt x="10" y="18"/>
                    <a:pt x="9" y="18"/>
                    <a:pt x="8" y="18"/>
                  </a:cubicBezTo>
                  <a:close/>
                  <a:moveTo>
                    <a:pt x="11" y="3"/>
                  </a:moveTo>
                  <a:cubicBezTo>
                    <a:pt x="10" y="3"/>
                    <a:pt x="8" y="4"/>
                    <a:pt x="7" y="4"/>
                  </a:cubicBezTo>
                  <a:cubicBezTo>
                    <a:pt x="7" y="4"/>
                    <a:pt x="6" y="4"/>
                    <a:pt x="6" y="4"/>
                  </a:cubicBezTo>
                  <a:cubicBezTo>
                    <a:pt x="5" y="4"/>
                    <a:pt x="4" y="5"/>
                    <a:pt x="4" y="6"/>
                  </a:cubicBezTo>
                  <a:cubicBezTo>
                    <a:pt x="3" y="8"/>
                    <a:pt x="3" y="9"/>
                    <a:pt x="3" y="11"/>
                  </a:cubicBezTo>
                  <a:cubicBezTo>
                    <a:pt x="4" y="13"/>
                    <a:pt x="5" y="15"/>
                    <a:pt x="7" y="15"/>
                  </a:cubicBezTo>
                  <a:cubicBezTo>
                    <a:pt x="8" y="16"/>
                    <a:pt x="9" y="16"/>
                    <a:pt x="9" y="15"/>
                  </a:cubicBezTo>
                  <a:cubicBezTo>
                    <a:pt x="13" y="13"/>
                    <a:pt x="14" y="8"/>
                    <a:pt x="13" y="5"/>
                  </a:cubicBezTo>
                  <a:cubicBezTo>
                    <a:pt x="13" y="4"/>
                    <a:pt x="12" y="4"/>
                    <a:pt x="12" y="3"/>
                  </a:cubicBezTo>
                  <a:cubicBezTo>
                    <a:pt x="12" y="3"/>
                    <a:pt x="11" y="3"/>
                    <a:pt x="11" y="3"/>
                  </a:cubicBezTo>
                  <a:close/>
                </a:path>
              </a:pathLst>
            </a:custGeom>
            <a:solidFill>
              <a:srgbClr val="8824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7" name="Freeform 873">
              <a:extLst>
                <a:ext uri="{FF2B5EF4-FFF2-40B4-BE49-F238E27FC236}">
                  <a16:creationId xmlns:a16="http://schemas.microsoft.com/office/drawing/2014/main" id="{BE341B25-C913-4FC4-A838-801A88F9D5A6}"/>
                </a:ext>
              </a:extLst>
            </p:cNvPr>
            <p:cNvSpPr>
              <a:spLocks/>
            </p:cNvSpPr>
            <p:nvPr/>
          </p:nvSpPr>
          <p:spPr bwMode="auto">
            <a:xfrm>
              <a:off x="7200900" y="2124075"/>
              <a:ext cx="9525" cy="7938"/>
            </a:xfrm>
            <a:custGeom>
              <a:avLst/>
              <a:gdLst>
                <a:gd name="T0" fmla="*/ 1 w 9"/>
                <a:gd name="T1" fmla="*/ 6 h 6"/>
                <a:gd name="T2" fmla="*/ 1 w 9"/>
                <a:gd name="T3" fmla="*/ 6 h 6"/>
                <a:gd name="T4" fmla="*/ 0 w 9"/>
                <a:gd name="T5" fmla="*/ 4 h 6"/>
                <a:gd name="T6" fmla="*/ 8 w 9"/>
                <a:gd name="T7" fmla="*/ 1 h 6"/>
                <a:gd name="T8" fmla="*/ 9 w 9"/>
                <a:gd name="T9" fmla="*/ 3 h 6"/>
                <a:gd name="T10" fmla="*/ 7 w 9"/>
                <a:gd name="T11" fmla="*/ 4 h 6"/>
                <a:gd name="T12" fmla="*/ 2 w 9"/>
                <a:gd name="T13" fmla="*/ 6 h 6"/>
                <a:gd name="T14" fmla="*/ 1 w 9"/>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6">
                  <a:moveTo>
                    <a:pt x="1" y="6"/>
                  </a:moveTo>
                  <a:cubicBezTo>
                    <a:pt x="1" y="6"/>
                    <a:pt x="1" y="6"/>
                    <a:pt x="1" y="6"/>
                  </a:cubicBezTo>
                  <a:cubicBezTo>
                    <a:pt x="0" y="6"/>
                    <a:pt x="0" y="5"/>
                    <a:pt x="0" y="4"/>
                  </a:cubicBezTo>
                  <a:cubicBezTo>
                    <a:pt x="3" y="0"/>
                    <a:pt x="7" y="1"/>
                    <a:pt x="8" y="1"/>
                  </a:cubicBezTo>
                  <a:cubicBezTo>
                    <a:pt x="8" y="1"/>
                    <a:pt x="9" y="2"/>
                    <a:pt x="9" y="3"/>
                  </a:cubicBezTo>
                  <a:cubicBezTo>
                    <a:pt x="8" y="4"/>
                    <a:pt x="8" y="4"/>
                    <a:pt x="7" y="4"/>
                  </a:cubicBezTo>
                  <a:cubicBezTo>
                    <a:pt x="7" y="4"/>
                    <a:pt x="4" y="3"/>
                    <a:pt x="2" y="6"/>
                  </a:cubicBezTo>
                  <a:cubicBezTo>
                    <a:pt x="2" y="6"/>
                    <a:pt x="2" y="6"/>
                    <a:pt x="1" y="6"/>
                  </a:cubicBezTo>
                  <a:close/>
                </a:path>
              </a:pathLst>
            </a:custGeom>
            <a:solidFill>
              <a:srgbClr val="8824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8" name="Freeform 874">
              <a:extLst>
                <a:ext uri="{FF2B5EF4-FFF2-40B4-BE49-F238E27FC236}">
                  <a16:creationId xmlns:a16="http://schemas.microsoft.com/office/drawing/2014/main" id="{9ADDFCEB-F1C0-4C78-BF4D-7B275FD21CF3}"/>
                </a:ext>
              </a:extLst>
            </p:cNvPr>
            <p:cNvSpPr>
              <a:spLocks/>
            </p:cNvSpPr>
            <p:nvPr/>
          </p:nvSpPr>
          <p:spPr bwMode="auto">
            <a:xfrm>
              <a:off x="7164388" y="2132013"/>
              <a:ext cx="19050" cy="6350"/>
            </a:xfrm>
            <a:custGeom>
              <a:avLst/>
              <a:gdLst>
                <a:gd name="T0" fmla="*/ 16 w 17"/>
                <a:gd name="T1" fmla="*/ 6 h 6"/>
                <a:gd name="T2" fmla="*/ 16 w 17"/>
                <a:gd name="T3" fmla="*/ 6 h 6"/>
                <a:gd name="T4" fmla="*/ 1 w 17"/>
                <a:gd name="T5" fmla="*/ 5 h 6"/>
                <a:gd name="T6" fmla="*/ 0 w 17"/>
                <a:gd name="T7" fmla="*/ 3 h 6"/>
                <a:gd name="T8" fmla="*/ 1 w 17"/>
                <a:gd name="T9" fmla="*/ 2 h 6"/>
                <a:gd name="T10" fmla="*/ 15 w 17"/>
                <a:gd name="T11" fmla="*/ 0 h 6"/>
                <a:gd name="T12" fmla="*/ 17 w 17"/>
                <a:gd name="T13" fmla="*/ 1 h 6"/>
                <a:gd name="T14" fmla="*/ 16 w 17"/>
                <a:gd name="T15" fmla="*/ 3 h 6"/>
                <a:gd name="T16" fmla="*/ 14 w 17"/>
                <a:gd name="T17" fmla="*/ 3 h 6"/>
                <a:gd name="T18" fmla="*/ 16 w 17"/>
                <a:gd name="T19" fmla="*/ 3 h 6"/>
                <a:gd name="T20" fmla="*/ 17 w 17"/>
                <a:gd name="T21" fmla="*/ 4 h 6"/>
                <a:gd name="T22" fmla="*/ 16 w 17"/>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6">
                  <a:moveTo>
                    <a:pt x="16" y="6"/>
                  </a:moveTo>
                  <a:cubicBezTo>
                    <a:pt x="16" y="6"/>
                    <a:pt x="16" y="6"/>
                    <a:pt x="16" y="6"/>
                  </a:cubicBezTo>
                  <a:cubicBezTo>
                    <a:pt x="1" y="5"/>
                    <a:pt x="1" y="5"/>
                    <a:pt x="1" y="5"/>
                  </a:cubicBezTo>
                  <a:cubicBezTo>
                    <a:pt x="0" y="4"/>
                    <a:pt x="0" y="4"/>
                    <a:pt x="0" y="3"/>
                  </a:cubicBezTo>
                  <a:cubicBezTo>
                    <a:pt x="0" y="3"/>
                    <a:pt x="0" y="2"/>
                    <a:pt x="1" y="2"/>
                  </a:cubicBezTo>
                  <a:cubicBezTo>
                    <a:pt x="15" y="0"/>
                    <a:pt x="15" y="0"/>
                    <a:pt x="15" y="0"/>
                  </a:cubicBezTo>
                  <a:cubicBezTo>
                    <a:pt x="16" y="0"/>
                    <a:pt x="17" y="0"/>
                    <a:pt x="17" y="1"/>
                  </a:cubicBezTo>
                  <a:cubicBezTo>
                    <a:pt x="17" y="2"/>
                    <a:pt x="16" y="3"/>
                    <a:pt x="16" y="3"/>
                  </a:cubicBezTo>
                  <a:cubicBezTo>
                    <a:pt x="14" y="3"/>
                    <a:pt x="14" y="3"/>
                    <a:pt x="14" y="3"/>
                  </a:cubicBezTo>
                  <a:cubicBezTo>
                    <a:pt x="16" y="3"/>
                    <a:pt x="16" y="3"/>
                    <a:pt x="16" y="3"/>
                  </a:cubicBezTo>
                  <a:cubicBezTo>
                    <a:pt x="16" y="3"/>
                    <a:pt x="17" y="4"/>
                    <a:pt x="17" y="4"/>
                  </a:cubicBezTo>
                  <a:cubicBezTo>
                    <a:pt x="17" y="5"/>
                    <a:pt x="16" y="6"/>
                    <a:pt x="16" y="6"/>
                  </a:cubicBezTo>
                  <a:close/>
                </a:path>
              </a:pathLst>
            </a:custGeom>
            <a:solidFill>
              <a:srgbClr val="8824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79" name="Freeform 875">
              <a:extLst>
                <a:ext uri="{FF2B5EF4-FFF2-40B4-BE49-F238E27FC236}">
                  <a16:creationId xmlns:a16="http://schemas.microsoft.com/office/drawing/2014/main" id="{C0DDB6AE-D60C-4B10-8899-ED4417C0EA5E}"/>
                </a:ext>
              </a:extLst>
            </p:cNvPr>
            <p:cNvSpPr>
              <a:spLocks/>
            </p:cNvSpPr>
            <p:nvPr/>
          </p:nvSpPr>
          <p:spPr bwMode="auto">
            <a:xfrm>
              <a:off x="7146925" y="2087563"/>
              <a:ext cx="65088" cy="52388"/>
            </a:xfrm>
            <a:custGeom>
              <a:avLst/>
              <a:gdLst>
                <a:gd name="T0" fmla="*/ 49 w 57"/>
                <a:gd name="T1" fmla="*/ 12 h 46"/>
                <a:gd name="T2" fmla="*/ 19 w 57"/>
                <a:gd name="T3" fmla="*/ 43 h 46"/>
                <a:gd name="T4" fmla="*/ 9 w 57"/>
                <a:gd name="T5" fmla="*/ 46 h 46"/>
                <a:gd name="T6" fmla="*/ 0 w 57"/>
                <a:gd name="T7" fmla="*/ 32 h 46"/>
                <a:gd name="T8" fmla="*/ 36 w 57"/>
                <a:gd name="T9" fmla="*/ 0 h 46"/>
                <a:gd name="T10" fmla="*/ 57 w 57"/>
                <a:gd name="T11" fmla="*/ 7 h 46"/>
                <a:gd name="T12" fmla="*/ 49 w 57"/>
                <a:gd name="T13" fmla="*/ 12 h 46"/>
              </a:gdLst>
              <a:ahLst/>
              <a:cxnLst>
                <a:cxn ang="0">
                  <a:pos x="T0" y="T1"/>
                </a:cxn>
                <a:cxn ang="0">
                  <a:pos x="T2" y="T3"/>
                </a:cxn>
                <a:cxn ang="0">
                  <a:pos x="T4" y="T5"/>
                </a:cxn>
                <a:cxn ang="0">
                  <a:pos x="T6" y="T7"/>
                </a:cxn>
                <a:cxn ang="0">
                  <a:pos x="T8" y="T9"/>
                </a:cxn>
                <a:cxn ang="0">
                  <a:pos x="T10" y="T11"/>
                </a:cxn>
                <a:cxn ang="0">
                  <a:pos x="T12" y="T13"/>
                </a:cxn>
              </a:cxnLst>
              <a:rect l="0" t="0" r="r" b="b"/>
              <a:pathLst>
                <a:path w="57" h="46">
                  <a:moveTo>
                    <a:pt x="49" y="12"/>
                  </a:moveTo>
                  <a:cubicBezTo>
                    <a:pt x="44" y="29"/>
                    <a:pt x="25" y="44"/>
                    <a:pt x="19" y="43"/>
                  </a:cubicBezTo>
                  <a:cubicBezTo>
                    <a:pt x="13" y="43"/>
                    <a:pt x="9" y="46"/>
                    <a:pt x="9" y="46"/>
                  </a:cubicBezTo>
                  <a:cubicBezTo>
                    <a:pt x="0" y="32"/>
                    <a:pt x="0" y="32"/>
                    <a:pt x="0" y="32"/>
                  </a:cubicBezTo>
                  <a:cubicBezTo>
                    <a:pt x="0" y="32"/>
                    <a:pt x="35" y="0"/>
                    <a:pt x="36" y="0"/>
                  </a:cubicBezTo>
                  <a:cubicBezTo>
                    <a:pt x="37" y="0"/>
                    <a:pt x="57" y="7"/>
                    <a:pt x="57" y="7"/>
                  </a:cubicBezTo>
                  <a:lnTo>
                    <a:pt x="49" y="12"/>
                  </a:lnTo>
                  <a:close/>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80" name="Freeform 876">
              <a:extLst>
                <a:ext uri="{FF2B5EF4-FFF2-40B4-BE49-F238E27FC236}">
                  <a16:creationId xmlns:a16="http://schemas.microsoft.com/office/drawing/2014/main" id="{D3D521A4-DB74-4AD9-86A0-5B3B88A2691C}"/>
                </a:ext>
              </a:extLst>
            </p:cNvPr>
            <p:cNvSpPr>
              <a:spLocks/>
            </p:cNvSpPr>
            <p:nvPr/>
          </p:nvSpPr>
          <p:spPr bwMode="auto">
            <a:xfrm>
              <a:off x="7153275" y="2135188"/>
              <a:ext cx="15875" cy="19050"/>
            </a:xfrm>
            <a:custGeom>
              <a:avLst/>
              <a:gdLst>
                <a:gd name="T0" fmla="*/ 13 w 13"/>
                <a:gd name="T1" fmla="*/ 3 h 17"/>
                <a:gd name="T2" fmla="*/ 4 w 13"/>
                <a:gd name="T3" fmla="*/ 2 h 17"/>
                <a:gd name="T4" fmla="*/ 4 w 13"/>
                <a:gd name="T5" fmla="*/ 14 h 17"/>
                <a:gd name="T6" fmla="*/ 11 w 13"/>
                <a:gd name="T7" fmla="*/ 16 h 17"/>
                <a:gd name="T8" fmla="*/ 13 w 13"/>
                <a:gd name="T9" fmla="*/ 3 h 17"/>
              </a:gdLst>
              <a:ahLst/>
              <a:cxnLst>
                <a:cxn ang="0">
                  <a:pos x="T0" y="T1"/>
                </a:cxn>
                <a:cxn ang="0">
                  <a:pos x="T2" y="T3"/>
                </a:cxn>
                <a:cxn ang="0">
                  <a:pos x="T4" y="T5"/>
                </a:cxn>
                <a:cxn ang="0">
                  <a:pos x="T6" y="T7"/>
                </a:cxn>
                <a:cxn ang="0">
                  <a:pos x="T8" y="T9"/>
                </a:cxn>
              </a:cxnLst>
              <a:rect l="0" t="0" r="r" b="b"/>
              <a:pathLst>
                <a:path w="13" h="17">
                  <a:moveTo>
                    <a:pt x="13" y="3"/>
                  </a:moveTo>
                  <a:cubicBezTo>
                    <a:pt x="13" y="3"/>
                    <a:pt x="8" y="0"/>
                    <a:pt x="4" y="2"/>
                  </a:cubicBezTo>
                  <a:cubicBezTo>
                    <a:pt x="0" y="5"/>
                    <a:pt x="3" y="12"/>
                    <a:pt x="4" y="14"/>
                  </a:cubicBezTo>
                  <a:cubicBezTo>
                    <a:pt x="7" y="17"/>
                    <a:pt x="11" y="16"/>
                    <a:pt x="11" y="16"/>
                  </a:cubicBezTo>
                  <a:lnTo>
                    <a:pt x="13" y="3"/>
                  </a:lnTo>
                  <a:close/>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81" name="Freeform 877">
              <a:extLst>
                <a:ext uri="{FF2B5EF4-FFF2-40B4-BE49-F238E27FC236}">
                  <a16:creationId xmlns:a16="http://schemas.microsoft.com/office/drawing/2014/main" id="{3D245982-B3E7-4574-AB8A-0E49DA302FBE}"/>
                </a:ext>
              </a:extLst>
            </p:cNvPr>
            <p:cNvSpPr>
              <a:spLocks noEditPoints="1"/>
            </p:cNvSpPr>
            <p:nvPr/>
          </p:nvSpPr>
          <p:spPr bwMode="auto">
            <a:xfrm>
              <a:off x="7151688" y="2149475"/>
              <a:ext cx="20638" cy="31750"/>
            </a:xfrm>
            <a:custGeom>
              <a:avLst/>
              <a:gdLst>
                <a:gd name="T0" fmla="*/ 18 w 18"/>
                <a:gd name="T1" fmla="*/ 13 h 27"/>
                <a:gd name="T2" fmla="*/ 17 w 18"/>
                <a:gd name="T3" fmla="*/ 19 h 27"/>
                <a:gd name="T4" fmla="*/ 13 w 18"/>
                <a:gd name="T5" fmla="*/ 25 h 27"/>
                <a:gd name="T6" fmla="*/ 10 w 18"/>
                <a:gd name="T7" fmla="*/ 26 h 27"/>
                <a:gd name="T8" fmla="*/ 9 w 18"/>
                <a:gd name="T9" fmla="*/ 27 h 27"/>
                <a:gd name="T10" fmla="*/ 9 w 18"/>
                <a:gd name="T11" fmla="*/ 27 h 27"/>
                <a:gd name="T12" fmla="*/ 9 w 18"/>
                <a:gd name="T13" fmla="*/ 27 h 27"/>
                <a:gd name="T14" fmla="*/ 8 w 18"/>
                <a:gd name="T15" fmla="*/ 27 h 27"/>
                <a:gd name="T16" fmla="*/ 4 w 18"/>
                <a:gd name="T17" fmla="*/ 25 h 27"/>
                <a:gd name="T18" fmla="*/ 0 w 18"/>
                <a:gd name="T19" fmla="*/ 16 h 27"/>
                <a:gd name="T20" fmla="*/ 0 w 18"/>
                <a:gd name="T21" fmla="*/ 13 h 27"/>
                <a:gd name="T22" fmla="*/ 0 w 18"/>
                <a:gd name="T23" fmla="*/ 12 h 27"/>
                <a:gd name="T24" fmla="*/ 0 w 18"/>
                <a:gd name="T25" fmla="*/ 10 h 27"/>
                <a:gd name="T26" fmla="*/ 5 w 18"/>
                <a:gd name="T27" fmla="*/ 2 h 27"/>
                <a:gd name="T28" fmla="*/ 8 w 18"/>
                <a:gd name="T29" fmla="*/ 0 h 27"/>
                <a:gd name="T30" fmla="*/ 9 w 18"/>
                <a:gd name="T31" fmla="*/ 0 h 27"/>
                <a:gd name="T32" fmla="*/ 9 w 18"/>
                <a:gd name="T33" fmla="*/ 0 h 27"/>
                <a:gd name="T34" fmla="*/ 9 w 18"/>
                <a:gd name="T35" fmla="*/ 0 h 27"/>
                <a:gd name="T36" fmla="*/ 10 w 18"/>
                <a:gd name="T37" fmla="*/ 0 h 27"/>
                <a:gd name="T38" fmla="*/ 11 w 18"/>
                <a:gd name="T39" fmla="*/ 1 h 27"/>
                <a:gd name="T40" fmla="*/ 14 w 18"/>
                <a:gd name="T41" fmla="*/ 3 h 27"/>
                <a:gd name="T42" fmla="*/ 17 w 18"/>
                <a:gd name="T43" fmla="*/ 10 h 27"/>
                <a:gd name="T44" fmla="*/ 18 w 18"/>
                <a:gd name="T45" fmla="*/ 13 h 27"/>
                <a:gd name="T46" fmla="*/ 15 w 18"/>
                <a:gd name="T47" fmla="*/ 12 h 27"/>
                <a:gd name="T48" fmla="*/ 15 w 18"/>
                <a:gd name="T49" fmla="*/ 9 h 27"/>
                <a:gd name="T50" fmla="*/ 13 w 18"/>
                <a:gd name="T51" fmla="*/ 4 h 27"/>
                <a:gd name="T52" fmla="*/ 11 w 18"/>
                <a:gd name="T53" fmla="*/ 2 h 27"/>
                <a:gd name="T54" fmla="*/ 8 w 18"/>
                <a:gd name="T55" fmla="*/ 2 h 27"/>
                <a:gd name="T56" fmla="*/ 4 w 18"/>
                <a:gd name="T57" fmla="*/ 5 h 27"/>
                <a:gd name="T58" fmla="*/ 3 w 18"/>
                <a:gd name="T59" fmla="*/ 10 h 27"/>
                <a:gd name="T60" fmla="*/ 3 w 18"/>
                <a:gd name="T61" fmla="*/ 12 h 27"/>
                <a:gd name="T62" fmla="*/ 3 w 18"/>
                <a:gd name="T63" fmla="*/ 13 h 27"/>
                <a:gd name="T64" fmla="*/ 3 w 18"/>
                <a:gd name="T65" fmla="*/ 13 h 27"/>
                <a:gd name="T66" fmla="*/ 3 w 18"/>
                <a:gd name="T67" fmla="*/ 13 h 27"/>
                <a:gd name="T68" fmla="*/ 3 w 18"/>
                <a:gd name="T69" fmla="*/ 15 h 27"/>
                <a:gd name="T70" fmla="*/ 5 w 18"/>
                <a:gd name="T71" fmla="*/ 20 h 27"/>
                <a:gd name="T72" fmla="*/ 8 w 18"/>
                <a:gd name="T73" fmla="*/ 22 h 27"/>
                <a:gd name="T74" fmla="*/ 9 w 18"/>
                <a:gd name="T75" fmla="*/ 22 h 27"/>
                <a:gd name="T76" fmla="*/ 9 w 18"/>
                <a:gd name="T77" fmla="*/ 22 h 27"/>
                <a:gd name="T78" fmla="*/ 9 w 18"/>
                <a:gd name="T79" fmla="*/ 22 h 27"/>
                <a:gd name="T80" fmla="*/ 9 w 18"/>
                <a:gd name="T81" fmla="*/ 22 h 27"/>
                <a:gd name="T82" fmla="*/ 10 w 18"/>
                <a:gd name="T83" fmla="*/ 22 h 27"/>
                <a:gd name="T84" fmla="*/ 12 w 18"/>
                <a:gd name="T85" fmla="*/ 20 h 27"/>
                <a:gd name="T86" fmla="*/ 14 w 18"/>
                <a:gd name="T87" fmla="*/ 15 h 27"/>
                <a:gd name="T88" fmla="*/ 15 w 18"/>
                <a:gd name="T8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8" h="27">
                  <a:moveTo>
                    <a:pt x="18" y="13"/>
                  </a:moveTo>
                  <a:cubicBezTo>
                    <a:pt x="18" y="13"/>
                    <a:pt x="18" y="13"/>
                    <a:pt x="18" y="13"/>
                  </a:cubicBezTo>
                  <a:cubicBezTo>
                    <a:pt x="18" y="14"/>
                    <a:pt x="18" y="15"/>
                    <a:pt x="18" y="16"/>
                  </a:cubicBezTo>
                  <a:cubicBezTo>
                    <a:pt x="18" y="16"/>
                    <a:pt x="18" y="18"/>
                    <a:pt x="17" y="19"/>
                  </a:cubicBezTo>
                  <a:cubicBezTo>
                    <a:pt x="17" y="20"/>
                    <a:pt x="16" y="22"/>
                    <a:pt x="15" y="23"/>
                  </a:cubicBezTo>
                  <a:cubicBezTo>
                    <a:pt x="15" y="24"/>
                    <a:pt x="14" y="24"/>
                    <a:pt x="13" y="25"/>
                  </a:cubicBezTo>
                  <a:cubicBezTo>
                    <a:pt x="13" y="25"/>
                    <a:pt x="12" y="26"/>
                    <a:pt x="12" y="26"/>
                  </a:cubicBezTo>
                  <a:cubicBezTo>
                    <a:pt x="11" y="26"/>
                    <a:pt x="11" y="26"/>
                    <a:pt x="10" y="26"/>
                  </a:cubicBezTo>
                  <a:cubicBezTo>
                    <a:pt x="10" y="27"/>
                    <a:pt x="10" y="27"/>
                    <a:pt x="10" y="27"/>
                  </a:cubicBezTo>
                  <a:cubicBezTo>
                    <a:pt x="10" y="27"/>
                    <a:pt x="10" y="27"/>
                    <a:pt x="9" y="27"/>
                  </a:cubicBezTo>
                  <a:cubicBezTo>
                    <a:pt x="9" y="27"/>
                    <a:pt x="9" y="27"/>
                    <a:pt x="9" y="27"/>
                  </a:cubicBezTo>
                  <a:cubicBezTo>
                    <a:pt x="9" y="27"/>
                    <a:pt x="9" y="27"/>
                    <a:pt x="9" y="27"/>
                  </a:cubicBezTo>
                  <a:cubicBezTo>
                    <a:pt x="9" y="27"/>
                    <a:pt x="9" y="27"/>
                    <a:pt x="9" y="27"/>
                  </a:cubicBezTo>
                  <a:cubicBezTo>
                    <a:pt x="9" y="27"/>
                    <a:pt x="9" y="27"/>
                    <a:pt x="9" y="27"/>
                  </a:cubicBezTo>
                  <a:cubicBezTo>
                    <a:pt x="8" y="27"/>
                    <a:pt x="8" y="27"/>
                    <a:pt x="8" y="27"/>
                  </a:cubicBezTo>
                  <a:cubicBezTo>
                    <a:pt x="8" y="27"/>
                    <a:pt x="8" y="27"/>
                    <a:pt x="8" y="27"/>
                  </a:cubicBezTo>
                  <a:cubicBezTo>
                    <a:pt x="7" y="27"/>
                    <a:pt x="7" y="26"/>
                    <a:pt x="7" y="26"/>
                  </a:cubicBezTo>
                  <a:cubicBezTo>
                    <a:pt x="6" y="26"/>
                    <a:pt x="5" y="25"/>
                    <a:pt x="4" y="25"/>
                  </a:cubicBezTo>
                  <a:cubicBezTo>
                    <a:pt x="2" y="23"/>
                    <a:pt x="1" y="21"/>
                    <a:pt x="0" y="19"/>
                  </a:cubicBezTo>
                  <a:cubicBezTo>
                    <a:pt x="0" y="18"/>
                    <a:pt x="0" y="17"/>
                    <a:pt x="0" y="16"/>
                  </a:cubicBezTo>
                  <a:cubicBezTo>
                    <a:pt x="0" y="15"/>
                    <a:pt x="0" y="15"/>
                    <a:pt x="0" y="14"/>
                  </a:cubicBezTo>
                  <a:cubicBezTo>
                    <a:pt x="0" y="14"/>
                    <a:pt x="0" y="14"/>
                    <a:pt x="0" y="13"/>
                  </a:cubicBezTo>
                  <a:cubicBezTo>
                    <a:pt x="0" y="13"/>
                    <a:pt x="0" y="13"/>
                    <a:pt x="0" y="13"/>
                  </a:cubicBezTo>
                  <a:cubicBezTo>
                    <a:pt x="0" y="12"/>
                    <a:pt x="0" y="12"/>
                    <a:pt x="0" y="12"/>
                  </a:cubicBezTo>
                  <a:cubicBezTo>
                    <a:pt x="0" y="12"/>
                    <a:pt x="0" y="11"/>
                    <a:pt x="0" y="11"/>
                  </a:cubicBezTo>
                  <a:cubicBezTo>
                    <a:pt x="0" y="11"/>
                    <a:pt x="0" y="10"/>
                    <a:pt x="0" y="10"/>
                  </a:cubicBezTo>
                  <a:cubicBezTo>
                    <a:pt x="0" y="9"/>
                    <a:pt x="1" y="8"/>
                    <a:pt x="1" y="7"/>
                  </a:cubicBezTo>
                  <a:cubicBezTo>
                    <a:pt x="2" y="5"/>
                    <a:pt x="3" y="3"/>
                    <a:pt x="5" y="2"/>
                  </a:cubicBezTo>
                  <a:cubicBezTo>
                    <a:pt x="5" y="1"/>
                    <a:pt x="6" y="1"/>
                    <a:pt x="7" y="0"/>
                  </a:cubicBezTo>
                  <a:cubicBezTo>
                    <a:pt x="7" y="0"/>
                    <a:pt x="8" y="0"/>
                    <a:pt x="8" y="0"/>
                  </a:cubicBezTo>
                  <a:cubicBezTo>
                    <a:pt x="8" y="0"/>
                    <a:pt x="8" y="0"/>
                    <a:pt x="9" y="0"/>
                  </a:cubicBezTo>
                  <a:cubicBezTo>
                    <a:pt x="9" y="0"/>
                    <a:pt x="9" y="0"/>
                    <a:pt x="9" y="0"/>
                  </a:cubicBezTo>
                  <a:cubicBezTo>
                    <a:pt x="9" y="0"/>
                    <a:pt x="9" y="0"/>
                    <a:pt x="9" y="0"/>
                  </a:cubicBezTo>
                  <a:cubicBezTo>
                    <a:pt x="9" y="0"/>
                    <a:pt x="9" y="0"/>
                    <a:pt x="9" y="0"/>
                  </a:cubicBezTo>
                  <a:cubicBezTo>
                    <a:pt x="9" y="0"/>
                    <a:pt x="9" y="0"/>
                    <a:pt x="9" y="0"/>
                  </a:cubicBezTo>
                  <a:cubicBezTo>
                    <a:pt x="9" y="0"/>
                    <a:pt x="9" y="0"/>
                    <a:pt x="9" y="0"/>
                  </a:cubicBezTo>
                  <a:cubicBezTo>
                    <a:pt x="9" y="0"/>
                    <a:pt x="9" y="0"/>
                    <a:pt x="9" y="0"/>
                  </a:cubicBezTo>
                  <a:cubicBezTo>
                    <a:pt x="10" y="0"/>
                    <a:pt x="10" y="0"/>
                    <a:pt x="10" y="0"/>
                  </a:cubicBezTo>
                  <a:cubicBezTo>
                    <a:pt x="10" y="0"/>
                    <a:pt x="10" y="0"/>
                    <a:pt x="10" y="0"/>
                  </a:cubicBezTo>
                  <a:cubicBezTo>
                    <a:pt x="10" y="0"/>
                    <a:pt x="11" y="1"/>
                    <a:pt x="11" y="1"/>
                  </a:cubicBezTo>
                  <a:cubicBezTo>
                    <a:pt x="12" y="1"/>
                    <a:pt x="12" y="1"/>
                    <a:pt x="12" y="1"/>
                  </a:cubicBezTo>
                  <a:cubicBezTo>
                    <a:pt x="13" y="2"/>
                    <a:pt x="14" y="2"/>
                    <a:pt x="14" y="3"/>
                  </a:cubicBezTo>
                  <a:cubicBezTo>
                    <a:pt x="15" y="4"/>
                    <a:pt x="16" y="6"/>
                    <a:pt x="17" y="7"/>
                  </a:cubicBezTo>
                  <a:cubicBezTo>
                    <a:pt x="17" y="8"/>
                    <a:pt x="17" y="9"/>
                    <a:pt x="17" y="10"/>
                  </a:cubicBezTo>
                  <a:cubicBezTo>
                    <a:pt x="18" y="11"/>
                    <a:pt x="18" y="11"/>
                    <a:pt x="18" y="12"/>
                  </a:cubicBezTo>
                  <a:cubicBezTo>
                    <a:pt x="18" y="12"/>
                    <a:pt x="18" y="13"/>
                    <a:pt x="18" y="13"/>
                  </a:cubicBezTo>
                  <a:close/>
                  <a:moveTo>
                    <a:pt x="15" y="13"/>
                  </a:moveTo>
                  <a:cubicBezTo>
                    <a:pt x="15" y="13"/>
                    <a:pt x="15" y="12"/>
                    <a:pt x="15" y="12"/>
                  </a:cubicBezTo>
                  <a:cubicBezTo>
                    <a:pt x="15" y="12"/>
                    <a:pt x="15" y="11"/>
                    <a:pt x="15" y="10"/>
                  </a:cubicBezTo>
                  <a:cubicBezTo>
                    <a:pt x="15" y="10"/>
                    <a:pt x="15" y="9"/>
                    <a:pt x="15" y="9"/>
                  </a:cubicBezTo>
                  <a:cubicBezTo>
                    <a:pt x="15" y="8"/>
                    <a:pt x="14" y="8"/>
                    <a:pt x="14" y="7"/>
                  </a:cubicBezTo>
                  <a:cubicBezTo>
                    <a:pt x="14" y="6"/>
                    <a:pt x="14" y="5"/>
                    <a:pt x="13" y="4"/>
                  </a:cubicBezTo>
                  <a:cubicBezTo>
                    <a:pt x="13" y="4"/>
                    <a:pt x="12" y="3"/>
                    <a:pt x="12" y="3"/>
                  </a:cubicBezTo>
                  <a:cubicBezTo>
                    <a:pt x="11" y="2"/>
                    <a:pt x="11" y="2"/>
                    <a:pt x="11" y="2"/>
                  </a:cubicBezTo>
                  <a:cubicBezTo>
                    <a:pt x="10" y="2"/>
                    <a:pt x="10" y="2"/>
                    <a:pt x="10" y="2"/>
                  </a:cubicBezTo>
                  <a:cubicBezTo>
                    <a:pt x="9" y="1"/>
                    <a:pt x="8" y="1"/>
                    <a:pt x="8" y="2"/>
                  </a:cubicBezTo>
                  <a:cubicBezTo>
                    <a:pt x="7" y="2"/>
                    <a:pt x="6" y="2"/>
                    <a:pt x="6" y="3"/>
                  </a:cubicBezTo>
                  <a:cubicBezTo>
                    <a:pt x="5" y="3"/>
                    <a:pt x="4" y="4"/>
                    <a:pt x="4" y="5"/>
                  </a:cubicBezTo>
                  <a:cubicBezTo>
                    <a:pt x="4" y="6"/>
                    <a:pt x="3" y="7"/>
                    <a:pt x="3" y="7"/>
                  </a:cubicBezTo>
                  <a:cubicBezTo>
                    <a:pt x="3" y="8"/>
                    <a:pt x="3" y="9"/>
                    <a:pt x="3" y="10"/>
                  </a:cubicBezTo>
                  <a:cubicBezTo>
                    <a:pt x="3" y="10"/>
                    <a:pt x="3" y="11"/>
                    <a:pt x="3" y="11"/>
                  </a:cubicBezTo>
                  <a:cubicBezTo>
                    <a:pt x="3" y="11"/>
                    <a:pt x="3" y="12"/>
                    <a:pt x="3" y="12"/>
                  </a:cubicBezTo>
                  <a:cubicBezTo>
                    <a:pt x="3" y="13"/>
                    <a:pt x="3" y="13"/>
                    <a:pt x="3" y="13"/>
                  </a:cubicBezTo>
                  <a:cubicBezTo>
                    <a:pt x="3" y="13"/>
                    <a:pt x="3" y="13"/>
                    <a:pt x="3" y="13"/>
                  </a:cubicBezTo>
                  <a:cubicBezTo>
                    <a:pt x="3" y="13"/>
                    <a:pt x="3" y="13"/>
                    <a:pt x="3" y="13"/>
                  </a:cubicBezTo>
                  <a:cubicBezTo>
                    <a:pt x="3" y="13"/>
                    <a:pt x="3" y="13"/>
                    <a:pt x="3" y="13"/>
                  </a:cubicBezTo>
                  <a:cubicBezTo>
                    <a:pt x="3" y="13"/>
                    <a:pt x="3" y="13"/>
                    <a:pt x="3" y="13"/>
                  </a:cubicBezTo>
                  <a:cubicBezTo>
                    <a:pt x="3" y="13"/>
                    <a:pt x="3" y="13"/>
                    <a:pt x="3" y="13"/>
                  </a:cubicBezTo>
                  <a:cubicBezTo>
                    <a:pt x="3" y="14"/>
                    <a:pt x="3" y="14"/>
                    <a:pt x="3" y="14"/>
                  </a:cubicBezTo>
                  <a:cubicBezTo>
                    <a:pt x="3" y="14"/>
                    <a:pt x="3" y="15"/>
                    <a:pt x="3" y="15"/>
                  </a:cubicBezTo>
                  <a:cubicBezTo>
                    <a:pt x="3" y="16"/>
                    <a:pt x="4" y="17"/>
                    <a:pt x="4" y="18"/>
                  </a:cubicBezTo>
                  <a:cubicBezTo>
                    <a:pt x="4" y="18"/>
                    <a:pt x="5" y="19"/>
                    <a:pt x="5" y="20"/>
                  </a:cubicBezTo>
                  <a:cubicBezTo>
                    <a:pt x="5" y="20"/>
                    <a:pt x="6" y="21"/>
                    <a:pt x="6" y="21"/>
                  </a:cubicBezTo>
                  <a:cubicBezTo>
                    <a:pt x="7" y="22"/>
                    <a:pt x="8" y="22"/>
                    <a:pt x="8" y="22"/>
                  </a:cubicBezTo>
                  <a:cubicBezTo>
                    <a:pt x="8" y="22"/>
                    <a:pt x="8" y="22"/>
                    <a:pt x="8" y="22"/>
                  </a:cubicBezTo>
                  <a:cubicBezTo>
                    <a:pt x="8" y="22"/>
                    <a:pt x="9" y="22"/>
                    <a:pt x="9" y="22"/>
                  </a:cubicBezTo>
                  <a:cubicBezTo>
                    <a:pt x="9" y="22"/>
                    <a:pt x="9" y="22"/>
                    <a:pt x="9" y="22"/>
                  </a:cubicBezTo>
                  <a:cubicBezTo>
                    <a:pt x="9" y="22"/>
                    <a:pt x="9" y="22"/>
                    <a:pt x="9" y="22"/>
                  </a:cubicBezTo>
                  <a:cubicBezTo>
                    <a:pt x="9" y="22"/>
                    <a:pt x="9" y="22"/>
                    <a:pt x="9" y="22"/>
                  </a:cubicBezTo>
                  <a:cubicBezTo>
                    <a:pt x="9" y="22"/>
                    <a:pt x="9" y="22"/>
                    <a:pt x="9" y="22"/>
                  </a:cubicBezTo>
                  <a:cubicBezTo>
                    <a:pt x="9" y="22"/>
                    <a:pt x="9" y="22"/>
                    <a:pt x="9" y="22"/>
                  </a:cubicBezTo>
                  <a:cubicBezTo>
                    <a:pt x="9" y="22"/>
                    <a:pt x="9" y="22"/>
                    <a:pt x="9" y="22"/>
                  </a:cubicBezTo>
                  <a:cubicBezTo>
                    <a:pt x="9" y="22"/>
                    <a:pt x="9" y="22"/>
                    <a:pt x="9" y="22"/>
                  </a:cubicBezTo>
                  <a:cubicBezTo>
                    <a:pt x="10" y="22"/>
                    <a:pt x="10" y="22"/>
                    <a:pt x="10" y="22"/>
                  </a:cubicBezTo>
                  <a:cubicBezTo>
                    <a:pt x="10" y="22"/>
                    <a:pt x="11" y="22"/>
                    <a:pt x="11" y="22"/>
                  </a:cubicBezTo>
                  <a:cubicBezTo>
                    <a:pt x="11" y="21"/>
                    <a:pt x="12" y="21"/>
                    <a:pt x="12" y="20"/>
                  </a:cubicBezTo>
                  <a:cubicBezTo>
                    <a:pt x="13" y="20"/>
                    <a:pt x="13" y="19"/>
                    <a:pt x="14" y="18"/>
                  </a:cubicBezTo>
                  <a:cubicBezTo>
                    <a:pt x="14" y="17"/>
                    <a:pt x="14" y="16"/>
                    <a:pt x="14" y="15"/>
                  </a:cubicBezTo>
                  <a:cubicBezTo>
                    <a:pt x="15" y="14"/>
                    <a:pt x="15" y="14"/>
                    <a:pt x="15" y="13"/>
                  </a:cubicBezTo>
                  <a:cubicBezTo>
                    <a:pt x="15" y="13"/>
                    <a:pt x="15" y="13"/>
                    <a:pt x="15" y="13"/>
                  </a:cubicBezTo>
                  <a:close/>
                </a:path>
              </a:pathLst>
            </a:custGeom>
            <a:solidFill>
              <a:srgbClr val="F5CE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82" name="Freeform 878">
              <a:extLst>
                <a:ext uri="{FF2B5EF4-FFF2-40B4-BE49-F238E27FC236}">
                  <a16:creationId xmlns:a16="http://schemas.microsoft.com/office/drawing/2014/main" id="{55211FA0-1F45-4F82-A839-28C9A972DE4E}"/>
                </a:ext>
              </a:extLst>
            </p:cNvPr>
            <p:cNvSpPr>
              <a:spLocks/>
            </p:cNvSpPr>
            <p:nvPr/>
          </p:nvSpPr>
          <p:spPr bwMode="auto">
            <a:xfrm>
              <a:off x="7156450" y="2149475"/>
              <a:ext cx="7938" cy="3175"/>
            </a:xfrm>
            <a:custGeom>
              <a:avLst/>
              <a:gdLst>
                <a:gd name="T0" fmla="*/ 5 w 6"/>
                <a:gd name="T1" fmla="*/ 2 h 4"/>
                <a:gd name="T2" fmla="*/ 5 w 6"/>
                <a:gd name="T3" fmla="*/ 1 h 4"/>
                <a:gd name="T4" fmla="*/ 2 w 6"/>
                <a:gd name="T5" fmla="*/ 0 h 4"/>
                <a:gd name="T6" fmla="*/ 0 w 6"/>
                <a:gd name="T7" fmla="*/ 0 h 4"/>
                <a:gd name="T8" fmla="*/ 1 w 6"/>
                <a:gd name="T9" fmla="*/ 2 h 4"/>
                <a:gd name="T10" fmla="*/ 5 w 6"/>
                <a:gd name="T11" fmla="*/ 4 h 4"/>
                <a:gd name="T12" fmla="*/ 6 w 6"/>
                <a:gd name="T13" fmla="*/ 3 h 4"/>
                <a:gd name="T14" fmla="*/ 5 w 6"/>
                <a:gd name="T15" fmla="*/ 2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5" y="2"/>
                  </a:moveTo>
                  <a:cubicBezTo>
                    <a:pt x="5" y="2"/>
                    <a:pt x="5" y="1"/>
                    <a:pt x="5" y="1"/>
                  </a:cubicBezTo>
                  <a:cubicBezTo>
                    <a:pt x="5" y="0"/>
                    <a:pt x="4" y="0"/>
                    <a:pt x="2" y="0"/>
                  </a:cubicBezTo>
                  <a:cubicBezTo>
                    <a:pt x="1" y="0"/>
                    <a:pt x="1" y="0"/>
                    <a:pt x="0" y="0"/>
                  </a:cubicBezTo>
                  <a:cubicBezTo>
                    <a:pt x="1" y="1"/>
                    <a:pt x="1" y="2"/>
                    <a:pt x="1" y="2"/>
                  </a:cubicBezTo>
                  <a:cubicBezTo>
                    <a:pt x="3" y="4"/>
                    <a:pt x="4" y="4"/>
                    <a:pt x="5" y="4"/>
                  </a:cubicBezTo>
                  <a:cubicBezTo>
                    <a:pt x="6" y="3"/>
                    <a:pt x="6" y="3"/>
                    <a:pt x="6" y="3"/>
                  </a:cubicBezTo>
                  <a:cubicBezTo>
                    <a:pt x="5" y="3"/>
                    <a:pt x="5" y="2"/>
                    <a:pt x="5" y="2"/>
                  </a:cubicBezTo>
                  <a:close/>
                </a:path>
              </a:pathLst>
            </a:custGeom>
            <a:solidFill>
              <a:srgbClr val="F09A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83" name="Freeform 879">
              <a:extLst>
                <a:ext uri="{FF2B5EF4-FFF2-40B4-BE49-F238E27FC236}">
                  <a16:creationId xmlns:a16="http://schemas.microsoft.com/office/drawing/2014/main" id="{7C7033F6-569C-4AE0-A663-838760AD854E}"/>
                </a:ext>
              </a:extLst>
            </p:cNvPr>
            <p:cNvSpPr>
              <a:spLocks/>
            </p:cNvSpPr>
            <p:nvPr/>
          </p:nvSpPr>
          <p:spPr bwMode="auto">
            <a:xfrm>
              <a:off x="7194550" y="2095500"/>
              <a:ext cx="9525" cy="26988"/>
            </a:xfrm>
            <a:custGeom>
              <a:avLst/>
              <a:gdLst>
                <a:gd name="T0" fmla="*/ 1 w 8"/>
                <a:gd name="T1" fmla="*/ 23 h 23"/>
                <a:gd name="T2" fmla="*/ 0 w 8"/>
                <a:gd name="T3" fmla="*/ 23 h 23"/>
                <a:gd name="T4" fmla="*/ 0 w 8"/>
                <a:gd name="T5" fmla="*/ 22 h 23"/>
                <a:gd name="T6" fmla="*/ 7 w 8"/>
                <a:gd name="T7" fmla="*/ 1 h 23"/>
                <a:gd name="T8" fmla="*/ 8 w 8"/>
                <a:gd name="T9" fmla="*/ 0 h 23"/>
                <a:gd name="T10" fmla="*/ 8 w 8"/>
                <a:gd name="T11" fmla="*/ 1 h 23"/>
                <a:gd name="T12" fmla="*/ 1 w 8"/>
                <a:gd name="T13" fmla="*/ 23 h 23"/>
                <a:gd name="T14" fmla="*/ 1 w 8"/>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3">
                  <a:moveTo>
                    <a:pt x="1" y="23"/>
                  </a:moveTo>
                  <a:cubicBezTo>
                    <a:pt x="1" y="23"/>
                    <a:pt x="0" y="23"/>
                    <a:pt x="0" y="23"/>
                  </a:cubicBezTo>
                  <a:cubicBezTo>
                    <a:pt x="0" y="23"/>
                    <a:pt x="0" y="22"/>
                    <a:pt x="0" y="22"/>
                  </a:cubicBezTo>
                  <a:cubicBezTo>
                    <a:pt x="0" y="22"/>
                    <a:pt x="7" y="14"/>
                    <a:pt x="7" y="1"/>
                  </a:cubicBezTo>
                  <a:cubicBezTo>
                    <a:pt x="7" y="0"/>
                    <a:pt x="7" y="0"/>
                    <a:pt x="8" y="0"/>
                  </a:cubicBezTo>
                  <a:cubicBezTo>
                    <a:pt x="8" y="0"/>
                    <a:pt x="8" y="0"/>
                    <a:pt x="8" y="1"/>
                  </a:cubicBezTo>
                  <a:cubicBezTo>
                    <a:pt x="8" y="15"/>
                    <a:pt x="2" y="23"/>
                    <a:pt x="1" y="23"/>
                  </a:cubicBezTo>
                  <a:cubicBezTo>
                    <a:pt x="1" y="23"/>
                    <a:pt x="1" y="23"/>
                    <a:pt x="1" y="23"/>
                  </a:cubicBezTo>
                  <a:close/>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84" name="Freeform 880">
              <a:extLst>
                <a:ext uri="{FF2B5EF4-FFF2-40B4-BE49-F238E27FC236}">
                  <a16:creationId xmlns:a16="http://schemas.microsoft.com/office/drawing/2014/main" id="{96859EB4-026C-4A7B-8331-4169951C295F}"/>
                </a:ext>
              </a:extLst>
            </p:cNvPr>
            <p:cNvSpPr>
              <a:spLocks/>
            </p:cNvSpPr>
            <p:nvPr/>
          </p:nvSpPr>
          <p:spPr bwMode="auto">
            <a:xfrm>
              <a:off x="7072313" y="2143125"/>
              <a:ext cx="65088" cy="74613"/>
            </a:xfrm>
            <a:custGeom>
              <a:avLst/>
              <a:gdLst>
                <a:gd name="T0" fmla="*/ 1 w 56"/>
                <a:gd name="T1" fmla="*/ 65 h 65"/>
                <a:gd name="T2" fmla="*/ 1 w 56"/>
                <a:gd name="T3" fmla="*/ 65 h 65"/>
                <a:gd name="T4" fmla="*/ 0 w 56"/>
                <a:gd name="T5" fmla="*/ 64 h 65"/>
                <a:gd name="T6" fmla="*/ 17 w 56"/>
                <a:gd name="T7" fmla="*/ 37 h 65"/>
                <a:gd name="T8" fmla="*/ 28 w 56"/>
                <a:gd name="T9" fmla="*/ 28 h 65"/>
                <a:gd name="T10" fmla="*/ 54 w 56"/>
                <a:gd name="T11" fmla="*/ 1 h 65"/>
                <a:gd name="T12" fmla="*/ 56 w 56"/>
                <a:gd name="T13" fmla="*/ 0 h 65"/>
                <a:gd name="T14" fmla="*/ 56 w 56"/>
                <a:gd name="T15" fmla="*/ 1 h 65"/>
                <a:gd name="T16" fmla="*/ 29 w 56"/>
                <a:gd name="T17" fmla="*/ 30 h 65"/>
                <a:gd name="T18" fmla="*/ 18 w 56"/>
                <a:gd name="T19" fmla="*/ 39 h 65"/>
                <a:gd name="T20" fmla="*/ 2 w 56"/>
                <a:gd name="T21" fmla="*/ 64 h 65"/>
                <a:gd name="T22" fmla="*/ 1 w 56"/>
                <a:gd name="T23"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65">
                  <a:moveTo>
                    <a:pt x="1" y="65"/>
                  </a:moveTo>
                  <a:cubicBezTo>
                    <a:pt x="1" y="65"/>
                    <a:pt x="1" y="65"/>
                    <a:pt x="1" y="65"/>
                  </a:cubicBezTo>
                  <a:cubicBezTo>
                    <a:pt x="0" y="65"/>
                    <a:pt x="0" y="64"/>
                    <a:pt x="0" y="64"/>
                  </a:cubicBezTo>
                  <a:cubicBezTo>
                    <a:pt x="0" y="63"/>
                    <a:pt x="4" y="50"/>
                    <a:pt x="17" y="37"/>
                  </a:cubicBezTo>
                  <a:cubicBezTo>
                    <a:pt x="19" y="34"/>
                    <a:pt x="24" y="31"/>
                    <a:pt x="28" y="28"/>
                  </a:cubicBezTo>
                  <a:cubicBezTo>
                    <a:pt x="39" y="21"/>
                    <a:pt x="51" y="12"/>
                    <a:pt x="54" y="1"/>
                  </a:cubicBezTo>
                  <a:cubicBezTo>
                    <a:pt x="55" y="0"/>
                    <a:pt x="55" y="0"/>
                    <a:pt x="56" y="0"/>
                  </a:cubicBezTo>
                  <a:cubicBezTo>
                    <a:pt x="56" y="0"/>
                    <a:pt x="56" y="1"/>
                    <a:pt x="56" y="1"/>
                  </a:cubicBezTo>
                  <a:cubicBezTo>
                    <a:pt x="52" y="13"/>
                    <a:pt x="39" y="22"/>
                    <a:pt x="29" y="30"/>
                  </a:cubicBezTo>
                  <a:cubicBezTo>
                    <a:pt x="25" y="33"/>
                    <a:pt x="21" y="36"/>
                    <a:pt x="18" y="39"/>
                  </a:cubicBezTo>
                  <a:cubicBezTo>
                    <a:pt x="6" y="50"/>
                    <a:pt x="2" y="64"/>
                    <a:pt x="2" y="64"/>
                  </a:cubicBezTo>
                  <a:cubicBezTo>
                    <a:pt x="1" y="65"/>
                    <a:pt x="1" y="65"/>
                    <a:pt x="1" y="65"/>
                  </a:cubicBezTo>
                  <a:close/>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sp>
          <p:nvSpPr>
            <p:cNvPr id="285" name="Freeform 881">
              <a:extLst>
                <a:ext uri="{FF2B5EF4-FFF2-40B4-BE49-F238E27FC236}">
                  <a16:creationId xmlns:a16="http://schemas.microsoft.com/office/drawing/2014/main" id="{B70C814D-4127-4060-A90F-8712D9A66894}"/>
                </a:ext>
              </a:extLst>
            </p:cNvPr>
            <p:cNvSpPr>
              <a:spLocks/>
            </p:cNvSpPr>
            <p:nvPr/>
          </p:nvSpPr>
          <p:spPr bwMode="auto">
            <a:xfrm>
              <a:off x="7075488" y="2151063"/>
              <a:ext cx="60325" cy="95250"/>
            </a:xfrm>
            <a:custGeom>
              <a:avLst/>
              <a:gdLst>
                <a:gd name="T0" fmla="*/ 6 w 53"/>
                <a:gd name="T1" fmla="*/ 82 h 82"/>
                <a:gd name="T2" fmla="*/ 5 w 53"/>
                <a:gd name="T3" fmla="*/ 81 h 82"/>
                <a:gd name="T4" fmla="*/ 5 w 53"/>
                <a:gd name="T5" fmla="*/ 81 h 82"/>
                <a:gd name="T6" fmla="*/ 9 w 53"/>
                <a:gd name="T7" fmla="*/ 43 h 82"/>
                <a:gd name="T8" fmla="*/ 29 w 53"/>
                <a:gd name="T9" fmla="*/ 22 h 82"/>
                <a:gd name="T10" fmla="*/ 51 w 53"/>
                <a:gd name="T11" fmla="*/ 1 h 82"/>
                <a:gd name="T12" fmla="*/ 52 w 53"/>
                <a:gd name="T13" fmla="*/ 0 h 82"/>
                <a:gd name="T14" fmla="*/ 52 w 53"/>
                <a:gd name="T15" fmla="*/ 1 h 82"/>
                <a:gd name="T16" fmla="*/ 30 w 53"/>
                <a:gd name="T17" fmla="*/ 23 h 82"/>
                <a:gd name="T18" fmla="*/ 10 w 53"/>
                <a:gd name="T19" fmla="*/ 44 h 82"/>
                <a:gd name="T20" fmla="*/ 6 w 53"/>
                <a:gd name="T21" fmla="*/ 81 h 82"/>
                <a:gd name="T22" fmla="*/ 6 w 53"/>
                <a:gd name="T23" fmla="*/ 81 h 82"/>
                <a:gd name="T24" fmla="*/ 6 w 53"/>
                <a:gd name="T25"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2">
                  <a:moveTo>
                    <a:pt x="6" y="82"/>
                  </a:moveTo>
                  <a:cubicBezTo>
                    <a:pt x="5" y="82"/>
                    <a:pt x="5" y="82"/>
                    <a:pt x="5" y="81"/>
                  </a:cubicBezTo>
                  <a:cubicBezTo>
                    <a:pt x="5" y="81"/>
                    <a:pt x="5" y="81"/>
                    <a:pt x="5" y="81"/>
                  </a:cubicBezTo>
                  <a:cubicBezTo>
                    <a:pt x="3" y="73"/>
                    <a:pt x="0" y="63"/>
                    <a:pt x="9" y="43"/>
                  </a:cubicBezTo>
                  <a:cubicBezTo>
                    <a:pt x="13" y="33"/>
                    <a:pt x="21" y="28"/>
                    <a:pt x="29" y="22"/>
                  </a:cubicBezTo>
                  <a:cubicBezTo>
                    <a:pt x="37" y="16"/>
                    <a:pt x="45" y="11"/>
                    <a:pt x="51" y="1"/>
                  </a:cubicBezTo>
                  <a:cubicBezTo>
                    <a:pt x="51" y="0"/>
                    <a:pt x="52" y="0"/>
                    <a:pt x="52" y="0"/>
                  </a:cubicBezTo>
                  <a:cubicBezTo>
                    <a:pt x="52" y="1"/>
                    <a:pt x="53" y="1"/>
                    <a:pt x="52" y="1"/>
                  </a:cubicBezTo>
                  <a:cubicBezTo>
                    <a:pt x="47" y="12"/>
                    <a:pt x="38" y="18"/>
                    <a:pt x="30" y="23"/>
                  </a:cubicBezTo>
                  <a:cubicBezTo>
                    <a:pt x="22" y="29"/>
                    <a:pt x="15" y="35"/>
                    <a:pt x="10" y="44"/>
                  </a:cubicBezTo>
                  <a:cubicBezTo>
                    <a:pt x="2" y="63"/>
                    <a:pt x="5" y="73"/>
                    <a:pt x="6" y="81"/>
                  </a:cubicBezTo>
                  <a:cubicBezTo>
                    <a:pt x="6" y="81"/>
                    <a:pt x="6" y="81"/>
                    <a:pt x="6" y="81"/>
                  </a:cubicBezTo>
                  <a:cubicBezTo>
                    <a:pt x="6" y="81"/>
                    <a:pt x="6" y="82"/>
                    <a:pt x="6" y="82"/>
                  </a:cubicBezTo>
                  <a:close/>
                </a:path>
              </a:pathLst>
            </a:custGeom>
            <a:solidFill>
              <a:srgbClr val="3B39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2954" tIns="21477" rIns="42954" bIns="21477" numCol="1" anchor="t" anchorCtr="0" compatLnSpc="1">
              <a:prstTxWarp prst="textNoShape">
                <a:avLst/>
              </a:prstTxWarp>
            </a:bodyPr>
            <a:lstStyle/>
            <a:p>
              <a:endParaRPr lang="en-US" sz="846"/>
            </a:p>
          </p:txBody>
        </p:sp>
      </p:grpSp>
      <p:sp>
        <p:nvSpPr>
          <p:cNvPr id="2" name="Прямоугольник: скругленные углы 1">
            <a:extLst>
              <a:ext uri="{FF2B5EF4-FFF2-40B4-BE49-F238E27FC236}">
                <a16:creationId xmlns:a16="http://schemas.microsoft.com/office/drawing/2014/main" id="{5E10EE3B-B28B-443E-BDFB-44A3C32579DF}"/>
              </a:ext>
            </a:extLst>
          </p:cNvPr>
          <p:cNvSpPr/>
          <p:nvPr/>
        </p:nvSpPr>
        <p:spPr>
          <a:xfrm>
            <a:off x="3682880" y="139095"/>
            <a:ext cx="4782764" cy="10245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71" dirty="0"/>
              <a:t>DEFEKTOLOGIYA</a:t>
            </a:r>
          </a:p>
        </p:txBody>
      </p:sp>
    </p:spTree>
    <p:extLst>
      <p:ext uri="{BB962C8B-B14F-4D97-AF65-F5344CB8AC3E}">
        <p14:creationId xmlns:p14="http://schemas.microsoft.com/office/powerpoint/2010/main" val="53891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38"/>
                                        </p:tgtEl>
                                        <p:attrNameLst>
                                          <p:attrName>style.visibility</p:attrName>
                                        </p:attrNameLst>
                                      </p:cBhvr>
                                      <p:to>
                                        <p:strVal val="visible"/>
                                      </p:to>
                                    </p:set>
                                    <p:anim calcmode="lin" valueType="num">
                                      <p:cBhvr additive="base">
                                        <p:cTn id="7" dur="500" fill="hold"/>
                                        <p:tgtEl>
                                          <p:spTgt spid="238"/>
                                        </p:tgtEl>
                                        <p:attrNameLst>
                                          <p:attrName>ppt_x</p:attrName>
                                        </p:attrNameLst>
                                      </p:cBhvr>
                                      <p:tavLst>
                                        <p:tav tm="0">
                                          <p:val>
                                            <p:strVal val="#ppt_x"/>
                                          </p:val>
                                        </p:tav>
                                        <p:tav tm="100000">
                                          <p:val>
                                            <p:strVal val="#ppt_x"/>
                                          </p:val>
                                        </p:tav>
                                      </p:tavLst>
                                    </p:anim>
                                    <p:anim calcmode="lin" valueType="num">
                                      <p:cBhvr additive="base">
                                        <p:cTn id="8" dur="500" fill="hold"/>
                                        <p:tgtEl>
                                          <p:spTgt spid="23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24"/>
                                        </p:tgtEl>
                                        <p:attrNameLst>
                                          <p:attrName>style.visibility</p:attrName>
                                        </p:attrNameLst>
                                      </p:cBhvr>
                                      <p:to>
                                        <p:strVal val="visible"/>
                                      </p:to>
                                    </p:set>
                                    <p:anim calcmode="lin" valueType="num">
                                      <p:cBhvr additive="base">
                                        <p:cTn id="12" dur="500"/>
                                        <p:tgtEl>
                                          <p:spTgt spid="124"/>
                                        </p:tgtEl>
                                        <p:attrNameLst>
                                          <p:attrName>ppt_x</p:attrName>
                                        </p:attrNameLst>
                                      </p:cBhvr>
                                      <p:tavLst>
                                        <p:tav tm="0">
                                          <p:val>
                                            <p:strVal val="#ppt_x-#ppt_w*1.125000"/>
                                          </p:val>
                                        </p:tav>
                                        <p:tav tm="100000">
                                          <p:val>
                                            <p:strVal val="#ppt_x"/>
                                          </p:val>
                                        </p:tav>
                                      </p:tavLst>
                                    </p:anim>
                                    <p:animEffect transition="in" filter="wipe(right)">
                                      <p:cBhvr>
                                        <p:cTn id="13" dur="500"/>
                                        <p:tgtEl>
                                          <p:spTgt spid="124"/>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131"/>
                                        </p:tgtEl>
                                        <p:attrNameLst>
                                          <p:attrName>style.visibility</p:attrName>
                                        </p:attrNameLst>
                                      </p:cBhvr>
                                      <p:to>
                                        <p:strVal val="visible"/>
                                      </p:to>
                                    </p:set>
                                    <p:anim calcmode="lin" valueType="num">
                                      <p:cBhvr additive="base">
                                        <p:cTn id="17" dur="500"/>
                                        <p:tgtEl>
                                          <p:spTgt spid="131"/>
                                        </p:tgtEl>
                                        <p:attrNameLst>
                                          <p:attrName>ppt_x</p:attrName>
                                        </p:attrNameLst>
                                      </p:cBhvr>
                                      <p:tavLst>
                                        <p:tav tm="0">
                                          <p:val>
                                            <p:strVal val="#ppt_x-#ppt_w*1.125000"/>
                                          </p:val>
                                        </p:tav>
                                        <p:tav tm="100000">
                                          <p:val>
                                            <p:strVal val="#ppt_x"/>
                                          </p:val>
                                        </p:tav>
                                      </p:tavLst>
                                    </p:anim>
                                    <p:animEffect transition="in" filter="wipe(right)">
                                      <p:cBhvr>
                                        <p:cTn id="18" dur="500"/>
                                        <p:tgtEl>
                                          <p:spTgt spid="131"/>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145"/>
                                        </p:tgtEl>
                                        <p:attrNameLst>
                                          <p:attrName>style.visibility</p:attrName>
                                        </p:attrNameLst>
                                      </p:cBhvr>
                                      <p:to>
                                        <p:strVal val="visible"/>
                                      </p:to>
                                    </p:set>
                                    <p:anim calcmode="lin" valueType="num">
                                      <p:cBhvr additive="base">
                                        <p:cTn id="22" dur="500"/>
                                        <p:tgtEl>
                                          <p:spTgt spid="145"/>
                                        </p:tgtEl>
                                        <p:attrNameLst>
                                          <p:attrName>ppt_x</p:attrName>
                                        </p:attrNameLst>
                                      </p:cBhvr>
                                      <p:tavLst>
                                        <p:tav tm="0">
                                          <p:val>
                                            <p:strVal val="#ppt_x-#ppt_w*1.125000"/>
                                          </p:val>
                                        </p:tav>
                                        <p:tav tm="100000">
                                          <p:val>
                                            <p:strVal val="#ppt_x"/>
                                          </p:val>
                                        </p:tav>
                                      </p:tavLst>
                                    </p:anim>
                                    <p:animEffect transition="in" filter="wipe(right)">
                                      <p:cBhvr>
                                        <p:cTn id="23" dur="500"/>
                                        <p:tgtEl>
                                          <p:spTgt spid="145"/>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138"/>
                                        </p:tgtEl>
                                        <p:attrNameLst>
                                          <p:attrName>style.visibility</p:attrName>
                                        </p:attrNameLst>
                                      </p:cBhvr>
                                      <p:to>
                                        <p:strVal val="visible"/>
                                      </p:to>
                                    </p:set>
                                    <p:anim calcmode="lin" valueType="num">
                                      <p:cBhvr additive="base">
                                        <p:cTn id="27" dur="500"/>
                                        <p:tgtEl>
                                          <p:spTgt spid="138"/>
                                        </p:tgtEl>
                                        <p:attrNameLst>
                                          <p:attrName>ppt_x</p:attrName>
                                        </p:attrNameLst>
                                      </p:cBhvr>
                                      <p:tavLst>
                                        <p:tav tm="0">
                                          <p:val>
                                            <p:strVal val="#ppt_x-#ppt_w*1.125000"/>
                                          </p:val>
                                        </p:tav>
                                        <p:tav tm="100000">
                                          <p:val>
                                            <p:strVal val="#ppt_x"/>
                                          </p:val>
                                        </p:tav>
                                      </p:tavLst>
                                    </p:anim>
                                    <p:animEffect transition="in" filter="wipe(right)">
                                      <p:cBhvr>
                                        <p:cTn id="28" dur="500"/>
                                        <p:tgtEl>
                                          <p:spTgt spid="138"/>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152"/>
                                        </p:tgtEl>
                                        <p:attrNameLst>
                                          <p:attrName>style.visibility</p:attrName>
                                        </p:attrNameLst>
                                      </p:cBhvr>
                                      <p:to>
                                        <p:strVal val="visible"/>
                                      </p:to>
                                    </p:set>
                                    <p:anim calcmode="lin" valueType="num">
                                      <p:cBhvr additive="base">
                                        <p:cTn id="32" dur="500" fill="hold"/>
                                        <p:tgtEl>
                                          <p:spTgt spid="152"/>
                                        </p:tgtEl>
                                        <p:attrNameLst>
                                          <p:attrName>ppt_x</p:attrName>
                                        </p:attrNameLst>
                                      </p:cBhvr>
                                      <p:tavLst>
                                        <p:tav tm="0">
                                          <p:val>
                                            <p:strVal val="1+#ppt_w/2"/>
                                          </p:val>
                                        </p:tav>
                                        <p:tav tm="100000">
                                          <p:val>
                                            <p:strVal val="#ppt_x"/>
                                          </p:val>
                                        </p:tav>
                                      </p:tavLst>
                                    </p:anim>
                                    <p:anim calcmode="lin" valueType="num">
                                      <p:cBhvr additive="base">
                                        <p:cTn id="33" dur="500" fill="hold"/>
                                        <p:tgtEl>
                                          <p:spTgt spid="15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157"/>
                                        </p:tgtEl>
                                        <p:attrNameLst>
                                          <p:attrName>style.visibility</p:attrName>
                                        </p:attrNameLst>
                                      </p:cBhvr>
                                      <p:to>
                                        <p:strVal val="visible"/>
                                      </p:to>
                                    </p:set>
                                    <p:anim calcmode="lin" valueType="num">
                                      <p:cBhvr additive="base">
                                        <p:cTn id="37" dur="500" fill="hold"/>
                                        <p:tgtEl>
                                          <p:spTgt spid="157"/>
                                        </p:tgtEl>
                                        <p:attrNameLst>
                                          <p:attrName>ppt_x</p:attrName>
                                        </p:attrNameLst>
                                      </p:cBhvr>
                                      <p:tavLst>
                                        <p:tav tm="0">
                                          <p:val>
                                            <p:strVal val="1+#ppt_w/2"/>
                                          </p:val>
                                        </p:tav>
                                        <p:tav tm="100000">
                                          <p:val>
                                            <p:strVal val="#ppt_x"/>
                                          </p:val>
                                        </p:tav>
                                      </p:tavLst>
                                    </p:anim>
                                    <p:anim calcmode="lin" valueType="num">
                                      <p:cBhvr additive="base">
                                        <p:cTn id="38" dur="500" fill="hold"/>
                                        <p:tgtEl>
                                          <p:spTgt spid="15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nodeType="afterEffect">
                                  <p:stCondLst>
                                    <p:cond delay="0"/>
                                  </p:stCondLst>
                                  <p:childTnLst>
                                    <p:set>
                                      <p:cBhvr>
                                        <p:cTn id="41" dur="1" fill="hold">
                                          <p:stCondLst>
                                            <p:cond delay="0"/>
                                          </p:stCondLst>
                                        </p:cTn>
                                        <p:tgtEl>
                                          <p:spTgt spid="162"/>
                                        </p:tgtEl>
                                        <p:attrNameLst>
                                          <p:attrName>style.visibility</p:attrName>
                                        </p:attrNameLst>
                                      </p:cBhvr>
                                      <p:to>
                                        <p:strVal val="visible"/>
                                      </p:to>
                                    </p:set>
                                    <p:anim calcmode="lin" valueType="num">
                                      <p:cBhvr additive="base">
                                        <p:cTn id="42" dur="500" fill="hold"/>
                                        <p:tgtEl>
                                          <p:spTgt spid="162"/>
                                        </p:tgtEl>
                                        <p:attrNameLst>
                                          <p:attrName>ppt_x</p:attrName>
                                        </p:attrNameLst>
                                      </p:cBhvr>
                                      <p:tavLst>
                                        <p:tav tm="0">
                                          <p:val>
                                            <p:strVal val="1+#ppt_w/2"/>
                                          </p:val>
                                        </p:tav>
                                        <p:tav tm="100000">
                                          <p:val>
                                            <p:strVal val="#ppt_x"/>
                                          </p:val>
                                        </p:tav>
                                      </p:tavLst>
                                    </p:anim>
                                    <p:anim calcmode="lin" valueType="num">
                                      <p:cBhvr additive="base">
                                        <p:cTn id="43" dur="500" fill="hold"/>
                                        <p:tgtEl>
                                          <p:spTgt spid="162"/>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167"/>
                                        </p:tgtEl>
                                        <p:attrNameLst>
                                          <p:attrName>style.visibility</p:attrName>
                                        </p:attrNameLst>
                                      </p:cBhvr>
                                      <p:to>
                                        <p:strVal val="visible"/>
                                      </p:to>
                                    </p:set>
                                    <p:anim calcmode="lin" valueType="num">
                                      <p:cBhvr additive="base">
                                        <p:cTn id="47" dur="500" fill="hold"/>
                                        <p:tgtEl>
                                          <p:spTgt spid="167"/>
                                        </p:tgtEl>
                                        <p:attrNameLst>
                                          <p:attrName>ppt_x</p:attrName>
                                        </p:attrNameLst>
                                      </p:cBhvr>
                                      <p:tavLst>
                                        <p:tav tm="0">
                                          <p:val>
                                            <p:strVal val="1+#ppt_w/2"/>
                                          </p:val>
                                        </p:tav>
                                        <p:tav tm="100000">
                                          <p:val>
                                            <p:strVal val="#ppt_x"/>
                                          </p:val>
                                        </p:tav>
                                      </p:tavLst>
                                    </p:anim>
                                    <p:anim calcmode="lin" valueType="num">
                                      <p:cBhvr additive="base">
                                        <p:cTn id="48" dur="500" fill="hold"/>
                                        <p:tgtEl>
                                          <p:spTgt spid="1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4206240" cy="6858000"/>
          </a:xfrm>
          <a:prstGeom prst="rect">
            <a:avLst/>
          </a:prstGeom>
          <a:solidFill>
            <a:srgbClr val="1B4B5A"/>
          </a:solidFill>
          <a:ln/>
        </p:spPr>
      </p:sp>
      <p:sp>
        <p:nvSpPr>
          <p:cNvPr id="3" name="Shape 1"/>
          <p:cNvSpPr/>
          <p:nvPr/>
        </p:nvSpPr>
        <p:spPr>
          <a:xfrm>
            <a:off x="1691640" y="1920240"/>
            <a:ext cx="1371600" cy="1371600"/>
          </a:xfrm>
          <a:prstGeom prst="ellipse">
            <a:avLst/>
          </a:prstGeom>
          <a:solidFill>
            <a:srgbClr val="E07A5F"/>
          </a:solidFill>
          <a:ln/>
        </p:spPr>
      </p:sp>
      <p:pic>
        <p:nvPicPr>
          <p:cNvPr id="4" name="Image 0" descr="/home/claude/deck/icons/users.png"/>
          <p:cNvPicPr>
            <a:picLocks noChangeAspect="1"/>
          </p:cNvPicPr>
          <p:nvPr/>
        </p:nvPicPr>
        <p:blipFill>
          <a:blip r:embed="rId3"/>
          <a:stretch>
            <a:fillRect/>
          </a:stretch>
        </p:blipFill>
        <p:spPr>
          <a:xfrm>
            <a:off x="2000250" y="2228850"/>
            <a:ext cx="754380" cy="754380"/>
          </a:xfrm>
          <a:prstGeom prst="rect">
            <a:avLst/>
          </a:prstGeom>
        </p:spPr>
      </p:pic>
      <p:sp>
        <p:nvSpPr>
          <p:cNvPr id="5" name="Text 2"/>
          <p:cNvSpPr/>
          <p:nvPr/>
        </p:nvSpPr>
        <p:spPr>
          <a:xfrm>
            <a:off x="548640" y="502920"/>
            <a:ext cx="1828800" cy="457200"/>
          </a:xfrm>
          <a:prstGeom prst="rect">
            <a:avLst/>
          </a:prstGeom>
          <a:noFill/>
          <a:ln/>
        </p:spPr>
        <p:txBody>
          <a:bodyPr wrap="square" rtlCol="0" anchor="ctr"/>
          <a:lstStyle/>
          <a:p>
            <a:pPr marL="0" indent="0">
              <a:buNone/>
            </a:pPr>
            <a:r>
              <a:rPr lang="en-US" sz="2000" b="1" dirty="0">
                <a:solidFill>
                  <a:srgbClr val="8FB6BE"/>
                </a:solidFill>
                <a:latin typeface="Cambria" pitchFamily="34" charset="0"/>
                <a:ea typeface="Cambria" pitchFamily="34" charset="-122"/>
                <a:cs typeface="Cambria" pitchFamily="34" charset="-120"/>
              </a:rPr>
              <a:t>01</a:t>
            </a:r>
            <a:endParaRPr lang="en-US" sz="2000" dirty="0"/>
          </a:p>
        </p:txBody>
      </p:sp>
      <p:sp>
        <p:nvSpPr>
          <p:cNvPr id="6" name="Text 3"/>
          <p:cNvSpPr/>
          <p:nvPr/>
        </p:nvSpPr>
        <p:spPr>
          <a:xfrm>
            <a:off x="548640" y="3611880"/>
            <a:ext cx="3108960" cy="548640"/>
          </a:xfrm>
          <a:prstGeom prst="rect">
            <a:avLst/>
          </a:prstGeom>
          <a:noFill/>
          <a:ln/>
        </p:spPr>
        <p:txBody>
          <a:bodyPr wrap="square" rtlCol="0" anchor="ctr"/>
          <a:lstStyle/>
          <a:p>
            <a:pPr marL="0" indent="0" algn="ctr">
              <a:buNone/>
            </a:pPr>
            <a:r>
              <a:rPr lang="en-US" sz="2400" b="1" dirty="0">
                <a:solidFill>
                  <a:srgbClr val="FFFFFF"/>
                </a:solidFill>
                <a:latin typeface="Cambria" pitchFamily="34" charset="0"/>
                <a:ea typeface="Cambria" pitchFamily="34" charset="-122"/>
                <a:cs typeface="Cambria" pitchFamily="34" charset="-120"/>
              </a:rPr>
              <a:t>Tushuncha</a:t>
            </a:r>
            <a:endParaRPr lang="en-US" sz="2400" dirty="0"/>
          </a:p>
        </p:txBody>
      </p:sp>
      <p:sp>
        <p:nvSpPr>
          <p:cNvPr id="7" name="Text 4"/>
          <p:cNvSpPr/>
          <p:nvPr/>
        </p:nvSpPr>
        <p:spPr>
          <a:xfrm>
            <a:off x="4617720" y="548640"/>
            <a:ext cx="6858000" cy="640080"/>
          </a:xfrm>
          <a:prstGeom prst="rect">
            <a:avLst/>
          </a:prstGeom>
          <a:noFill/>
          <a:ln/>
        </p:spPr>
        <p:txBody>
          <a:bodyPr wrap="square" rtlCol="0" anchor="ctr"/>
          <a:lstStyle/>
          <a:p>
            <a:pPr marL="0" indent="0">
              <a:buNone/>
            </a:pPr>
            <a:r>
              <a:rPr lang="en-US" sz="2600" b="1" dirty="0">
                <a:solidFill>
                  <a:srgbClr val="1B4B5A"/>
                </a:solidFill>
                <a:latin typeface="Cambria" pitchFamily="34" charset="0"/>
                <a:ea typeface="Cambria" pitchFamily="34" charset="-122"/>
                <a:cs typeface="Cambria" pitchFamily="34" charset="-120"/>
              </a:rPr>
              <a:t>Inklyuziv taʻlim nima?</a:t>
            </a:r>
            <a:endParaRPr lang="en-US" sz="2600" dirty="0"/>
          </a:p>
        </p:txBody>
      </p:sp>
      <p:sp>
        <p:nvSpPr>
          <p:cNvPr id="8" name="Shape 5"/>
          <p:cNvSpPr/>
          <p:nvPr/>
        </p:nvSpPr>
        <p:spPr>
          <a:xfrm>
            <a:off x="4636008" y="1170432"/>
            <a:ext cx="731520" cy="54864"/>
          </a:xfrm>
          <a:prstGeom prst="rect">
            <a:avLst/>
          </a:prstGeom>
          <a:solidFill>
            <a:srgbClr val="E07A5F"/>
          </a:solidFill>
          <a:ln/>
        </p:spPr>
      </p:sp>
      <p:sp>
        <p:nvSpPr>
          <p:cNvPr id="9" name="Text 6"/>
          <p:cNvSpPr/>
          <p:nvPr/>
        </p:nvSpPr>
        <p:spPr>
          <a:xfrm>
            <a:off x="4617720" y="1508760"/>
            <a:ext cx="6858000" cy="2926080"/>
          </a:xfrm>
          <a:prstGeom prst="rect">
            <a:avLst/>
          </a:prstGeom>
          <a:noFill/>
          <a:ln/>
        </p:spPr>
        <p:txBody>
          <a:bodyPr wrap="square" rtlCol="0" anchor="t"/>
          <a:lstStyle/>
          <a:p>
            <a:pPr marL="0" indent="0">
              <a:lnSpc>
                <a:spcPct val="115000"/>
              </a:lnSpc>
              <a:spcAft>
                <a:spcPts val="1400"/>
              </a:spcAft>
              <a:buNone/>
            </a:pPr>
            <a:r>
              <a:rPr lang="en-US" sz="1500" dirty="0">
                <a:solidFill>
                  <a:srgbClr val="1E2B2D"/>
                </a:solidFill>
                <a:latin typeface="Calibri" pitchFamily="34" charset="0"/>
                <a:ea typeface="Calibri" pitchFamily="34" charset="-122"/>
                <a:cs typeface="Calibri" pitchFamily="34" charset="-120"/>
              </a:rPr>
              <a:t>Inklyuziv taʻlim — bu barcha bolalarning, jumladan maxsus taʻlim ehtiyojiga ega bolalarning, sogʻlom bolalar bilan birgalikda umumtaʻlim muassasalarida taʻlim olishini taʻminlovchi taʻlim tizimidir.</a:t>
            </a:r>
            <a:endParaRPr lang="en-US" sz="1500" dirty="0"/>
          </a:p>
          <a:p>
            <a:pPr marL="0" indent="0">
              <a:lnSpc>
                <a:spcPct val="115000"/>
              </a:lnSpc>
              <a:spcAft>
                <a:spcPts val="1400"/>
              </a:spcAft>
              <a:buNone/>
            </a:pPr>
            <a:r>
              <a:rPr lang="en-US" sz="1500" dirty="0">
                <a:solidFill>
                  <a:srgbClr val="1E2B2D"/>
                </a:solidFill>
                <a:latin typeface="Calibri" pitchFamily="34" charset="0"/>
                <a:ea typeface="Calibri" pitchFamily="34" charset="-122"/>
                <a:cs typeface="Calibri" pitchFamily="34" charset="-120"/>
              </a:rPr>
              <a:t>U bolalar orasidagi jismoniy, intellektual, ijtimoiy, hissiy va til farqlaridan qatʻi nazar, har bir oʻquvchiga sifatli taʻlim olish imkoniyatini yaratadi.</a:t>
            </a:r>
            <a:endParaRPr lang="en-US" sz="1500" dirty="0"/>
          </a:p>
          <a:p>
            <a:pPr marL="0" indent="0">
              <a:lnSpc>
                <a:spcPct val="115000"/>
              </a:lnSpc>
              <a:buNone/>
            </a:pPr>
            <a:r>
              <a:rPr lang="en-US" sz="1500" b="1" i="1" dirty="0">
                <a:solidFill>
                  <a:srgbClr val="D96C4F"/>
                </a:solidFill>
                <a:latin typeface="Calibri" pitchFamily="34" charset="0"/>
                <a:ea typeface="Calibri" pitchFamily="34" charset="-122"/>
                <a:cs typeface="Calibri" pitchFamily="34" charset="-120"/>
              </a:rPr>
              <a:t>Asosiy gʻoya: taʻlim tizimi bolaga emas, balki taʻlim tizimi bolaning ehtiyojlariga moslashadi.</a:t>
            </a:r>
            <a:endParaRPr lang="en-US" sz="1500" dirty="0"/>
          </a:p>
        </p:txBody>
      </p:sp>
      <p:sp>
        <p:nvSpPr>
          <p:cNvPr id="10" name="Shape 7"/>
          <p:cNvSpPr/>
          <p:nvPr/>
        </p:nvSpPr>
        <p:spPr>
          <a:xfrm>
            <a:off x="4617720" y="4709160"/>
            <a:ext cx="6858000" cy="1417320"/>
          </a:xfrm>
          <a:prstGeom prst="roundRect">
            <a:avLst>
              <a:gd name="adj" fmla="val 5161"/>
            </a:avLst>
          </a:prstGeom>
          <a:solidFill>
            <a:srgbClr val="EFE6D6"/>
          </a:solidFill>
          <a:ln/>
        </p:spPr>
      </p:sp>
      <p:sp>
        <p:nvSpPr>
          <p:cNvPr id="11" name="Shape 8"/>
          <p:cNvSpPr/>
          <p:nvPr/>
        </p:nvSpPr>
        <p:spPr>
          <a:xfrm>
            <a:off x="4846320" y="4937760"/>
            <a:ext cx="914400" cy="914400"/>
          </a:xfrm>
          <a:prstGeom prst="ellipse">
            <a:avLst/>
          </a:prstGeom>
          <a:solidFill>
            <a:srgbClr val="3E8E8E"/>
          </a:solidFill>
          <a:ln/>
        </p:spPr>
      </p:sp>
      <p:pic>
        <p:nvPicPr>
          <p:cNvPr id="12" name="Image 1" descr="/home/claude/deck/icons/idea.png"/>
          <p:cNvPicPr>
            <a:picLocks noChangeAspect="1"/>
          </p:cNvPicPr>
          <p:nvPr/>
        </p:nvPicPr>
        <p:blipFill>
          <a:blip r:embed="rId4"/>
          <a:stretch>
            <a:fillRect/>
          </a:stretch>
        </p:blipFill>
        <p:spPr>
          <a:xfrm>
            <a:off x="5074920" y="5166360"/>
            <a:ext cx="457200" cy="457200"/>
          </a:xfrm>
          <a:prstGeom prst="rect">
            <a:avLst/>
          </a:prstGeom>
        </p:spPr>
      </p:pic>
      <p:sp>
        <p:nvSpPr>
          <p:cNvPr id="13" name="Text 9"/>
          <p:cNvSpPr/>
          <p:nvPr/>
        </p:nvSpPr>
        <p:spPr>
          <a:xfrm>
            <a:off x="5989320" y="4864608"/>
            <a:ext cx="5349240" cy="1097280"/>
          </a:xfrm>
          <a:prstGeom prst="rect">
            <a:avLst/>
          </a:prstGeom>
          <a:noFill/>
          <a:ln/>
        </p:spPr>
        <p:txBody>
          <a:bodyPr wrap="square" rtlCol="0" anchor="ctr"/>
          <a:lstStyle/>
          <a:p>
            <a:pPr marL="0" indent="0">
              <a:buNone/>
            </a:pPr>
            <a:r>
              <a:rPr lang="en-US" sz="1350" i="1" dirty="0">
                <a:solidFill>
                  <a:srgbClr val="1E2B2D"/>
                </a:solidFill>
                <a:latin typeface="Calibri" pitchFamily="34" charset="0"/>
                <a:ea typeface="Calibri" pitchFamily="34" charset="-122"/>
                <a:cs typeface="Calibri" pitchFamily="34" charset="-120"/>
              </a:rPr>
              <a:t>Inklyuziv taʻlim integratsiyadan farqli oʻlaroq, bolani "meʻyorga" moslashtirishni emas, balki taʻlim muhitini bolaning individual xususiyatlariga moslashtirishni anglatadi.</a:t>
            </a:r>
            <a:endParaRPr lang="en-US" sz="1350" dirty="0"/>
          </a:p>
        </p:txBody>
      </p:sp>
      <p:sp>
        <p:nvSpPr>
          <p:cNvPr id="14" name="Text 10"/>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03</a:t>
            </a:r>
            <a:endParaRPr lang="en-US" sz="1000" dirty="0"/>
          </a:p>
        </p:txBody>
      </p:sp>
      <p:sp>
        <p:nvSpPr>
          <p:cNvPr id="15" name="AutoShape 2" descr="Сформированное изображение: Влияние ударов по голове ребёнка">
            <a:extLst>
              <a:ext uri="{FF2B5EF4-FFF2-40B4-BE49-F238E27FC236}">
                <a16:creationId xmlns:a16="http://schemas.microsoft.com/office/drawing/2014/main" id="{B65A3CAC-2BAF-4B0B-956B-A2E60C0530F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AutoShape 4" descr="Сформированное изображение: Влияние ударов по голове ребёнка">
            <a:extLst>
              <a:ext uri="{FF2B5EF4-FFF2-40B4-BE49-F238E27FC236}">
                <a16:creationId xmlns:a16="http://schemas.microsoft.com/office/drawing/2014/main" id="{F9BCBBB8-E49B-4B14-AD57-645597DCE4D5}"/>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83016" y="-54428"/>
            <a:ext cx="11425968" cy="919239"/>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715" y="118268"/>
            <a:ext cx="1499809" cy="586083"/>
          </a:xfrm>
          <a:prstGeom prst="rect">
            <a:avLst/>
          </a:prstGeom>
        </p:spPr>
      </p:pic>
      <p:sp>
        <p:nvSpPr>
          <p:cNvPr id="7" name="Прямоугольник 6"/>
          <p:cNvSpPr/>
          <p:nvPr/>
        </p:nvSpPr>
        <p:spPr>
          <a:xfrm>
            <a:off x="532191" y="1037506"/>
            <a:ext cx="5075968" cy="5721182"/>
          </a:xfrm>
          <a:prstGeom prst="rect">
            <a:avLst/>
          </a:prstGeom>
        </p:spPr>
        <p:txBody>
          <a:bodyPr wrap="square">
            <a:spAutoFit/>
          </a:bodyPr>
          <a:lstStyle/>
          <a:p>
            <a:pPr marL="290276" indent="285438" algn="just"/>
            <a:r>
              <a:rPr lang="en-US" sz="2032" b="1" i="1" dirty="0" err="1">
                <a:latin typeface="Times New Roman" panose="02020603050405020304" pitchFamily="18" charset="0"/>
                <a:ea typeface="Calibri" panose="020F0502020204030204" pitchFamily="34" charset="0"/>
                <a:cs typeface="Times New Roman" panose="02020603050405020304" pitchFamily="18" charset="0"/>
              </a:rPr>
              <a:t>Inklyuziv</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b="1" i="1"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b="1"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deganda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barcha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bolalarning</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bir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maktabda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bir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sinfda</a:t>
            </a:r>
            <a:r>
              <a:rPr lang="en-US" sz="2032" dirty="0">
                <a:latin typeface="Times New Roman" panose="02020603050405020304" pitchFamily="18" charset="0"/>
                <a:ea typeface="Calibri" panose="020F0502020204030204" pitchFamily="34" charset="0"/>
                <a:cs typeface="Times New Roman" panose="02020603050405020304" pitchFamily="18" charset="0"/>
              </a:rPr>
              <a:t> –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bir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xil</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sharoitda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olishi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tushuniladi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Ya'ni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nogironligi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032" dirty="0">
                <a:latin typeface="Times New Roman" panose="02020603050405020304" pitchFamily="18" charset="0"/>
                <a:ea typeface="Calibri" panose="020F0502020204030204" pitchFamily="34" charset="0"/>
                <a:cs typeface="Times New Roman" panose="02020603050405020304" pitchFamily="18" charset="0"/>
              </a:rPr>
              <a:t> bola ham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sog'lom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kabi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diqqat</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o'qish</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imkoniyatiga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ega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kerak</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O‘zbekistonda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barcha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oilaviy</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ahvolidan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qat’i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nazar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davlat</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umumta’lim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maktablarida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oladi</a:t>
            </a:r>
            <a:r>
              <a:rPr lang="en-US" sz="2032" dirty="0">
                <a:latin typeface="Times New Roman" panose="02020603050405020304" pitchFamily="18" charset="0"/>
                <a:ea typeface="Calibri" panose="020F0502020204030204" pitchFamily="34" charset="0"/>
                <a:cs typeface="Times New Roman" panose="02020603050405020304" pitchFamily="18" charset="0"/>
              </a:rPr>
              <a:t>. Bu </a:t>
            </a:r>
            <a:r>
              <a:rPr lang="en-US" sz="2032" dirty="0" err="1">
                <a:latin typeface="Times New Roman" panose="02020603050405020304" pitchFamily="18" charset="0"/>
                <a:ea typeface="Calibri" panose="020F0502020204030204" pitchFamily="34" charset="0"/>
                <a:cs typeface="Times New Roman" panose="02020603050405020304" pitchFamily="18" charset="0"/>
              </a:rPr>
              <a:t>davlat</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tomonidan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kafolatlangan</a:t>
            </a:r>
            <a:r>
              <a:rPr lang="en-US" sz="2032" dirty="0">
                <a:latin typeface="Times New Roman" panose="02020603050405020304" pitchFamily="18" charset="0"/>
                <a:ea typeface="Calibri" panose="020F0502020204030204" pitchFamily="34" charset="0"/>
                <a:cs typeface="Times New Roman" panose="02020603050405020304" pitchFamily="18" charset="0"/>
              </a:rPr>
              <a:t>.</a:t>
            </a:r>
          </a:p>
          <a:p>
            <a:pPr marL="290276" indent="285438" algn="just"/>
            <a:r>
              <a:rPr lang="en-US" sz="2032" b="1" i="1" dirty="0" err="1">
                <a:latin typeface="Times New Roman" panose="02020603050405020304" pitchFamily="18" charset="0"/>
                <a:ea typeface="Calibri" panose="020F0502020204030204" pitchFamily="34" charset="0"/>
                <a:cs typeface="Times New Roman" panose="02020603050405020304" pitchFamily="18" charset="0"/>
              </a:rPr>
              <a:t>Inklyuziv</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b="1" i="1"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b="1" i="1" dirty="0" err="1">
                <a:latin typeface="Times New Roman" panose="02020603050405020304" pitchFamily="18" charset="0"/>
                <a:ea typeface="Calibri" panose="020F0502020204030204" pitchFamily="34" charset="0"/>
                <a:cs typeface="Times New Roman" panose="02020603050405020304" pitchFamily="18" charset="0"/>
              </a:rPr>
              <a:t>sinfi</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maktabdagi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alohida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ehtiyojlari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bolalarning</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boshqa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sog‘lom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teng</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huquqli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va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birgalikdagi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olishlari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shaklida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etilgan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sinf</a:t>
            </a:r>
            <a:r>
              <a:rPr lang="en-US" sz="2032" dirty="0">
                <a:latin typeface="Times New Roman" panose="02020603050405020304" pitchFamily="18" charset="0"/>
                <a:ea typeface="Calibri" panose="020F0502020204030204" pitchFamily="34" charset="0"/>
                <a:cs typeface="Times New Roman" panose="02020603050405020304" pitchFamily="18" charset="0"/>
              </a:rPr>
              <a:t>;</a:t>
            </a:r>
          </a:p>
          <a:p>
            <a:pPr marL="290276" indent="285438" algn="just"/>
            <a:r>
              <a:rPr lang="en-US" sz="2032" b="1" i="1" dirty="0" err="1">
                <a:latin typeface="Times New Roman" panose="02020603050405020304" pitchFamily="18" charset="0"/>
                <a:ea typeface="Calibri" panose="020F0502020204030204" pitchFamily="34" charset="0"/>
                <a:cs typeface="Times New Roman" panose="02020603050405020304" pitchFamily="18" charset="0"/>
              </a:rPr>
              <a:t>Boshlang‘ich</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b="1" i="1" dirty="0" err="1">
                <a:latin typeface="Times New Roman" panose="02020603050405020304" pitchFamily="18" charset="0"/>
                <a:ea typeface="Calibri" panose="020F0502020204030204" pitchFamily="34" charset="0"/>
                <a:cs typeface="Times New Roman" panose="02020603050405020304" pitchFamily="18" charset="0"/>
              </a:rPr>
              <a:t>tayanch</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b="1" i="1" dirty="0" err="1">
                <a:latin typeface="Times New Roman" panose="02020603050405020304" pitchFamily="18" charset="0"/>
                <a:ea typeface="Calibri" panose="020F0502020204030204" pitchFamily="34" charset="0"/>
                <a:cs typeface="Times New Roman" panose="02020603050405020304" pitchFamily="18" charset="0"/>
              </a:rPr>
              <a:t>korreksion</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b="1" i="1" dirty="0" err="1">
                <a:latin typeface="Times New Roman" panose="02020603050405020304" pitchFamily="18" charset="0"/>
                <a:ea typeface="Calibri" panose="020F0502020204030204" pitchFamily="34" charset="0"/>
                <a:cs typeface="Times New Roman" panose="02020603050405020304" pitchFamily="18" charset="0"/>
              </a:rPr>
              <a:t>sinfi</a:t>
            </a:r>
            <a:r>
              <a:rPr lang="en-US" sz="2032" b="1" i="1"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maktabda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alohida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ta’lim</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ehtiyojlari</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bo‘lgan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alohida</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tashkil</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etiladigan</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boshlang‘ich</a:t>
            </a:r>
            <a:r>
              <a:rPr lang="en-US" sz="2032" dirty="0">
                <a:latin typeface="Times New Roman" panose="02020603050405020304" pitchFamily="18" charset="0"/>
                <a:ea typeface="Calibri" panose="020F0502020204030204" pitchFamily="34" charset="0"/>
                <a:cs typeface="Times New Roman" panose="02020603050405020304" pitchFamily="18" charset="0"/>
              </a:rPr>
              <a:t> </a:t>
            </a:r>
            <a:r>
              <a:rPr lang="en-US" sz="2032" dirty="0" err="1">
                <a:latin typeface="Times New Roman" panose="02020603050405020304" pitchFamily="18" charset="0"/>
                <a:ea typeface="Calibri" panose="020F0502020204030204" pitchFamily="34" charset="0"/>
                <a:cs typeface="Times New Roman" panose="02020603050405020304" pitchFamily="18" charset="0"/>
              </a:rPr>
              <a:t>sinf</a:t>
            </a:r>
            <a:endParaRPr lang="en-US" sz="2032"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Picture backgroun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2477" y="1203476"/>
            <a:ext cx="5822302" cy="52251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253043"/>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8229600" cy="640080"/>
          </a:xfrm>
          <a:prstGeom prst="rect">
            <a:avLst/>
          </a:prstGeom>
          <a:noFill/>
          <a:ln/>
        </p:spPr>
        <p:txBody>
          <a:bodyPr wrap="square" rtlCol="0" anchor="ctr"/>
          <a:lstStyle/>
          <a:p>
            <a:pPr marL="0" indent="0">
              <a:buNone/>
            </a:pPr>
            <a:r>
              <a:rPr lang="en-US" sz="3000" b="1" dirty="0">
                <a:solidFill>
                  <a:srgbClr val="1B4B5A"/>
                </a:solidFill>
                <a:latin typeface="Cambria" pitchFamily="34" charset="0"/>
                <a:ea typeface="Cambria" pitchFamily="34" charset="-122"/>
                <a:cs typeface="Cambria" pitchFamily="34" charset="-120"/>
              </a:rPr>
              <a:t>Maqsad va vazifalari</a:t>
            </a:r>
            <a:endParaRPr lang="en-US" sz="30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417320"/>
            <a:ext cx="10908792" cy="914400"/>
          </a:xfrm>
          <a:prstGeom prst="roundRect">
            <a:avLst>
              <a:gd name="adj" fmla="val 8000"/>
            </a:avLst>
          </a:prstGeom>
          <a:solidFill>
            <a:srgbClr val="1B4B5A"/>
          </a:solidFill>
          <a:ln/>
        </p:spPr>
      </p:sp>
      <p:sp>
        <p:nvSpPr>
          <p:cNvPr id="5" name="Shape 3"/>
          <p:cNvSpPr/>
          <p:nvPr/>
        </p:nvSpPr>
        <p:spPr>
          <a:xfrm>
            <a:off x="868680" y="1536192"/>
            <a:ext cx="685800" cy="685800"/>
          </a:xfrm>
          <a:prstGeom prst="ellipse">
            <a:avLst/>
          </a:prstGeom>
          <a:solidFill>
            <a:srgbClr val="E07A5F"/>
          </a:solidFill>
          <a:ln/>
        </p:spPr>
      </p:sp>
      <p:pic>
        <p:nvPicPr>
          <p:cNvPr id="6" name="Image 0" descr="/home/claude/deck/icons/target.png"/>
          <p:cNvPicPr>
            <a:picLocks noChangeAspect="1"/>
          </p:cNvPicPr>
          <p:nvPr/>
        </p:nvPicPr>
        <p:blipFill>
          <a:blip r:embed="rId3"/>
          <a:stretch>
            <a:fillRect/>
          </a:stretch>
        </p:blipFill>
        <p:spPr>
          <a:xfrm>
            <a:off x="1040130" y="1707642"/>
            <a:ext cx="342900" cy="342900"/>
          </a:xfrm>
          <a:prstGeom prst="rect">
            <a:avLst/>
          </a:prstGeom>
        </p:spPr>
      </p:pic>
      <p:sp>
        <p:nvSpPr>
          <p:cNvPr id="7" name="Text 4"/>
          <p:cNvSpPr/>
          <p:nvPr/>
        </p:nvSpPr>
        <p:spPr>
          <a:xfrm>
            <a:off x="1737360" y="1417320"/>
            <a:ext cx="9445752" cy="914400"/>
          </a:xfrm>
          <a:prstGeom prst="rect">
            <a:avLst/>
          </a:prstGeom>
          <a:noFill/>
          <a:ln/>
        </p:spPr>
        <p:txBody>
          <a:bodyPr wrap="square" rtlCol="0" anchor="ctr"/>
          <a:lstStyle/>
          <a:p>
            <a:pPr marL="0" indent="0">
              <a:buNone/>
            </a:pPr>
            <a:r>
              <a:rPr lang="en-US" sz="1550" b="1" dirty="0">
                <a:solidFill>
                  <a:srgbClr val="FFFFFF"/>
                </a:solidFill>
                <a:latin typeface="Calibri" pitchFamily="34" charset="0"/>
                <a:ea typeface="Calibri" pitchFamily="34" charset="-122"/>
                <a:cs typeface="Calibri" pitchFamily="34" charset="-120"/>
              </a:rPr>
              <a:t>Maqsad: har bir bolaning, uning imkoniyatidan qatʻi nazar, sifatli va teng taʻlim olish huquqini amalga oshirish</a:t>
            </a:r>
            <a:endParaRPr lang="en-US" sz="1550" dirty="0"/>
          </a:p>
        </p:txBody>
      </p:sp>
      <p:sp>
        <p:nvSpPr>
          <p:cNvPr id="8" name="Shape 5"/>
          <p:cNvSpPr/>
          <p:nvPr/>
        </p:nvSpPr>
        <p:spPr>
          <a:xfrm>
            <a:off x="640080" y="2697480"/>
            <a:ext cx="2487168" cy="3063240"/>
          </a:xfrm>
          <a:prstGeom prst="roundRect">
            <a:avLst>
              <a:gd name="adj" fmla="val 2941"/>
            </a:avLst>
          </a:prstGeom>
          <a:solidFill>
            <a:srgbClr val="EFE6D6"/>
          </a:solidFill>
          <a:ln/>
        </p:spPr>
      </p:sp>
      <p:sp>
        <p:nvSpPr>
          <p:cNvPr id="9" name="Shape 6"/>
          <p:cNvSpPr/>
          <p:nvPr/>
        </p:nvSpPr>
        <p:spPr>
          <a:xfrm>
            <a:off x="1495044" y="3017520"/>
            <a:ext cx="777240" cy="777240"/>
          </a:xfrm>
          <a:prstGeom prst="ellipse">
            <a:avLst/>
          </a:prstGeom>
          <a:solidFill>
            <a:srgbClr val="E07A5F"/>
          </a:solidFill>
          <a:ln/>
        </p:spPr>
      </p:sp>
      <p:pic>
        <p:nvPicPr>
          <p:cNvPr id="10" name="Image 1" descr="/home/claude/deck/icons/balance.png"/>
          <p:cNvPicPr>
            <a:picLocks noChangeAspect="1"/>
          </p:cNvPicPr>
          <p:nvPr/>
        </p:nvPicPr>
        <p:blipFill>
          <a:blip r:embed="rId4"/>
          <a:stretch>
            <a:fillRect/>
          </a:stretch>
        </p:blipFill>
        <p:spPr>
          <a:xfrm>
            <a:off x="1681582" y="3204058"/>
            <a:ext cx="404165" cy="404165"/>
          </a:xfrm>
          <a:prstGeom prst="rect">
            <a:avLst/>
          </a:prstGeom>
        </p:spPr>
      </p:pic>
      <p:sp>
        <p:nvSpPr>
          <p:cNvPr id="11" name="Text 7"/>
          <p:cNvSpPr/>
          <p:nvPr/>
        </p:nvSpPr>
        <p:spPr>
          <a:xfrm>
            <a:off x="777240" y="3977640"/>
            <a:ext cx="2212848" cy="457200"/>
          </a:xfrm>
          <a:prstGeom prst="rect">
            <a:avLst/>
          </a:prstGeom>
          <a:noFill/>
          <a:ln/>
        </p:spPr>
        <p:txBody>
          <a:bodyPr wrap="square" rtlCol="0" anchor="ctr"/>
          <a:lstStyle/>
          <a:p>
            <a:pPr marL="0" indent="0" algn="ctr">
              <a:buNone/>
            </a:pPr>
            <a:r>
              <a:rPr lang="en-US" sz="1450" b="1" dirty="0">
                <a:solidFill>
                  <a:srgbClr val="1B4B5A"/>
                </a:solidFill>
                <a:latin typeface="Cambria" pitchFamily="34" charset="0"/>
                <a:ea typeface="Cambria" pitchFamily="34" charset="-122"/>
                <a:cs typeface="Cambria" pitchFamily="34" charset="-120"/>
              </a:rPr>
              <a:t>Teng huquqlilik</a:t>
            </a:r>
            <a:endParaRPr lang="en-US" sz="1450" dirty="0"/>
          </a:p>
        </p:txBody>
      </p:sp>
      <p:sp>
        <p:nvSpPr>
          <p:cNvPr id="12" name="Text 8"/>
          <p:cNvSpPr/>
          <p:nvPr/>
        </p:nvSpPr>
        <p:spPr>
          <a:xfrm>
            <a:off x="868680" y="4480560"/>
            <a:ext cx="2029968" cy="118872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Barcha bolalar uchun bir xil taʻlim imkoniyatlarini yaratish</a:t>
            </a:r>
            <a:endParaRPr lang="en-US" sz="1150" dirty="0"/>
          </a:p>
        </p:txBody>
      </p:sp>
      <p:sp>
        <p:nvSpPr>
          <p:cNvPr id="13" name="Shape 9"/>
          <p:cNvSpPr/>
          <p:nvPr/>
        </p:nvSpPr>
        <p:spPr>
          <a:xfrm>
            <a:off x="3447288" y="2697480"/>
            <a:ext cx="2487168" cy="3063240"/>
          </a:xfrm>
          <a:prstGeom prst="roundRect">
            <a:avLst>
              <a:gd name="adj" fmla="val 2941"/>
            </a:avLst>
          </a:prstGeom>
          <a:solidFill>
            <a:srgbClr val="DEEDEC"/>
          </a:solidFill>
          <a:ln/>
        </p:spPr>
      </p:sp>
      <p:sp>
        <p:nvSpPr>
          <p:cNvPr id="14" name="Shape 10"/>
          <p:cNvSpPr/>
          <p:nvPr/>
        </p:nvSpPr>
        <p:spPr>
          <a:xfrm>
            <a:off x="4302252" y="3017520"/>
            <a:ext cx="777240" cy="777240"/>
          </a:xfrm>
          <a:prstGeom prst="ellipse">
            <a:avLst/>
          </a:prstGeom>
          <a:solidFill>
            <a:srgbClr val="3E8E8E"/>
          </a:solidFill>
          <a:ln/>
        </p:spPr>
      </p:sp>
      <p:pic>
        <p:nvPicPr>
          <p:cNvPr id="15" name="Image 2" descr="/home/claude/deck/icons/puzzle.png"/>
          <p:cNvPicPr>
            <a:picLocks noChangeAspect="1"/>
          </p:cNvPicPr>
          <p:nvPr/>
        </p:nvPicPr>
        <p:blipFill>
          <a:blip r:embed="rId5"/>
          <a:stretch>
            <a:fillRect/>
          </a:stretch>
        </p:blipFill>
        <p:spPr>
          <a:xfrm>
            <a:off x="4488790" y="3204058"/>
            <a:ext cx="404165" cy="404165"/>
          </a:xfrm>
          <a:prstGeom prst="rect">
            <a:avLst/>
          </a:prstGeom>
        </p:spPr>
      </p:pic>
      <p:sp>
        <p:nvSpPr>
          <p:cNvPr id="16" name="Text 11"/>
          <p:cNvSpPr/>
          <p:nvPr/>
        </p:nvSpPr>
        <p:spPr>
          <a:xfrm>
            <a:off x="3584448" y="3977640"/>
            <a:ext cx="2212848" cy="457200"/>
          </a:xfrm>
          <a:prstGeom prst="rect">
            <a:avLst/>
          </a:prstGeom>
          <a:noFill/>
          <a:ln/>
        </p:spPr>
        <p:txBody>
          <a:bodyPr wrap="square" rtlCol="0" anchor="ctr"/>
          <a:lstStyle/>
          <a:p>
            <a:pPr marL="0" indent="0" algn="ctr">
              <a:buNone/>
            </a:pPr>
            <a:r>
              <a:rPr lang="en-US" sz="1450" b="1" dirty="0">
                <a:solidFill>
                  <a:srgbClr val="1B4B5A"/>
                </a:solidFill>
                <a:latin typeface="Cambria" pitchFamily="34" charset="0"/>
                <a:ea typeface="Cambria" pitchFamily="34" charset="-122"/>
                <a:cs typeface="Cambria" pitchFamily="34" charset="-120"/>
              </a:rPr>
              <a:t>Individuallashtirish</a:t>
            </a:r>
            <a:endParaRPr lang="en-US" sz="1450" dirty="0"/>
          </a:p>
        </p:txBody>
      </p:sp>
      <p:sp>
        <p:nvSpPr>
          <p:cNvPr id="17" name="Text 12"/>
          <p:cNvSpPr/>
          <p:nvPr/>
        </p:nvSpPr>
        <p:spPr>
          <a:xfrm>
            <a:off x="3675888" y="4480560"/>
            <a:ext cx="2029968" cy="118872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Har bir bolaning ehtiyojiga mos taʻlim dasturini ishlab chiqish</a:t>
            </a:r>
            <a:endParaRPr lang="en-US" sz="1150" dirty="0"/>
          </a:p>
        </p:txBody>
      </p:sp>
      <p:sp>
        <p:nvSpPr>
          <p:cNvPr id="18" name="Shape 13"/>
          <p:cNvSpPr/>
          <p:nvPr/>
        </p:nvSpPr>
        <p:spPr>
          <a:xfrm>
            <a:off x="6254496" y="2697480"/>
            <a:ext cx="2487168" cy="3063240"/>
          </a:xfrm>
          <a:prstGeom prst="roundRect">
            <a:avLst>
              <a:gd name="adj" fmla="val 2941"/>
            </a:avLst>
          </a:prstGeom>
          <a:solidFill>
            <a:srgbClr val="EFE6D6"/>
          </a:solidFill>
          <a:ln/>
        </p:spPr>
      </p:sp>
      <p:sp>
        <p:nvSpPr>
          <p:cNvPr id="19" name="Shape 14"/>
          <p:cNvSpPr/>
          <p:nvPr/>
        </p:nvSpPr>
        <p:spPr>
          <a:xfrm>
            <a:off x="7109460" y="3017520"/>
            <a:ext cx="777240" cy="777240"/>
          </a:xfrm>
          <a:prstGeom prst="ellipse">
            <a:avLst/>
          </a:prstGeom>
          <a:solidFill>
            <a:srgbClr val="E07A5F"/>
          </a:solidFill>
          <a:ln/>
        </p:spPr>
      </p:sp>
      <p:pic>
        <p:nvPicPr>
          <p:cNvPr id="20" name="Image 3" descr="/home/claude/deck/icons/hands.png"/>
          <p:cNvPicPr>
            <a:picLocks noChangeAspect="1"/>
          </p:cNvPicPr>
          <p:nvPr/>
        </p:nvPicPr>
        <p:blipFill>
          <a:blip r:embed="rId6"/>
          <a:stretch>
            <a:fillRect/>
          </a:stretch>
        </p:blipFill>
        <p:spPr>
          <a:xfrm>
            <a:off x="7295998" y="3204058"/>
            <a:ext cx="404165" cy="404165"/>
          </a:xfrm>
          <a:prstGeom prst="rect">
            <a:avLst/>
          </a:prstGeom>
        </p:spPr>
      </p:pic>
      <p:sp>
        <p:nvSpPr>
          <p:cNvPr id="21" name="Text 15"/>
          <p:cNvSpPr/>
          <p:nvPr/>
        </p:nvSpPr>
        <p:spPr>
          <a:xfrm>
            <a:off x="6391656" y="3977640"/>
            <a:ext cx="2212848" cy="457200"/>
          </a:xfrm>
          <a:prstGeom prst="rect">
            <a:avLst/>
          </a:prstGeom>
          <a:noFill/>
          <a:ln/>
        </p:spPr>
        <p:txBody>
          <a:bodyPr wrap="square" rtlCol="0" anchor="ctr"/>
          <a:lstStyle/>
          <a:p>
            <a:pPr marL="0" indent="0" algn="ctr">
              <a:buNone/>
            </a:pPr>
            <a:r>
              <a:rPr lang="en-US" sz="1450" b="1" dirty="0">
                <a:solidFill>
                  <a:srgbClr val="1B4B5A"/>
                </a:solidFill>
                <a:latin typeface="Cambria" pitchFamily="34" charset="0"/>
                <a:ea typeface="Cambria" pitchFamily="34" charset="-122"/>
                <a:cs typeface="Cambria" pitchFamily="34" charset="-120"/>
              </a:rPr>
              <a:t>Hamkorlik</a:t>
            </a:r>
            <a:endParaRPr lang="en-US" sz="1450" dirty="0"/>
          </a:p>
        </p:txBody>
      </p:sp>
      <p:sp>
        <p:nvSpPr>
          <p:cNvPr id="22" name="Text 16"/>
          <p:cNvSpPr/>
          <p:nvPr/>
        </p:nvSpPr>
        <p:spPr>
          <a:xfrm>
            <a:off x="6483096" y="4480560"/>
            <a:ext cx="2029968" cy="118872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Oila, mutaxassislar va jamiyat oʻrtasida hamjihatlikni taʻminlash</a:t>
            </a:r>
            <a:endParaRPr lang="en-US" sz="1150" dirty="0"/>
          </a:p>
        </p:txBody>
      </p:sp>
      <p:sp>
        <p:nvSpPr>
          <p:cNvPr id="23" name="Shape 17"/>
          <p:cNvSpPr/>
          <p:nvPr/>
        </p:nvSpPr>
        <p:spPr>
          <a:xfrm>
            <a:off x="9061704" y="2697480"/>
            <a:ext cx="2487168" cy="3063240"/>
          </a:xfrm>
          <a:prstGeom prst="roundRect">
            <a:avLst>
              <a:gd name="adj" fmla="val 2941"/>
            </a:avLst>
          </a:prstGeom>
          <a:solidFill>
            <a:srgbClr val="DEEDEC"/>
          </a:solidFill>
          <a:ln/>
        </p:spPr>
      </p:sp>
      <p:sp>
        <p:nvSpPr>
          <p:cNvPr id="24" name="Shape 18"/>
          <p:cNvSpPr/>
          <p:nvPr/>
        </p:nvSpPr>
        <p:spPr>
          <a:xfrm>
            <a:off x="9916668" y="3017520"/>
            <a:ext cx="777240" cy="777240"/>
          </a:xfrm>
          <a:prstGeom prst="ellipse">
            <a:avLst/>
          </a:prstGeom>
          <a:solidFill>
            <a:srgbClr val="3E8E8E"/>
          </a:solidFill>
          <a:ln/>
        </p:spPr>
      </p:sp>
      <p:pic>
        <p:nvPicPr>
          <p:cNvPr id="25" name="Image 4" descr="/home/claude/deck/icons/heart.png"/>
          <p:cNvPicPr>
            <a:picLocks noChangeAspect="1"/>
          </p:cNvPicPr>
          <p:nvPr/>
        </p:nvPicPr>
        <p:blipFill>
          <a:blip r:embed="rId7"/>
          <a:stretch>
            <a:fillRect/>
          </a:stretch>
        </p:blipFill>
        <p:spPr>
          <a:xfrm>
            <a:off x="10103206" y="3204058"/>
            <a:ext cx="404165" cy="404165"/>
          </a:xfrm>
          <a:prstGeom prst="rect">
            <a:avLst/>
          </a:prstGeom>
        </p:spPr>
      </p:pic>
      <p:sp>
        <p:nvSpPr>
          <p:cNvPr id="26" name="Text 19"/>
          <p:cNvSpPr/>
          <p:nvPr/>
        </p:nvSpPr>
        <p:spPr>
          <a:xfrm>
            <a:off x="9198864" y="3977640"/>
            <a:ext cx="2212848" cy="457200"/>
          </a:xfrm>
          <a:prstGeom prst="rect">
            <a:avLst/>
          </a:prstGeom>
          <a:noFill/>
          <a:ln/>
        </p:spPr>
        <p:txBody>
          <a:bodyPr wrap="square" rtlCol="0" anchor="ctr"/>
          <a:lstStyle/>
          <a:p>
            <a:pPr marL="0" indent="0" algn="ctr">
              <a:buNone/>
            </a:pPr>
            <a:r>
              <a:rPr lang="en-US" sz="1450" b="1" dirty="0">
                <a:solidFill>
                  <a:srgbClr val="1B4B5A"/>
                </a:solidFill>
                <a:latin typeface="Cambria" pitchFamily="34" charset="0"/>
                <a:ea typeface="Cambria" pitchFamily="34" charset="-122"/>
                <a:cs typeface="Cambria" pitchFamily="34" charset="-120"/>
              </a:rPr>
              <a:t>Ijtimoiylashuv</a:t>
            </a:r>
            <a:endParaRPr lang="en-US" sz="1450" dirty="0"/>
          </a:p>
        </p:txBody>
      </p:sp>
      <p:sp>
        <p:nvSpPr>
          <p:cNvPr id="27" name="Text 20"/>
          <p:cNvSpPr/>
          <p:nvPr/>
        </p:nvSpPr>
        <p:spPr>
          <a:xfrm>
            <a:off x="9290304" y="4480560"/>
            <a:ext cx="2029968" cy="118872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Bolalarning jamiyatga moslashuvi va ijtimoiy koʻnikmalarini rivojlantirish</a:t>
            </a:r>
            <a:endParaRPr lang="en-US" sz="1150" dirty="0"/>
          </a:p>
        </p:txBody>
      </p:sp>
      <p:sp>
        <p:nvSpPr>
          <p:cNvPr id="28" name="Text 21"/>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04</a:t>
            </a:r>
            <a:endParaRPr lang="en-U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8229600" cy="640080"/>
          </a:xfrm>
          <a:prstGeom prst="rect">
            <a:avLst/>
          </a:prstGeom>
          <a:noFill/>
          <a:ln/>
        </p:spPr>
        <p:txBody>
          <a:bodyPr wrap="square" rtlCol="0" anchor="ctr"/>
          <a:lstStyle/>
          <a:p>
            <a:pPr marL="0" indent="0">
              <a:buNone/>
            </a:pPr>
            <a:r>
              <a:rPr lang="en-US" sz="3000" b="1" dirty="0">
                <a:solidFill>
                  <a:srgbClr val="1B4B5A"/>
                </a:solidFill>
                <a:latin typeface="Cambria" pitchFamily="34" charset="0"/>
                <a:ea typeface="Cambria" pitchFamily="34" charset="-122"/>
                <a:cs typeface="Cambria" pitchFamily="34" charset="-120"/>
              </a:rPr>
              <a:t>Rivojlanish bosqichlari</a:t>
            </a:r>
            <a:endParaRPr lang="en-US" sz="30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10634472" y="457200"/>
            <a:ext cx="731520" cy="731520"/>
          </a:xfrm>
          <a:prstGeom prst="ellipse">
            <a:avLst/>
          </a:prstGeom>
          <a:solidFill>
            <a:srgbClr val="E07A5F"/>
          </a:solidFill>
          <a:ln/>
        </p:spPr>
      </p:sp>
      <p:pic>
        <p:nvPicPr>
          <p:cNvPr id="5" name="Image 0" descr="/home/claude/deck/icons/history.png"/>
          <p:cNvPicPr>
            <a:picLocks noChangeAspect="1"/>
          </p:cNvPicPr>
          <p:nvPr/>
        </p:nvPicPr>
        <p:blipFill>
          <a:blip r:embed="rId3"/>
          <a:stretch>
            <a:fillRect/>
          </a:stretch>
        </p:blipFill>
        <p:spPr>
          <a:xfrm>
            <a:off x="10810037" y="632765"/>
            <a:ext cx="380390" cy="380390"/>
          </a:xfrm>
          <a:prstGeom prst="rect">
            <a:avLst/>
          </a:prstGeom>
        </p:spPr>
      </p:pic>
      <p:sp>
        <p:nvSpPr>
          <p:cNvPr id="6" name="Shape 3"/>
          <p:cNvSpPr/>
          <p:nvPr/>
        </p:nvSpPr>
        <p:spPr>
          <a:xfrm>
            <a:off x="1737360" y="3657600"/>
            <a:ext cx="8714232" cy="0"/>
          </a:xfrm>
          <a:prstGeom prst="line">
            <a:avLst/>
          </a:prstGeom>
          <a:noFill/>
          <a:ln w="38100">
            <a:solidFill>
              <a:srgbClr val="CFE0DE"/>
            </a:solidFill>
            <a:prstDash val="solid"/>
          </a:ln>
        </p:spPr>
      </p:sp>
      <p:sp>
        <p:nvSpPr>
          <p:cNvPr id="7" name="Shape 4"/>
          <p:cNvSpPr/>
          <p:nvPr/>
        </p:nvSpPr>
        <p:spPr>
          <a:xfrm>
            <a:off x="1536192" y="3456432"/>
            <a:ext cx="402336" cy="402336"/>
          </a:xfrm>
          <a:prstGeom prst="ellipse">
            <a:avLst/>
          </a:prstGeom>
          <a:solidFill>
            <a:srgbClr val="3E8E8E"/>
          </a:solidFill>
          <a:ln w="38100">
            <a:solidFill>
              <a:srgbClr val="FFFFFF"/>
            </a:solidFill>
            <a:prstDash val="solid"/>
          </a:ln>
        </p:spPr>
      </p:sp>
      <p:sp>
        <p:nvSpPr>
          <p:cNvPr id="8" name="Shape 5"/>
          <p:cNvSpPr/>
          <p:nvPr/>
        </p:nvSpPr>
        <p:spPr>
          <a:xfrm>
            <a:off x="1737360" y="3246120"/>
            <a:ext cx="0" cy="210312"/>
          </a:xfrm>
          <a:prstGeom prst="line">
            <a:avLst/>
          </a:prstGeom>
          <a:noFill/>
          <a:ln w="25400">
            <a:solidFill>
              <a:srgbClr val="CFE0DE"/>
            </a:solidFill>
            <a:prstDash val="dash"/>
          </a:ln>
        </p:spPr>
      </p:sp>
      <p:sp>
        <p:nvSpPr>
          <p:cNvPr id="9" name="Shape 6"/>
          <p:cNvSpPr/>
          <p:nvPr/>
        </p:nvSpPr>
        <p:spPr>
          <a:xfrm>
            <a:off x="502920" y="1965960"/>
            <a:ext cx="2468880" cy="1280160"/>
          </a:xfrm>
          <a:prstGeom prst="roundRect">
            <a:avLst>
              <a:gd name="adj" fmla="val 5714"/>
            </a:avLst>
          </a:prstGeom>
          <a:solidFill>
            <a:srgbClr val="EFE6D6"/>
          </a:solidFill>
          <a:ln/>
        </p:spPr>
      </p:sp>
      <p:sp>
        <p:nvSpPr>
          <p:cNvPr id="10" name="Text 7"/>
          <p:cNvSpPr/>
          <p:nvPr/>
        </p:nvSpPr>
        <p:spPr>
          <a:xfrm>
            <a:off x="640080" y="2057400"/>
            <a:ext cx="2194560" cy="274320"/>
          </a:xfrm>
          <a:prstGeom prst="rect">
            <a:avLst/>
          </a:prstGeom>
          <a:noFill/>
          <a:ln/>
        </p:spPr>
        <p:txBody>
          <a:bodyPr wrap="square" rtlCol="0" anchor="ctr"/>
          <a:lstStyle/>
          <a:p>
            <a:pPr marL="0" indent="0" algn="ctr">
              <a:buNone/>
            </a:pPr>
            <a:r>
              <a:rPr lang="en-US" sz="1100" b="1" dirty="0">
                <a:solidFill>
                  <a:srgbClr val="D96C4F"/>
                </a:solidFill>
                <a:latin typeface="Calibri" pitchFamily="34" charset="0"/>
                <a:ea typeface="Calibri" pitchFamily="34" charset="-122"/>
                <a:cs typeface="Calibri" pitchFamily="34" charset="-120"/>
              </a:rPr>
              <a:t>1970-80</a:t>
            </a:r>
            <a:endParaRPr lang="en-US" sz="1100" dirty="0"/>
          </a:p>
        </p:txBody>
      </p:sp>
      <p:sp>
        <p:nvSpPr>
          <p:cNvPr id="11" name="Text 8"/>
          <p:cNvSpPr/>
          <p:nvPr/>
        </p:nvSpPr>
        <p:spPr>
          <a:xfrm>
            <a:off x="594360" y="2313432"/>
            <a:ext cx="2286000" cy="320040"/>
          </a:xfrm>
          <a:prstGeom prst="rect">
            <a:avLst/>
          </a:prstGeom>
          <a:noFill/>
          <a:ln/>
        </p:spPr>
        <p:txBody>
          <a:bodyPr wrap="square" rtlCol="0" anchor="ctr"/>
          <a:lstStyle/>
          <a:p>
            <a:pPr marL="0" indent="0" algn="ctr">
              <a:buNone/>
            </a:pPr>
            <a:r>
              <a:rPr lang="en-US" sz="1350" b="1" dirty="0">
                <a:solidFill>
                  <a:srgbClr val="1B4B5A"/>
                </a:solidFill>
                <a:latin typeface="Cambria" pitchFamily="34" charset="0"/>
                <a:ea typeface="Cambria" pitchFamily="34" charset="-122"/>
                <a:cs typeface="Cambria" pitchFamily="34" charset="-120"/>
              </a:rPr>
              <a:t>Segregatsiya</a:t>
            </a:r>
            <a:endParaRPr lang="en-US" sz="1350" dirty="0"/>
          </a:p>
        </p:txBody>
      </p:sp>
      <p:sp>
        <p:nvSpPr>
          <p:cNvPr id="12" name="Text 9"/>
          <p:cNvSpPr/>
          <p:nvPr/>
        </p:nvSpPr>
        <p:spPr>
          <a:xfrm>
            <a:off x="594360" y="2624328"/>
            <a:ext cx="2286000" cy="594360"/>
          </a:xfrm>
          <a:prstGeom prst="rect">
            <a:avLst/>
          </a:prstGeom>
          <a:noFill/>
          <a:ln/>
        </p:spPr>
        <p:txBody>
          <a:bodyPr wrap="square" rtlCol="0" anchor="t"/>
          <a:lstStyle/>
          <a:p>
            <a:pPr marL="0" indent="0" algn="ctr">
              <a:buNone/>
            </a:pPr>
            <a:r>
              <a:rPr lang="en-US" sz="950" dirty="0">
                <a:solidFill>
                  <a:srgbClr val="1E2B2D"/>
                </a:solidFill>
                <a:latin typeface="Calibri" pitchFamily="34" charset="0"/>
                <a:ea typeface="Calibri" pitchFamily="34" charset="-122"/>
                <a:cs typeface="Calibri" pitchFamily="34" charset="-120"/>
              </a:rPr>
              <a:t>Maxsus ehtiyojli bolalar alohida maktablarda tarbiyalangan</a:t>
            </a:r>
            <a:endParaRPr lang="en-US" sz="950" dirty="0"/>
          </a:p>
        </p:txBody>
      </p:sp>
      <p:sp>
        <p:nvSpPr>
          <p:cNvPr id="13" name="Shape 10"/>
          <p:cNvSpPr/>
          <p:nvPr/>
        </p:nvSpPr>
        <p:spPr>
          <a:xfrm>
            <a:off x="4440936" y="3456432"/>
            <a:ext cx="402336" cy="402336"/>
          </a:xfrm>
          <a:prstGeom prst="ellipse">
            <a:avLst/>
          </a:prstGeom>
          <a:solidFill>
            <a:srgbClr val="3E8E8E"/>
          </a:solidFill>
          <a:ln w="38100">
            <a:solidFill>
              <a:srgbClr val="FFFFFF"/>
            </a:solidFill>
            <a:prstDash val="solid"/>
          </a:ln>
        </p:spPr>
      </p:sp>
      <p:sp>
        <p:nvSpPr>
          <p:cNvPr id="14" name="Shape 11"/>
          <p:cNvSpPr/>
          <p:nvPr/>
        </p:nvSpPr>
        <p:spPr>
          <a:xfrm>
            <a:off x="4642104" y="3858768"/>
            <a:ext cx="0" cy="210312"/>
          </a:xfrm>
          <a:prstGeom prst="line">
            <a:avLst/>
          </a:prstGeom>
          <a:noFill/>
          <a:ln w="25400">
            <a:solidFill>
              <a:srgbClr val="CFE0DE"/>
            </a:solidFill>
            <a:prstDash val="dash"/>
          </a:ln>
        </p:spPr>
      </p:sp>
      <p:sp>
        <p:nvSpPr>
          <p:cNvPr id="15" name="Shape 12"/>
          <p:cNvSpPr/>
          <p:nvPr/>
        </p:nvSpPr>
        <p:spPr>
          <a:xfrm>
            <a:off x="3407664" y="4069080"/>
            <a:ext cx="2468880" cy="1280160"/>
          </a:xfrm>
          <a:prstGeom prst="roundRect">
            <a:avLst>
              <a:gd name="adj" fmla="val 5714"/>
            </a:avLst>
          </a:prstGeom>
          <a:solidFill>
            <a:srgbClr val="DEEDEC"/>
          </a:solidFill>
          <a:ln/>
        </p:spPr>
      </p:sp>
      <p:sp>
        <p:nvSpPr>
          <p:cNvPr id="16" name="Text 13"/>
          <p:cNvSpPr/>
          <p:nvPr/>
        </p:nvSpPr>
        <p:spPr>
          <a:xfrm>
            <a:off x="3544824" y="4160520"/>
            <a:ext cx="2194560" cy="274320"/>
          </a:xfrm>
          <a:prstGeom prst="rect">
            <a:avLst/>
          </a:prstGeom>
          <a:noFill/>
          <a:ln/>
        </p:spPr>
        <p:txBody>
          <a:bodyPr wrap="square" rtlCol="0" anchor="ctr"/>
          <a:lstStyle/>
          <a:p>
            <a:pPr marL="0" indent="0" algn="ctr">
              <a:buNone/>
            </a:pPr>
            <a:r>
              <a:rPr lang="en-US" sz="1100" b="1" dirty="0">
                <a:solidFill>
                  <a:srgbClr val="D96C4F"/>
                </a:solidFill>
                <a:latin typeface="Calibri" pitchFamily="34" charset="0"/>
                <a:ea typeface="Calibri" pitchFamily="34" charset="-122"/>
                <a:cs typeface="Calibri" pitchFamily="34" charset="-120"/>
              </a:rPr>
              <a:t>1990</a:t>
            </a:r>
            <a:endParaRPr lang="en-US" sz="1100" dirty="0"/>
          </a:p>
        </p:txBody>
      </p:sp>
      <p:sp>
        <p:nvSpPr>
          <p:cNvPr id="17" name="Text 14"/>
          <p:cNvSpPr/>
          <p:nvPr/>
        </p:nvSpPr>
        <p:spPr>
          <a:xfrm>
            <a:off x="3499104" y="4416552"/>
            <a:ext cx="2286000" cy="320040"/>
          </a:xfrm>
          <a:prstGeom prst="rect">
            <a:avLst/>
          </a:prstGeom>
          <a:noFill/>
          <a:ln/>
        </p:spPr>
        <p:txBody>
          <a:bodyPr wrap="square" rtlCol="0" anchor="ctr"/>
          <a:lstStyle/>
          <a:p>
            <a:pPr marL="0" indent="0" algn="ctr">
              <a:buNone/>
            </a:pPr>
            <a:r>
              <a:rPr lang="en-US" sz="1350" b="1" dirty="0">
                <a:solidFill>
                  <a:srgbClr val="1B4B5A"/>
                </a:solidFill>
                <a:latin typeface="Cambria" pitchFamily="34" charset="0"/>
                <a:ea typeface="Cambria" pitchFamily="34" charset="-122"/>
                <a:cs typeface="Cambria" pitchFamily="34" charset="-120"/>
              </a:rPr>
              <a:t>Integratsiya</a:t>
            </a:r>
            <a:endParaRPr lang="en-US" sz="1350" dirty="0"/>
          </a:p>
        </p:txBody>
      </p:sp>
      <p:sp>
        <p:nvSpPr>
          <p:cNvPr id="18" name="Text 15"/>
          <p:cNvSpPr/>
          <p:nvPr/>
        </p:nvSpPr>
        <p:spPr>
          <a:xfrm>
            <a:off x="3499104" y="4727448"/>
            <a:ext cx="2286000" cy="594360"/>
          </a:xfrm>
          <a:prstGeom prst="rect">
            <a:avLst/>
          </a:prstGeom>
          <a:noFill/>
          <a:ln/>
        </p:spPr>
        <p:txBody>
          <a:bodyPr wrap="square" rtlCol="0" anchor="t"/>
          <a:lstStyle/>
          <a:p>
            <a:pPr marL="0" indent="0" algn="ctr">
              <a:buNone/>
            </a:pPr>
            <a:r>
              <a:rPr lang="en-US" sz="950" dirty="0">
                <a:solidFill>
                  <a:srgbClr val="1E2B2D"/>
                </a:solidFill>
                <a:latin typeface="Calibri" pitchFamily="34" charset="0"/>
                <a:ea typeface="Calibri" pitchFamily="34" charset="-122"/>
                <a:cs typeface="Calibri" pitchFamily="34" charset="-120"/>
              </a:rPr>
              <a:t>Bolalar umumiy maktablarga qoʻshilgan, lekin moslashtirish yetarli emas edi</a:t>
            </a:r>
            <a:endParaRPr lang="en-US" sz="950" dirty="0"/>
          </a:p>
        </p:txBody>
      </p:sp>
      <p:sp>
        <p:nvSpPr>
          <p:cNvPr id="19" name="Shape 16"/>
          <p:cNvSpPr/>
          <p:nvPr/>
        </p:nvSpPr>
        <p:spPr>
          <a:xfrm>
            <a:off x="7345680" y="3456432"/>
            <a:ext cx="402336" cy="402336"/>
          </a:xfrm>
          <a:prstGeom prst="ellipse">
            <a:avLst/>
          </a:prstGeom>
          <a:solidFill>
            <a:srgbClr val="3E8E8E"/>
          </a:solidFill>
          <a:ln w="38100">
            <a:solidFill>
              <a:srgbClr val="FFFFFF"/>
            </a:solidFill>
            <a:prstDash val="solid"/>
          </a:ln>
        </p:spPr>
      </p:sp>
      <p:sp>
        <p:nvSpPr>
          <p:cNvPr id="20" name="Shape 17"/>
          <p:cNvSpPr/>
          <p:nvPr/>
        </p:nvSpPr>
        <p:spPr>
          <a:xfrm>
            <a:off x="7546848" y="3246120"/>
            <a:ext cx="0" cy="210312"/>
          </a:xfrm>
          <a:prstGeom prst="line">
            <a:avLst/>
          </a:prstGeom>
          <a:noFill/>
          <a:ln w="25400">
            <a:solidFill>
              <a:srgbClr val="CFE0DE"/>
            </a:solidFill>
            <a:prstDash val="dash"/>
          </a:ln>
        </p:spPr>
      </p:sp>
      <p:sp>
        <p:nvSpPr>
          <p:cNvPr id="21" name="Shape 18"/>
          <p:cNvSpPr/>
          <p:nvPr/>
        </p:nvSpPr>
        <p:spPr>
          <a:xfrm>
            <a:off x="6312408" y="1965960"/>
            <a:ext cx="2468880" cy="1280160"/>
          </a:xfrm>
          <a:prstGeom prst="roundRect">
            <a:avLst>
              <a:gd name="adj" fmla="val 5714"/>
            </a:avLst>
          </a:prstGeom>
          <a:solidFill>
            <a:srgbClr val="EFE6D6"/>
          </a:solidFill>
          <a:ln/>
        </p:spPr>
      </p:sp>
      <p:sp>
        <p:nvSpPr>
          <p:cNvPr id="22" name="Text 19"/>
          <p:cNvSpPr/>
          <p:nvPr/>
        </p:nvSpPr>
        <p:spPr>
          <a:xfrm>
            <a:off x="6449568" y="2057400"/>
            <a:ext cx="2194560" cy="274320"/>
          </a:xfrm>
          <a:prstGeom prst="rect">
            <a:avLst/>
          </a:prstGeom>
          <a:noFill/>
          <a:ln/>
        </p:spPr>
        <p:txBody>
          <a:bodyPr wrap="square" rtlCol="0" anchor="ctr"/>
          <a:lstStyle/>
          <a:p>
            <a:pPr marL="0" indent="0" algn="ctr">
              <a:buNone/>
            </a:pPr>
            <a:r>
              <a:rPr lang="en-US" sz="1100" b="1" dirty="0">
                <a:solidFill>
                  <a:srgbClr val="D96C4F"/>
                </a:solidFill>
                <a:latin typeface="Calibri" pitchFamily="34" charset="0"/>
                <a:ea typeface="Calibri" pitchFamily="34" charset="-122"/>
                <a:cs typeface="Calibri" pitchFamily="34" charset="-120"/>
              </a:rPr>
              <a:t>1994</a:t>
            </a:r>
            <a:endParaRPr lang="en-US" sz="1100" dirty="0"/>
          </a:p>
        </p:txBody>
      </p:sp>
      <p:sp>
        <p:nvSpPr>
          <p:cNvPr id="23" name="Text 20"/>
          <p:cNvSpPr/>
          <p:nvPr/>
        </p:nvSpPr>
        <p:spPr>
          <a:xfrm>
            <a:off x="6403848" y="2313432"/>
            <a:ext cx="2286000" cy="320040"/>
          </a:xfrm>
          <a:prstGeom prst="rect">
            <a:avLst/>
          </a:prstGeom>
          <a:noFill/>
          <a:ln/>
        </p:spPr>
        <p:txBody>
          <a:bodyPr wrap="square" rtlCol="0" anchor="ctr"/>
          <a:lstStyle/>
          <a:p>
            <a:pPr marL="0" indent="0" algn="ctr">
              <a:buNone/>
            </a:pPr>
            <a:r>
              <a:rPr lang="en-US" sz="1350" b="1" dirty="0">
                <a:solidFill>
                  <a:srgbClr val="1B4B5A"/>
                </a:solidFill>
                <a:latin typeface="Cambria" pitchFamily="34" charset="0"/>
                <a:ea typeface="Cambria" pitchFamily="34" charset="-122"/>
                <a:cs typeface="Cambria" pitchFamily="34" charset="-120"/>
              </a:rPr>
              <a:t>Salamanka deklaratsiyasi</a:t>
            </a:r>
            <a:endParaRPr lang="en-US" sz="1350" dirty="0"/>
          </a:p>
        </p:txBody>
      </p:sp>
      <p:sp>
        <p:nvSpPr>
          <p:cNvPr id="24" name="Text 21"/>
          <p:cNvSpPr/>
          <p:nvPr/>
        </p:nvSpPr>
        <p:spPr>
          <a:xfrm>
            <a:off x="6403848" y="2624328"/>
            <a:ext cx="2286000" cy="594360"/>
          </a:xfrm>
          <a:prstGeom prst="rect">
            <a:avLst/>
          </a:prstGeom>
          <a:noFill/>
          <a:ln/>
        </p:spPr>
        <p:txBody>
          <a:bodyPr wrap="square" rtlCol="0" anchor="t"/>
          <a:lstStyle/>
          <a:p>
            <a:pPr marL="0" indent="0" algn="ctr">
              <a:buNone/>
            </a:pPr>
            <a:r>
              <a:rPr lang="en-US" sz="950" dirty="0">
                <a:solidFill>
                  <a:srgbClr val="1E2B2D"/>
                </a:solidFill>
                <a:latin typeface="Calibri" pitchFamily="34" charset="0"/>
                <a:ea typeface="Calibri" pitchFamily="34" charset="-122"/>
                <a:cs typeface="Calibri" pitchFamily="34" charset="-120"/>
              </a:rPr>
              <a:t>Inklyuziv taʻlim gʻoyasi xalqaro miqyosda eʻtirof etildi</a:t>
            </a:r>
            <a:endParaRPr lang="en-US" sz="950" dirty="0"/>
          </a:p>
        </p:txBody>
      </p:sp>
      <p:sp>
        <p:nvSpPr>
          <p:cNvPr id="25" name="Shape 22"/>
          <p:cNvSpPr/>
          <p:nvPr/>
        </p:nvSpPr>
        <p:spPr>
          <a:xfrm>
            <a:off x="10250424" y="3456432"/>
            <a:ext cx="402336" cy="402336"/>
          </a:xfrm>
          <a:prstGeom prst="ellipse">
            <a:avLst/>
          </a:prstGeom>
          <a:solidFill>
            <a:srgbClr val="E07A5F"/>
          </a:solidFill>
          <a:ln w="38100">
            <a:solidFill>
              <a:srgbClr val="FFFFFF"/>
            </a:solidFill>
            <a:prstDash val="solid"/>
          </a:ln>
        </p:spPr>
      </p:sp>
      <p:sp>
        <p:nvSpPr>
          <p:cNvPr id="26" name="Shape 23"/>
          <p:cNvSpPr/>
          <p:nvPr/>
        </p:nvSpPr>
        <p:spPr>
          <a:xfrm>
            <a:off x="10451592" y="3858768"/>
            <a:ext cx="0" cy="210312"/>
          </a:xfrm>
          <a:prstGeom prst="line">
            <a:avLst/>
          </a:prstGeom>
          <a:noFill/>
          <a:ln w="25400">
            <a:solidFill>
              <a:srgbClr val="CFE0DE"/>
            </a:solidFill>
            <a:prstDash val="dash"/>
          </a:ln>
        </p:spPr>
      </p:sp>
      <p:sp>
        <p:nvSpPr>
          <p:cNvPr id="27" name="Shape 24"/>
          <p:cNvSpPr/>
          <p:nvPr/>
        </p:nvSpPr>
        <p:spPr>
          <a:xfrm>
            <a:off x="9217152" y="4069080"/>
            <a:ext cx="2468880" cy="1280160"/>
          </a:xfrm>
          <a:prstGeom prst="roundRect">
            <a:avLst>
              <a:gd name="adj" fmla="val 5714"/>
            </a:avLst>
          </a:prstGeom>
          <a:solidFill>
            <a:srgbClr val="DEEDEC"/>
          </a:solidFill>
          <a:ln/>
        </p:spPr>
      </p:sp>
      <p:sp>
        <p:nvSpPr>
          <p:cNvPr id="28" name="Text 25"/>
          <p:cNvSpPr/>
          <p:nvPr/>
        </p:nvSpPr>
        <p:spPr>
          <a:xfrm>
            <a:off x="9354312" y="4160520"/>
            <a:ext cx="2194560" cy="274320"/>
          </a:xfrm>
          <a:prstGeom prst="rect">
            <a:avLst/>
          </a:prstGeom>
          <a:noFill/>
          <a:ln/>
        </p:spPr>
        <p:txBody>
          <a:bodyPr wrap="square" rtlCol="0" anchor="ctr"/>
          <a:lstStyle/>
          <a:p>
            <a:pPr marL="0" indent="0" algn="ctr">
              <a:buNone/>
            </a:pPr>
            <a:r>
              <a:rPr lang="en-US" sz="1100" b="1" dirty="0">
                <a:solidFill>
                  <a:srgbClr val="D96C4F"/>
                </a:solidFill>
                <a:latin typeface="Calibri" pitchFamily="34" charset="0"/>
                <a:ea typeface="Calibri" pitchFamily="34" charset="-122"/>
                <a:cs typeface="Calibri" pitchFamily="34" charset="-120"/>
              </a:rPr>
              <a:t>Bugun</a:t>
            </a:r>
            <a:endParaRPr lang="en-US" sz="1100" dirty="0"/>
          </a:p>
        </p:txBody>
      </p:sp>
      <p:sp>
        <p:nvSpPr>
          <p:cNvPr id="29" name="Text 26"/>
          <p:cNvSpPr/>
          <p:nvPr/>
        </p:nvSpPr>
        <p:spPr>
          <a:xfrm>
            <a:off x="9308592" y="4416552"/>
            <a:ext cx="2286000" cy="320040"/>
          </a:xfrm>
          <a:prstGeom prst="rect">
            <a:avLst/>
          </a:prstGeom>
          <a:noFill/>
          <a:ln/>
        </p:spPr>
        <p:txBody>
          <a:bodyPr wrap="square" rtlCol="0" anchor="ctr"/>
          <a:lstStyle/>
          <a:p>
            <a:pPr marL="0" indent="0" algn="ctr">
              <a:buNone/>
            </a:pPr>
            <a:r>
              <a:rPr lang="en-US" sz="1350" b="1" dirty="0">
                <a:solidFill>
                  <a:srgbClr val="1B4B5A"/>
                </a:solidFill>
                <a:latin typeface="Cambria" pitchFamily="34" charset="0"/>
                <a:ea typeface="Cambria" pitchFamily="34" charset="-122"/>
                <a:cs typeface="Cambria" pitchFamily="34" charset="-120"/>
              </a:rPr>
              <a:t>Inklyuziv taʻlim</a:t>
            </a:r>
            <a:endParaRPr lang="en-US" sz="1350" dirty="0"/>
          </a:p>
        </p:txBody>
      </p:sp>
      <p:sp>
        <p:nvSpPr>
          <p:cNvPr id="30" name="Text 27"/>
          <p:cNvSpPr/>
          <p:nvPr/>
        </p:nvSpPr>
        <p:spPr>
          <a:xfrm>
            <a:off x="9308592" y="4727448"/>
            <a:ext cx="2286000" cy="594360"/>
          </a:xfrm>
          <a:prstGeom prst="rect">
            <a:avLst/>
          </a:prstGeom>
          <a:noFill/>
          <a:ln/>
        </p:spPr>
        <p:txBody>
          <a:bodyPr wrap="square" rtlCol="0" anchor="t"/>
          <a:lstStyle/>
          <a:p>
            <a:pPr marL="0" indent="0" algn="ctr">
              <a:buNone/>
            </a:pPr>
            <a:r>
              <a:rPr lang="en-US" sz="950" dirty="0">
                <a:solidFill>
                  <a:srgbClr val="1E2B2D"/>
                </a:solidFill>
                <a:latin typeface="Calibri" pitchFamily="34" charset="0"/>
                <a:ea typeface="Calibri" pitchFamily="34" charset="-122"/>
                <a:cs typeface="Calibri" pitchFamily="34" charset="-120"/>
              </a:rPr>
              <a:t>Taʻlim tizimi har bir bolaning ehtiyojiga moslashtiriladi</a:t>
            </a:r>
            <a:endParaRPr lang="en-US" sz="950" dirty="0"/>
          </a:p>
        </p:txBody>
      </p:sp>
      <p:sp>
        <p:nvSpPr>
          <p:cNvPr id="31" name="Text 28"/>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05</a:t>
            </a:r>
            <a:endParaRPr lang="en-US" sz="1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8229600" cy="640080"/>
          </a:xfrm>
          <a:prstGeom prst="rect">
            <a:avLst/>
          </a:prstGeom>
          <a:noFill/>
          <a:ln/>
        </p:spPr>
        <p:txBody>
          <a:bodyPr wrap="square" rtlCol="0" anchor="ctr"/>
          <a:lstStyle/>
          <a:p>
            <a:pPr marL="0" indent="0">
              <a:buNone/>
            </a:pPr>
            <a:r>
              <a:rPr lang="en-US" sz="3000" b="1" dirty="0">
                <a:solidFill>
                  <a:srgbClr val="1B4B5A"/>
                </a:solidFill>
                <a:latin typeface="Cambria" pitchFamily="34" charset="0"/>
                <a:ea typeface="Cambria" pitchFamily="34" charset="-122"/>
                <a:cs typeface="Cambria" pitchFamily="34" charset="-120"/>
              </a:rPr>
              <a:t>Huquqiy-meʻyoriy asoslar</a:t>
            </a:r>
            <a:endParaRPr lang="en-US" sz="30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508760"/>
            <a:ext cx="10908792" cy="1024128"/>
          </a:xfrm>
          <a:prstGeom prst="roundRect">
            <a:avLst>
              <a:gd name="adj" fmla="val 7143"/>
            </a:avLst>
          </a:prstGeom>
          <a:solidFill>
            <a:srgbClr val="EFE6D6"/>
          </a:solidFill>
          <a:ln/>
        </p:spPr>
      </p:sp>
      <p:sp>
        <p:nvSpPr>
          <p:cNvPr id="5" name="Shape 3"/>
          <p:cNvSpPr/>
          <p:nvPr/>
        </p:nvSpPr>
        <p:spPr>
          <a:xfrm>
            <a:off x="868680" y="1655064"/>
            <a:ext cx="731520" cy="731520"/>
          </a:xfrm>
          <a:prstGeom prst="ellipse">
            <a:avLst/>
          </a:prstGeom>
          <a:solidFill>
            <a:srgbClr val="E07A5F"/>
          </a:solidFill>
          <a:ln/>
        </p:spPr>
      </p:sp>
      <p:pic>
        <p:nvPicPr>
          <p:cNvPr id="6" name="Image 0" descr="/home/claude/deck/icons/gavel.png"/>
          <p:cNvPicPr>
            <a:picLocks noChangeAspect="1"/>
          </p:cNvPicPr>
          <p:nvPr/>
        </p:nvPicPr>
        <p:blipFill>
          <a:blip r:embed="rId3"/>
          <a:stretch>
            <a:fillRect/>
          </a:stretch>
        </p:blipFill>
        <p:spPr>
          <a:xfrm>
            <a:off x="1044245" y="1830629"/>
            <a:ext cx="380390" cy="380390"/>
          </a:xfrm>
          <a:prstGeom prst="rect">
            <a:avLst/>
          </a:prstGeom>
        </p:spPr>
      </p:pic>
      <p:sp>
        <p:nvSpPr>
          <p:cNvPr id="7" name="Text 4"/>
          <p:cNvSpPr/>
          <p:nvPr/>
        </p:nvSpPr>
        <p:spPr>
          <a:xfrm>
            <a:off x="1783080" y="1600200"/>
            <a:ext cx="9171432" cy="457200"/>
          </a:xfrm>
          <a:prstGeom prst="rect">
            <a:avLst/>
          </a:prstGeom>
          <a:noFill/>
          <a:ln/>
        </p:spPr>
        <p:txBody>
          <a:bodyPr wrap="square" rtlCol="0" anchor="t"/>
          <a:lstStyle/>
          <a:p>
            <a:pPr marL="0" indent="0">
              <a:buNone/>
            </a:pPr>
            <a:r>
              <a:rPr lang="en-US" sz="1500" b="1" dirty="0">
                <a:solidFill>
                  <a:srgbClr val="1B4B5A"/>
                </a:solidFill>
                <a:latin typeface="Cambria" pitchFamily="34" charset="0"/>
                <a:ea typeface="Cambria" pitchFamily="34" charset="-122"/>
                <a:cs typeface="Cambria" pitchFamily="34" charset="-120"/>
              </a:rPr>
              <a:t>BMTning Bolalar huquqlari toʻgʻrisidagi konventsiyasi</a:t>
            </a:r>
            <a:endParaRPr lang="en-US" sz="1500" dirty="0"/>
          </a:p>
        </p:txBody>
      </p:sp>
      <p:sp>
        <p:nvSpPr>
          <p:cNvPr id="8" name="Text 5"/>
          <p:cNvSpPr/>
          <p:nvPr/>
        </p:nvSpPr>
        <p:spPr>
          <a:xfrm>
            <a:off x="1783080" y="2020824"/>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Har bir bolaning taʻlim olish huquqini kafolatlaydi</a:t>
            </a:r>
            <a:endParaRPr lang="en-US" sz="1200" dirty="0"/>
          </a:p>
        </p:txBody>
      </p:sp>
      <p:sp>
        <p:nvSpPr>
          <p:cNvPr id="9" name="Shape 6"/>
          <p:cNvSpPr/>
          <p:nvPr/>
        </p:nvSpPr>
        <p:spPr>
          <a:xfrm>
            <a:off x="640080" y="2715768"/>
            <a:ext cx="10908792" cy="1024128"/>
          </a:xfrm>
          <a:prstGeom prst="roundRect">
            <a:avLst>
              <a:gd name="adj" fmla="val 7143"/>
            </a:avLst>
          </a:prstGeom>
          <a:solidFill>
            <a:srgbClr val="DEEDEC"/>
          </a:solidFill>
          <a:ln/>
        </p:spPr>
      </p:sp>
      <p:sp>
        <p:nvSpPr>
          <p:cNvPr id="10" name="Shape 7"/>
          <p:cNvSpPr/>
          <p:nvPr/>
        </p:nvSpPr>
        <p:spPr>
          <a:xfrm>
            <a:off x="868680" y="2862072"/>
            <a:ext cx="731520" cy="731520"/>
          </a:xfrm>
          <a:prstGeom prst="ellipse">
            <a:avLst/>
          </a:prstGeom>
          <a:solidFill>
            <a:srgbClr val="3E8E8E"/>
          </a:solidFill>
          <a:ln/>
        </p:spPr>
      </p:sp>
      <p:pic>
        <p:nvPicPr>
          <p:cNvPr id="11" name="Image 1" descr="/home/claude/deck/icons/shield.png"/>
          <p:cNvPicPr>
            <a:picLocks noChangeAspect="1"/>
          </p:cNvPicPr>
          <p:nvPr/>
        </p:nvPicPr>
        <p:blipFill>
          <a:blip r:embed="rId4"/>
          <a:stretch>
            <a:fillRect/>
          </a:stretch>
        </p:blipFill>
        <p:spPr>
          <a:xfrm>
            <a:off x="1044245" y="3037637"/>
            <a:ext cx="380390" cy="380390"/>
          </a:xfrm>
          <a:prstGeom prst="rect">
            <a:avLst/>
          </a:prstGeom>
        </p:spPr>
      </p:pic>
      <p:sp>
        <p:nvSpPr>
          <p:cNvPr id="12" name="Text 8"/>
          <p:cNvSpPr/>
          <p:nvPr/>
        </p:nvSpPr>
        <p:spPr>
          <a:xfrm>
            <a:off x="1783080" y="2807208"/>
            <a:ext cx="9171432" cy="457200"/>
          </a:xfrm>
          <a:prstGeom prst="rect">
            <a:avLst/>
          </a:prstGeom>
          <a:noFill/>
          <a:ln/>
        </p:spPr>
        <p:txBody>
          <a:bodyPr wrap="square" rtlCol="0" anchor="t"/>
          <a:lstStyle/>
          <a:p>
            <a:pPr marL="0" indent="0">
              <a:buNone/>
            </a:pPr>
            <a:r>
              <a:rPr lang="en-US" sz="1500" b="1" dirty="0">
                <a:solidFill>
                  <a:srgbClr val="1B4B5A"/>
                </a:solidFill>
                <a:latin typeface="Cambria" pitchFamily="34" charset="0"/>
                <a:ea typeface="Cambria" pitchFamily="34" charset="-122"/>
                <a:cs typeface="Cambria" pitchFamily="34" charset="-120"/>
              </a:rPr>
              <a:t>Salamanka deklaratsiyasi (1994)</a:t>
            </a:r>
            <a:endParaRPr lang="en-US" sz="1500" dirty="0"/>
          </a:p>
        </p:txBody>
      </p:sp>
      <p:sp>
        <p:nvSpPr>
          <p:cNvPr id="13" name="Text 9"/>
          <p:cNvSpPr/>
          <p:nvPr/>
        </p:nvSpPr>
        <p:spPr>
          <a:xfrm>
            <a:off x="1783080" y="3227832"/>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Inklyuziv taʻlim tamoyillarini xalqaro darajada belgilab berdi</a:t>
            </a:r>
            <a:endParaRPr lang="en-US" sz="1200" dirty="0"/>
          </a:p>
        </p:txBody>
      </p:sp>
      <p:sp>
        <p:nvSpPr>
          <p:cNvPr id="14" name="Shape 10"/>
          <p:cNvSpPr/>
          <p:nvPr/>
        </p:nvSpPr>
        <p:spPr>
          <a:xfrm>
            <a:off x="640080" y="3922776"/>
            <a:ext cx="10908792" cy="1024128"/>
          </a:xfrm>
          <a:prstGeom prst="roundRect">
            <a:avLst>
              <a:gd name="adj" fmla="val 7143"/>
            </a:avLst>
          </a:prstGeom>
          <a:solidFill>
            <a:srgbClr val="EFE6D6"/>
          </a:solidFill>
          <a:ln/>
        </p:spPr>
      </p:sp>
      <p:sp>
        <p:nvSpPr>
          <p:cNvPr id="15" name="Shape 11"/>
          <p:cNvSpPr/>
          <p:nvPr/>
        </p:nvSpPr>
        <p:spPr>
          <a:xfrm>
            <a:off x="868680" y="4069080"/>
            <a:ext cx="731520" cy="731520"/>
          </a:xfrm>
          <a:prstGeom prst="ellipse">
            <a:avLst/>
          </a:prstGeom>
          <a:solidFill>
            <a:srgbClr val="E07A5F"/>
          </a:solidFill>
          <a:ln/>
        </p:spPr>
      </p:sp>
      <p:pic>
        <p:nvPicPr>
          <p:cNvPr id="16" name="Image 2" descr="/home/claude/deck/icons/balance.png"/>
          <p:cNvPicPr>
            <a:picLocks noChangeAspect="1"/>
          </p:cNvPicPr>
          <p:nvPr/>
        </p:nvPicPr>
        <p:blipFill>
          <a:blip r:embed="rId5"/>
          <a:stretch>
            <a:fillRect/>
          </a:stretch>
        </p:blipFill>
        <p:spPr>
          <a:xfrm>
            <a:off x="1044245" y="4244645"/>
            <a:ext cx="380390" cy="380390"/>
          </a:xfrm>
          <a:prstGeom prst="rect">
            <a:avLst/>
          </a:prstGeom>
        </p:spPr>
      </p:pic>
      <p:sp>
        <p:nvSpPr>
          <p:cNvPr id="17" name="Text 12"/>
          <p:cNvSpPr/>
          <p:nvPr/>
        </p:nvSpPr>
        <p:spPr>
          <a:xfrm>
            <a:off x="1783080" y="4014216"/>
            <a:ext cx="9171432" cy="457200"/>
          </a:xfrm>
          <a:prstGeom prst="rect">
            <a:avLst/>
          </a:prstGeom>
          <a:noFill/>
          <a:ln/>
        </p:spPr>
        <p:txBody>
          <a:bodyPr wrap="square" rtlCol="0" anchor="t"/>
          <a:lstStyle/>
          <a:p>
            <a:pPr marL="0" indent="0">
              <a:buNone/>
            </a:pPr>
            <a:r>
              <a:rPr lang="en-US" sz="1500" b="1" dirty="0">
                <a:solidFill>
                  <a:srgbClr val="1B4B5A"/>
                </a:solidFill>
                <a:latin typeface="Cambria" pitchFamily="34" charset="0"/>
                <a:ea typeface="Cambria" pitchFamily="34" charset="-122"/>
                <a:cs typeface="Cambria" pitchFamily="34" charset="-120"/>
              </a:rPr>
              <a:t>Nogironligi boʻlgan shaxslar huquqlari konventsiyasi</a:t>
            </a:r>
            <a:endParaRPr lang="en-US" sz="1500" dirty="0"/>
          </a:p>
        </p:txBody>
      </p:sp>
      <p:sp>
        <p:nvSpPr>
          <p:cNvPr id="18" name="Text 13"/>
          <p:cNvSpPr/>
          <p:nvPr/>
        </p:nvSpPr>
        <p:spPr>
          <a:xfrm>
            <a:off x="1783080" y="4434840"/>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Nogironligi boʻlgan shaxslarning teng taʻlim huquqini mustahkamlaydi</a:t>
            </a:r>
            <a:endParaRPr lang="en-US" sz="1200" dirty="0"/>
          </a:p>
        </p:txBody>
      </p:sp>
      <p:sp>
        <p:nvSpPr>
          <p:cNvPr id="19" name="Shape 14"/>
          <p:cNvSpPr/>
          <p:nvPr/>
        </p:nvSpPr>
        <p:spPr>
          <a:xfrm>
            <a:off x="640080" y="5129784"/>
            <a:ext cx="10908792" cy="1024128"/>
          </a:xfrm>
          <a:prstGeom prst="roundRect">
            <a:avLst>
              <a:gd name="adj" fmla="val 7143"/>
            </a:avLst>
          </a:prstGeom>
          <a:solidFill>
            <a:srgbClr val="DEEDEC"/>
          </a:solidFill>
          <a:ln/>
        </p:spPr>
      </p:sp>
      <p:sp>
        <p:nvSpPr>
          <p:cNvPr id="20" name="Shape 15"/>
          <p:cNvSpPr/>
          <p:nvPr/>
        </p:nvSpPr>
        <p:spPr>
          <a:xfrm>
            <a:off x="868680" y="5276088"/>
            <a:ext cx="731520" cy="731520"/>
          </a:xfrm>
          <a:prstGeom prst="ellipse">
            <a:avLst/>
          </a:prstGeom>
          <a:solidFill>
            <a:srgbClr val="3E8E8E"/>
          </a:solidFill>
          <a:ln/>
        </p:spPr>
      </p:sp>
      <p:pic>
        <p:nvPicPr>
          <p:cNvPr id="21" name="Image 3" descr="/home/claude/deck/icons/book.png"/>
          <p:cNvPicPr>
            <a:picLocks noChangeAspect="1"/>
          </p:cNvPicPr>
          <p:nvPr/>
        </p:nvPicPr>
        <p:blipFill>
          <a:blip r:embed="rId6"/>
          <a:stretch>
            <a:fillRect/>
          </a:stretch>
        </p:blipFill>
        <p:spPr>
          <a:xfrm>
            <a:off x="1044245" y="5451653"/>
            <a:ext cx="380390" cy="380390"/>
          </a:xfrm>
          <a:prstGeom prst="rect">
            <a:avLst/>
          </a:prstGeom>
        </p:spPr>
      </p:pic>
      <p:sp>
        <p:nvSpPr>
          <p:cNvPr id="22" name="Text 16"/>
          <p:cNvSpPr/>
          <p:nvPr/>
        </p:nvSpPr>
        <p:spPr>
          <a:xfrm>
            <a:off x="1783080" y="5221224"/>
            <a:ext cx="9171432" cy="457200"/>
          </a:xfrm>
          <a:prstGeom prst="rect">
            <a:avLst/>
          </a:prstGeom>
          <a:noFill/>
          <a:ln/>
        </p:spPr>
        <p:txBody>
          <a:bodyPr wrap="square" rtlCol="0" anchor="t"/>
          <a:lstStyle/>
          <a:p>
            <a:pPr marL="0" indent="0">
              <a:buNone/>
            </a:pPr>
            <a:r>
              <a:rPr lang="en-US" sz="1500" b="1" dirty="0">
                <a:solidFill>
                  <a:srgbClr val="1B4B5A"/>
                </a:solidFill>
                <a:latin typeface="Cambria" pitchFamily="34" charset="0"/>
                <a:ea typeface="Cambria" pitchFamily="34" charset="-122"/>
                <a:cs typeface="Cambria" pitchFamily="34" charset="-120"/>
              </a:rPr>
              <a:t>Oʻzbekiston Respublikasining "Taʻlim toʻgʻrisida"gi qonuni</a:t>
            </a:r>
            <a:endParaRPr lang="en-US" sz="1500" dirty="0"/>
          </a:p>
        </p:txBody>
      </p:sp>
      <p:sp>
        <p:nvSpPr>
          <p:cNvPr id="23" name="Text 17"/>
          <p:cNvSpPr/>
          <p:nvPr/>
        </p:nvSpPr>
        <p:spPr>
          <a:xfrm>
            <a:off x="1783080" y="5641848"/>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Milliy darajada inklyuziv taʻlimni tartibga soladi</a:t>
            </a:r>
            <a:endParaRPr lang="en-US" sz="1200" dirty="0"/>
          </a:p>
        </p:txBody>
      </p:sp>
      <p:sp>
        <p:nvSpPr>
          <p:cNvPr id="24" name="Text 18"/>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06</a:t>
            </a:r>
            <a:endParaRPr lang="en-US" sz="1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64E9A933-AE2B-4679-85D7-25C99AB82341}"/>
              </a:ext>
            </a:extLst>
          </p:cNvPr>
          <p:cNvPicPr>
            <a:picLocks noChangeAspect="1"/>
          </p:cNvPicPr>
          <p:nvPr/>
        </p:nvPicPr>
        <p:blipFill rotWithShape="1">
          <a:blip r:embed="rId2"/>
          <a:srcRect l="-1316" t="-9003" r="51755" b="22978"/>
          <a:stretch/>
        </p:blipFill>
        <p:spPr>
          <a:xfrm>
            <a:off x="3725333" y="3332238"/>
            <a:ext cx="5467048" cy="3676952"/>
          </a:xfrm>
          <a:prstGeom prst="rect">
            <a:avLst/>
          </a:prstGeom>
        </p:spPr>
      </p:pic>
      <p:sp>
        <p:nvSpPr>
          <p:cNvPr id="7" name="Стрелка углом 6"/>
          <p:cNvSpPr/>
          <p:nvPr/>
        </p:nvSpPr>
        <p:spPr>
          <a:xfrm rot="16200000">
            <a:off x="1909136" y="4471103"/>
            <a:ext cx="1403048" cy="1254079"/>
          </a:xfrm>
          <a:prstGeom prst="bentArrow">
            <a:avLst>
              <a:gd name="adj1" fmla="val 25000"/>
              <a:gd name="adj2" fmla="val 25000"/>
              <a:gd name="adj3" fmla="val 25000"/>
              <a:gd name="adj4" fmla="val 21390"/>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sz="1143">
              <a:solidFill>
                <a:schemeClr val="tx1"/>
              </a:solidFill>
            </a:endParaRPr>
          </a:p>
        </p:txBody>
      </p:sp>
      <p:sp>
        <p:nvSpPr>
          <p:cNvPr id="8" name="Стрелка углом 7"/>
          <p:cNvSpPr/>
          <p:nvPr/>
        </p:nvSpPr>
        <p:spPr>
          <a:xfrm rot="16200000" flipV="1">
            <a:off x="9383655" y="4442750"/>
            <a:ext cx="1403049" cy="1310785"/>
          </a:xfrm>
          <a:prstGeom prst="bentArrow">
            <a:avLst>
              <a:gd name="adj1" fmla="val 25000"/>
              <a:gd name="adj2" fmla="val 25000"/>
              <a:gd name="adj3" fmla="val 25000"/>
              <a:gd name="adj4" fmla="val 21390"/>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sz="1143">
              <a:solidFill>
                <a:schemeClr val="tx1"/>
              </a:solidFill>
            </a:endParaRPr>
          </a:p>
        </p:txBody>
      </p:sp>
      <p:sp>
        <p:nvSpPr>
          <p:cNvPr id="9" name="Скругленный прямоугольник 8"/>
          <p:cNvSpPr/>
          <p:nvPr/>
        </p:nvSpPr>
        <p:spPr>
          <a:xfrm>
            <a:off x="530279" y="882958"/>
            <a:ext cx="5370286" cy="2839052"/>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5"/>
          </a:lnRef>
          <a:fillRef idx="2">
            <a:schemeClr val="accent5"/>
          </a:fillRef>
          <a:effectRef idx="1">
            <a:schemeClr val="accent5"/>
          </a:effectRef>
          <a:fontRef idx="minor">
            <a:schemeClr val="dk1"/>
          </a:fontRef>
        </p:style>
        <p:txBody>
          <a:bodyPr rtlCol="0" anchor="ctr"/>
          <a:lstStyle/>
          <a:p>
            <a:pPr algn="just"/>
            <a:r>
              <a:rPr lang="en-US" sz="1460" dirty="0" err="1">
                <a:latin typeface="Times New Roman" panose="02020603050405020304" pitchFamily="18" charset="0"/>
                <a:cs typeface="Times New Roman" panose="02020603050405020304" pitchFamily="18" charset="0"/>
              </a:rPr>
              <a:t>Har</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kim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olish</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huquqiga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ega</a:t>
            </a:r>
            <a:r>
              <a:rPr lang="en-US" sz="1460" dirty="0">
                <a:latin typeface="Times New Roman" panose="02020603050405020304" pitchFamily="18" charset="0"/>
                <a:cs typeface="Times New Roman" panose="02020603050405020304" pitchFamily="18" charset="0"/>
              </a:rPr>
              <a:t>.</a:t>
            </a:r>
          </a:p>
          <a:p>
            <a:pPr algn="just"/>
            <a:r>
              <a:rPr lang="en-US" sz="1460" dirty="0" err="1">
                <a:latin typeface="Times New Roman" panose="02020603050405020304" pitchFamily="18" charset="0"/>
                <a:cs typeface="Times New Roman" panose="02020603050405020304" pitchFamily="18" charset="0"/>
              </a:rPr>
              <a:t>Davlat</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uzluksiz</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tizimi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uning</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har</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xil</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turlari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va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shakllari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davlat</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va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nodavlat</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tashkilotlari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rivojlanishini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ta’minlaydi</a:t>
            </a:r>
            <a:r>
              <a:rPr lang="en-US" sz="1460" dirty="0">
                <a:latin typeface="Times New Roman" panose="02020603050405020304" pitchFamily="18" charset="0"/>
                <a:cs typeface="Times New Roman" panose="02020603050405020304" pitchFamily="18" charset="0"/>
              </a:rPr>
              <a:t>.</a:t>
            </a:r>
          </a:p>
          <a:p>
            <a:pPr algn="just"/>
            <a:r>
              <a:rPr lang="en-US" sz="1460" dirty="0" err="1">
                <a:latin typeface="Times New Roman" panose="02020603050405020304" pitchFamily="18" charset="0"/>
                <a:cs typeface="Times New Roman" panose="02020603050405020304" pitchFamily="18" charset="0"/>
              </a:rPr>
              <a:t>Davlat</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maktabgacha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va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tarbiyani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rivojlantirish</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uchun</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shart-sharoitlar</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yaratadi</a:t>
            </a:r>
            <a:r>
              <a:rPr lang="en-US" sz="1460" dirty="0">
                <a:latin typeface="Times New Roman" panose="02020603050405020304" pitchFamily="18" charset="0"/>
                <a:cs typeface="Times New Roman" panose="02020603050405020304" pitchFamily="18" charset="0"/>
              </a:rPr>
              <a:t>.</a:t>
            </a:r>
          </a:p>
          <a:p>
            <a:pPr algn="just"/>
            <a:r>
              <a:rPr lang="en-US" sz="1460" dirty="0" err="1">
                <a:latin typeface="Times New Roman" panose="02020603050405020304" pitchFamily="18" charset="0"/>
                <a:cs typeface="Times New Roman" panose="02020603050405020304" pitchFamily="18" charset="0"/>
              </a:rPr>
              <a:t>Davlat</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bepul</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umumiy</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o‘rta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va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boshlang‘ich</a:t>
            </a:r>
            <a:r>
              <a:rPr lang="en-US" sz="1460" dirty="0">
                <a:latin typeface="Times New Roman" panose="02020603050405020304" pitchFamily="18" charset="0"/>
                <a:cs typeface="Times New Roman" panose="02020603050405020304" pitchFamily="18" charset="0"/>
              </a:rPr>
              <a:t> professional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olishni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kafolatlaydi</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Umumiy</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o‘rta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majburiydir</a:t>
            </a:r>
            <a:r>
              <a:rPr lang="en-US" sz="1460" dirty="0">
                <a:latin typeface="Times New Roman" panose="02020603050405020304" pitchFamily="18" charset="0"/>
                <a:cs typeface="Times New Roman" panose="02020603050405020304" pitchFamily="18" charset="0"/>
              </a:rPr>
              <a:t>.</a:t>
            </a:r>
          </a:p>
          <a:p>
            <a:pPr algn="just"/>
            <a:r>
              <a:rPr lang="en-US" sz="1460" dirty="0" err="1">
                <a:latin typeface="Times New Roman" panose="02020603050405020304" pitchFamily="18" charset="0"/>
                <a:cs typeface="Times New Roman" panose="02020603050405020304" pitchFamily="18" charset="0"/>
              </a:rPr>
              <a:t>Maktabgacha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va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tarbiya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umumiy</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o‘rta</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ta’lim</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davlat</a:t>
            </a:r>
            <a:r>
              <a:rPr lang="en-US" sz="1460" dirty="0">
                <a:latin typeface="Times New Roman" panose="02020603050405020304" pitchFamily="18" charset="0"/>
                <a:cs typeface="Times New Roman" panose="02020603050405020304" pitchFamily="18" charset="0"/>
              </a:rPr>
              <a:t> </a:t>
            </a:r>
            <a:r>
              <a:rPr lang="en-US" sz="1460" dirty="0" err="1">
                <a:latin typeface="Times New Roman" panose="02020603050405020304" pitchFamily="18" charset="0"/>
                <a:cs typeface="Times New Roman" panose="02020603050405020304" pitchFamily="18" charset="0"/>
              </a:rPr>
              <a:t>nazoratidadir</a:t>
            </a:r>
            <a:r>
              <a:rPr lang="en-US" sz="1460" dirty="0">
                <a:latin typeface="Times New Roman" panose="02020603050405020304" pitchFamily="18" charset="0"/>
                <a:cs typeface="Times New Roman" panose="02020603050405020304" pitchFamily="18" charset="0"/>
              </a:rPr>
              <a:t>.</a:t>
            </a:r>
          </a:p>
          <a:p>
            <a:pPr algn="just"/>
            <a:r>
              <a:rPr lang="en-US" sz="1460" b="1" dirty="0" err="1">
                <a:solidFill>
                  <a:srgbClr val="FF0000"/>
                </a:solidFill>
                <a:latin typeface="Times New Roman" panose="02020603050405020304" pitchFamily="18" charset="0"/>
                <a:cs typeface="Times New Roman" panose="02020603050405020304" pitchFamily="18" charset="0"/>
              </a:rPr>
              <a:t>Ta’lim</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tashkilotlarida</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alohida</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ta’lim</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ehtiyojlariga</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ega</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bo‘lgan</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bolalar</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uchun</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inklyuziv</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ta’lim</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va</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tarbiya</a:t>
            </a:r>
            <a:r>
              <a:rPr lang="en-US" sz="1460" b="1" dirty="0">
                <a:solidFill>
                  <a:srgbClr val="FF0000"/>
                </a:solidFill>
                <a:latin typeface="Times New Roman" panose="02020603050405020304" pitchFamily="18" charset="0"/>
                <a:cs typeface="Times New Roman" panose="02020603050405020304" pitchFamily="18" charset="0"/>
              </a:rPr>
              <a:t> </a:t>
            </a:r>
            <a:r>
              <a:rPr lang="en-US" sz="1460" b="1" dirty="0" err="1">
                <a:solidFill>
                  <a:srgbClr val="FF0000"/>
                </a:solidFill>
                <a:latin typeface="Times New Roman" panose="02020603050405020304" pitchFamily="18" charset="0"/>
                <a:cs typeface="Times New Roman" panose="02020603050405020304" pitchFamily="18" charset="0"/>
              </a:rPr>
              <a:t>ta’minlanadi</a:t>
            </a:r>
            <a:r>
              <a:rPr lang="en-US" sz="1460" b="1" dirty="0">
                <a:solidFill>
                  <a:srgbClr val="FF0000"/>
                </a:solidFill>
                <a:latin typeface="Times New Roman" panose="02020603050405020304" pitchFamily="18" charset="0"/>
                <a:cs typeface="Times New Roman" panose="02020603050405020304" pitchFamily="18" charset="0"/>
              </a:rPr>
              <a:t>.</a:t>
            </a:r>
          </a:p>
        </p:txBody>
      </p:sp>
      <p:sp>
        <p:nvSpPr>
          <p:cNvPr id="10" name="Скругленный прямоугольник 9"/>
          <p:cNvSpPr/>
          <p:nvPr/>
        </p:nvSpPr>
        <p:spPr>
          <a:xfrm>
            <a:off x="6144381" y="882958"/>
            <a:ext cx="5370286" cy="2839051"/>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5"/>
          </a:lnRef>
          <a:fillRef idx="2">
            <a:schemeClr val="accent5"/>
          </a:fillRef>
          <a:effectRef idx="1">
            <a:schemeClr val="accent5"/>
          </a:effectRef>
          <a:fontRef idx="minor">
            <a:schemeClr val="dk1"/>
          </a:fontRef>
        </p:style>
        <p:txBody>
          <a:bodyPr rtlCol="0" anchor="ctr"/>
          <a:lstStyle/>
          <a:p>
            <a:pPr algn="just"/>
            <a:r>
              <a:rPr lang="en-US" sz="1587" dirty="0" err="1">
                <a:latin typeface="Times New Roman" panose="02020603050405020304" pitchFamily="18" charset="0"/>
                <a:cs typeface="Times New Roman" panose="02020603050405020304" pitchFamily="18" charset="0"/>
              </a:rPr>
              <a:t>Inklyuziv</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alohida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ehtiyojlari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va</a:t>
            </a:r>
            <a:r>
              <a:rPr lang="en-US" sz="1587" dirty="0">
                <a:latin typeface="Times New Roman" panose="02020603050405020304" pitchFamily="18" charset="0"/>
                <a:cs typeface="Times New Roman" panose="02020603050405020304" pitchFamily="18" charset="0"/>
              </a:rPr>
              <a:t> individual </a:t>
            </a:r>
            <a:r>
              <a:rPr lang="en-US" sz="1587" dirty="0" err="1">
                <a:latin typeface="Times New Roman" panose="02020603050405020304" pitchFamily="18" charset="0"/>
                <a:cs typeface="Times New Roman" panose="02020603050405020304" pitchFamily="18" charset="0"/>
              </a:rPr>
              <a:t>imkoniyatlarning</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xilma-xilligini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hisobga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olgan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holda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barcha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oluvchilar</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uchun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tashkilotlarida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olishga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boʻlgan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teng</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imkoniyatlarni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taʼminlashga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qaratilgan</a:t>
            </a:r>
            <a:r>
              <a:rPr lang="en-US" sz="1587" dirty="0">
                <a:latin typeface="Times New Roman" panose="02020603050405020304" pitchFamily="18" charset="0"/>
                <a:cs typeface="Times New Roman" panose="02020603050405020304" pitchFamily="18" charset="0"/>
              </a:rPr>
              <a:t>.</a:t>
            </a:r>
          </a:p>
          <a:p>
            <a:pPr algn="just"/>
            <a:r>
              <a:rPr lang="en-US" sz="1587" dirty="0" err="1">
                <a:latin typeface="Times New Roman" panose="02020603050405020304" pitchFamily="18" charset="0"/>
                <a:cs typeface="Times New Roman" panose="02020603050405020304" pitchFamily="18" charset="0"/>
              </a:rPr>
              <a:t>Jismoniy</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aqliy</a:t>
            </a:r>
            <a:r>
              <a:rPr lang="en-US" sz="1587" dirty="0">
                <a:latin typeface="Times New Roman" panose="02020603050405020304" pitchFamily="18" charset="0"/>
                <a:cs typeface="Times New Roman" panose="02020603050405020304" pitchFamily="18" charset="0"/>
              </a:rPr>
              <a:t>, sensor (</a:t>
            </a:r>
            <a:r>
              <a:rPr lang="en-US" sz="1587" dirty="0" err="1">
                <a:latin typeface="Times New Roman" panose="02020603050405020304" pitchFamily="18" charset="0"/>
                <a:cs typeface="Times New Roman" panose="02020603050405020304" pitchFamily="18" charset="0"/>
              </a:rPr>
              <a:t>sezgi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yoki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ruhiy</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nuqsonlari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boʻlgan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bolalar</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shaxslar</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uchun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tashkilotlarida</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inklyuziv</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tashkil</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etiladi</a:t>
            </a:r>
            <a:r>
              <a:rPr lang="en-US" sz="1587" dirty="0">
                <a:latin typeface="Times New Roman" panose="02020603050405020304" pitchFamily="18" charset="0"/>
                <a:cs typeface="Times New Roman" panose="02020603050405020304" pitchFamily="18" charset="0"/>
              </a:rPr>
              <a:t>.</a:t>
            </a:r>
          </a:p>
          <a:p>
            <a:pPr algn="just"/>
            <a:r>
              <a:rPr lang="en-US" sz="1587" dirty="0" err="1">
                <a:latin typeface="Times New Roman" panose="02020603050405020304" pitchFamily="18" charset="0"/>
                <a:cs typeface="Times New Roman" panose="02020603050405020304" pitchFamily="18" charset="0"/>
              </a:rPr>
              <a:t>Inklyuziv</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taʼlimni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tashkil</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etish</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tartibi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Oʻzbekiston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Respublikasi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Vazirlar</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Mahkamasi</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tomonidan</a:t>
            </a:r>
            <a:r>
              <a:rPr lang="en-US" sz="1587" dirty="0">
                <a:latin typeface="Times New Roman" panose="02020603050405020304" pitchFamily="18" charset="0"/>
                <a:cs typeface="Times New Roman" panose="02020603050405020304" pitchFamily="18" charset="0"/>
              </a:rPr>
              <a:t> </a:t>
            </a:r>
            <a:r>
              <a:rPr lang="en-US" sz="1587" dirty="0" err="1">
                <a:latin typeface="Times New Roman" panose="02020603050405020304" pitchFamily="18" charset="0"/>
                <a:cs typeface="Times New Roman" panose="02020603050405020304" pitchFamily="18" charset="0"/>
              </a:rPr>
              <a:t>belgilanadi</a:t>
            </a:r>
            <a:r>
              <a:rPr lang="en-US" sz="1587" dirty="0">
                <a:latin typeface="Times New Roman" panose="02020603050405020304" pitchFamily="18" charset="0"/>
                <a:cs typeface="Times New Roman" panose="02020603050405020304" pitchFamily="18" charset="0"/>
              </a:rPr>
              <a:t>.</a:t>
            </a:r>
          </a:p>
        </p:txBody>
      </p:sp>
      <p:sp>
        <p:nvSpPr>
          <p:cNvPr id="11" name="Прямоугольник 10"/>
          <p:cNvSpPr/>
          <p:nvPr/>
        </p:nvSpPr>
        <p:spPr>
          <a:xfrm>
            <a:off x="1439080" y="3861593"/>
            <a:ext cx="1869423" cy="326884"/>
          </a:xfrm>
          <a:prstGeom prst="rect">
            <a:avLst/>
          </a:prstGeom>
        </p:spPr>
        <p:txBody>
          <a:bodyPr wrap="none">
            <a:spAutoFit/>
          </a:bodyPr>
          <a:lstStyle/>
          <a:p>
            <a:r>
              <a:rPr lang="en-US" sz="1524" b="1" i="1" dirty="0">
                <a:latin typeface="Times New Roman" panose="02020603050405020304" pitchFamily="18" charset="0"/>
                <a:ea typeface="Times New Roman" panose="02020603050405020304" pitchFamily="18" charset="0"/>
              </a:rPr>
              <a:t>(2023-yil, 50-modda)</a:t>
            </a:r>
            <a:endParaRPr lang="ru-RU" sz="1524" dirty="0"/>
          </a:p>
        </p:txBody>
      </p:sp>
      <p:sp>
        <p:nvSpPr>
          <p:cNvPr id="12" name="Прямоугольник 11"/>
          <p:cNvSpPr/>
          <p:nvPr/>
        </p:nvSpPr>
        <p:spPr>
          <a:xfrm>
            <a:off x="9429787" y="3827221"/>
            <a:ext cx="1917513" cy="326884"/>
          </a:xfrm>
          <a:prstGeom prst="rect">
            <a:avLst/>
          </a:prstGeom>
        </p:spPr>
        <p:txBody>
          <a:bodyPr wrap="none">
            <a:spAutoFit/>
          </a:bodyPr>
          <a:lstStyle/>
          <a:p>
            <a:r>
              <a:rPr lang="en-US" sz="1524" b="1" i="1" dirty="0">
                <a:latin typeface="Times New Roman" panose="02020603050405020304" pitchFamily="18" charset="0"/>
                <a:ea typeface="Times New Roman" panose="02020603050405020304" pitchFamily="18" charset="0"/>
              </a:rPr>
              <a:t>(2020-yil, 20-modda)</a:t>
            </a:r>
            <a:r>
              <a:rPr lang="en-US" sz="1524" dirty="0">
                <a:latin typeface="Times New Roman" panose="02020603050405020304" pitchFamily="18" charset="0"/>
                <a:ea typeface="Times New Roman" panose="02020603050405020304" pitchFamily="18" charset="0"/>
              </a:rPr>
              <a:t> </a:t>
            </a:r>
            <a:endParaRPr lang="ru-RU" sz="1524" dirty="0"/>
          </a:p>
        </p:txBody>
      </p:sp>
    </p:spTree>
    <p:extLst>
      <p:ext uri="{BB962C8B-B14F-4D97-AF65-F5344CB8AC3E}">
        <p14:creationId xmlns:p14="http://schemas.microsoft.com/office/powerpoint/2010/main" val="505767879"/>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64E9A933-AE2B-4679-85D7-25C99AB82341}"/>
              </a:ext>
            </a:extLst>
          </p:cNvPr>
          <p:cNvPicPr>
            <a:picLocks noChangeAspect="1"/>
          </p:cNvPicPr>
          <p:nvPr/>
        </p:nvPicPr>
        <p:blipFill rotWithShape="1">
          <a:blip r:embed="rId2"/>
          <a:srcRect l="47807" t="20851"/>
          <a:stretch/>
        </p:blipFill>
        <p:spPr>
          <a:xfrm>
            <a:off x="3531810" y="3736006"/>
            <a:ext cx="4741333" cy="3121994"/>
          </a:xfrm>
          <a:prstGeom prst="rect">
            <a:avLst/>
          </a:prstGeom>
        </p:spPr>
      </p:pic>
      <p:sp>
        <p:nvSpPr>
          <p:cNvPr id="6" name="Стрелка углом 5"/>
          <p:cNvSpPr/>
          <p:nvPr/>
        </p:nvSpPr>
        <p:spPr>
          <a:xfrm rot="16200000">
            <a:off x="1860754" y="3987294"/>
            <a:ext cx="1403048" cy="1254079"/>
          </a:xfrm>
          <a:prstGeom prst="bentArrow">
            <a:avLst>
              <a:gd name="adj1" fmla="val 25000"/>
              <a:gd name="adj2" fmla="val 25000"/>
              <a:gd name="adj3" fmla="val 25000"/>
              <a:gd name="adj4" fmla="val 21390"/>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sz="1143">
              <a:solidFill>
                <a:schemeClr val="tx1"/>
              </a:solidFill>
            </a:endParaRPr>
          </a:p>
        </p:txBody>
      </p:sp>
      <p:sp>
        <p:nvSpPr>
          <p:cNvPr id="7" name="Стрелка углом 6"/>
          <p:cNvSpPr/>
          <p:nvPr/>
        </p:nvSpPr>
        <p:spPr>
          <a:xfrm rot="16200000" flipV="1">
            <a:off x="9049487" y="3958941"/>
            <a:ext cx="1403049" cy="1310785"/>
          </a:xfrm>
          <a:prstGeom prst="bentArrow">
            <a:avLst>
              <a:gd name="adj1" fmla="val 25000"/>
              <a:gd name="adj2" fmla="val 25000"/>
              <a:gd name="adj3" fmla="val 25000"/>
              <a:gd name="adj4" fmla="val 21390"/>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ru-RU" sz="1143">
              <a:solidFill>
                <a:schemeClr val="tx1"/>
              </a:solidFill>
            </a:endParaRPr>
          </a:p>
        </p:txBody>
      </p:sp>
      <p:sp>
        <p:nvSpPr>
          <p:cNvPr id="8" name="Скругленный прямоугольник 7"/>
          <p:cNvSpPr/>
          <p:nvPr/>
        </p:nvSpPr>
        <p:spPr>
          <a:xfrm>
            <a:off x="672553" y="893866"/>
            <a:ext cx="5033531" cy="2486754"/>
          </a:xfrm>
          <a:prstGeom prst="roundRect">
            <a:avLst/>
          </a:prstGeom>
          <a:solidFill>
            <a:schemeClr val="accent5">
              <a:lumMod val="20000"/>
              <a:lumOff val="80000"/>
            </a:schemeClr>
          </a:solidFill>
          <a:ln>
            <a:solidFill>
              <a:schemeClr val="accent1">
                <a:lumMod val="20000"/>
                <a:lumOff val="80000"/>
              </a:schemeClr>
            </a:solidFill>
          </a:ln>
          <a:effectLst>
            <a:outerShdw blurRad="50800" dist="38100" dir="5400000" algn="t"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270" b="1" cap="all" dirty="0" err="1">
                <a:latin typeface="Times New Roman" panose="02020603050405020304" pitchFamily="18" charset="0"/>
                <a:cs typeface="Times New Roman" panose="02020603050405020304" pitchFamily="18" charset="0"/>
              </a:rPr>
              <a:t>Alohida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taʼlim</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ehtiyojlari</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boʻlgan</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bolalarga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taʼlim-tarbiya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berish</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tizimini</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yanada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takomillashtirish</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chora-tadbirlari</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toʻgʻrisida</a:t>
            </a:r>
            <a:endParaRPr lang="en-US" sz="1270" b="1" cap="all" dirty="0">
              <a:latin typeface="Times New Roman" panose="02020603050405020304" pitchFamily="18" charset="0"/>
              <a:cs typeface="Times New Roman" panose="02020603050405020304" pitchFamily="18" charset="0"/>
            </a:endParaRPr>
          </a:p>
          <a:p>
            <a:endParaRPr lang="en-US" sz="1270" b="1" dirty="0">
              <a:latin typeface="Times New Roman" panose="02020603050405020304" pitchFamily="18" charset="0"/>
              <a:cs typeface="Times New Roman" panose="02020603050405020304" pitchFamily="18" charset="0"/>
            </a:endParaRPr>
          </a:p>
          <a:p>
            <a:r>
              <a:rPr lang="en-US" sz="1270" b="1" dirty="0" err="1">
                <a:latin typeface="Times New Roman" panose="02020603050405020304" pitchFamily="18" charset="0"/>
                <a:cs typeface="Times New Roman" panose="02020603050405020304" pitchFamily="18" charset="0"/>
              </a:rPr>
              <a:t>Qisqacha</a:t>
            </a:r>
            <a:r>
              <a:rPr lang="en-US" sz="1270" b="1" dirty="0">
                <a:latin typeface="Times New Roman" panose="02020603050405020304" pitchFamily="18" charset="0"/>
                <a:cs typeface="Times New Roman" panose="02020603050405020304" pitchFamily="18" charset="0"/>
              </a:rPr>
              <a:t> </a:t>
            </a:r>
            <a:r>
              <a:rPr lang="en-US" sz="1270" b="1" dirty="0" err="1">
                <a:latin typeface="Times New Roman" panose="02020603050405020304" pitchFamily="18" charset="0"/>
                <a:cs typeface="Times New Roman" panose="02020603050405020304" pitchFamily="18" charset="0"/>
              </a:rPr>
              <a:t>mazmuni</a:t>
            </a:r>
            <a:r>
              <a:rPr lang="en-US" sz="1270" b="1" dirty="0">
                <a:latin typeface="Times New Roman" panose="02020603050405020304" pitchFamily="18" charset="0"/>
                <a:cs typeface="Times New Roman" panose="02020603050405020304" pitchFamily="18" charset="0"/>
              </a:rPr>
              <a:t>:</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Inklyuziv</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ta’lim</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tizimini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rivojlantirish</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va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keng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joriy</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etish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Alohida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ta’lim</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ehtiyojlari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bo‘lgan</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bolalar</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uchun</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sharoitlarni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yaxshilash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Maktablarda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moslashtirilgan</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ta’lim</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muhitini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yaratish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Maxsus</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pedagog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va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psixolog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kadrlarni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tayyorlash</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va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qo‘llab-quvvatlash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Ta’limda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teng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imkoniyatlarni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ta’minlash</a:t>
            </a:r>
            <a:endParaRPr lang="en-US" sz="1270" dirty="0">
              <a:latin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6192762" y="893866"/>
            <a:ext cx="5033531" cy="2486754"/>
          </a:xfrm>
          <a:prstGeom prst="roundRect">
            <a:avLst/>
          </a:prstGeom>
          <a:solidFill>
            <a:schemeClr val="accent5">
              <a:lumMod val="20000"/>
              <a:lumOff val="80000"/>
            </a:schemeClr>
          </a:solidFill>
          <a:ln>
            <a:solidFill>
              <a:schemeClr val="accent1">
                <a:lumMod val="20000"/>
                <a:lumOff val="80000"/>
              </a:schemeClr>
            </a:solidFill>
          </a:ln>
          <a:effectLst>
            <a:outerShdw blurRad="50800" dist="38100" dir="5400000" algn="t"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270" b="1" cap="all" dirty="0" err="1">
                <a:latin typeface="Times New Roman" panose="02020603050405020304" pitchFamily="18" charset="0"/>
                <a:cs typeface="Times New Roman" panose="02020603050405020304" pitchFamily="18" charset="0"/>
              </a:rPr>
              <a:t>Alohida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taʼlim</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ehtiyojlari</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boʻlgan</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bolalarga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taʼlim</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berishga</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oid</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normativ-huquqiy</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hujjatlarni</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tasdiqlash</a:t>
            </a:r>
            <a:r>
              <a:rPr lang="en-US" sz="1270" b="1" cap="all" dirty="0">
                <a:latin typeface="Times New Roman" panose="02020603050405020304" pitchFamily="18" charset="0"/>
                <a:cs typeface="Times New Roman" panose="02020603050405020304" pitchFamily="18" charset="0"/>
              </a:rPr>
              <a:t> </a:t>
            </a:r>
            <a:r>
              <a:rPr lang="en-US" sz="1270" b="1" cap="all" dirty="0" err="1">
                <a:latin typeface="Times New Roman" panose="02020603050405020304" pitchFamily="18" charset="0"/>
                <a:cs typeface="Times New Roman" panose="02020603050405020304" pitchFamily="18" charset="0"/>
              </a:rPr>
              <a:t>toʻgʻrisida</a:t>
            </a:r>
            <a:endParaRPr lang="en-US" sz="1270" b="1" cap="all" dirty="0">
              <a:latin typeface="Times New Roman" panose="02020603050405020304" pitchFamily="18" charset="0"/>
              <a:cs typeface="Times New Roman" panose="02020603050405020304" pitchFamily="18" charset="0"/>
            </a:endParaRPr>
          </a:p>
          <a:p>
            <a:r>
              <a:rPr lang="en-US" sz="1270" b="1" dirty="0" err="1">
                <a:latin typeface="Times New Roman" panose="02020603050405020304" pitchFamily="18" charset="0"/>
                <a:cs typeface="Times New Roman" panose="02020603050405020304" pitchFamily="18" charset="0"/>
              </a:rPr>
              <a:t>Qisqacha</a:t>
            </a:r>
            <a:r>
              <a:rPr lang="en-US" sz="1270" b="1" dirty="0">
                <a:latin typeface="Times New Roman" panose="02020603050405020304" pitchFamily="18" charset="0"/>
                <a:cs typeface="Times New Roman" panose="02020603050405020304" pitchFamily="18" charset="0"/>
              </a:rPr>
              <a:t> </a:t>
            </a:r>
            <a:r>
              <a:rPr lang="en-US" sz="1270" b="1" dirty="0" err="1">
                <a:latin typeface="Times New Roman" panose="02020603050405020304" pitchFamily="18" charset="0"/>
                <a:cs typeface="Times New Roman" panose="02020603050405020304" pitchFamily="18" charset="0"/>
              </a:rPr>
              <a:t>mazmuni</a:t>
            </a:r>
            <a:r>
              <a:rPr lang="en-US" sz="1270" b="1" dirty="0">
                <a:latin typeface="Times New Roman" panose="02020603050405020304" pitchFamily="18" charset="0"/>
                <a:cs typeface="Times New Roman" panose="02020603050405020304" pitchFamily="18" charset="0"/>
              </a:rPr>
              <a:t>:</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Inklyuziv</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ta’limni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tashkil</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etish</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tartibini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belgilash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Alohida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ehtiyojli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bolalarni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umumta’lim</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maktablariga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jalb</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qilish</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mexanizmini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ishlab</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chiqish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Maktablarda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maxsus</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sharoit</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va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moslashtirilgan</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o‘quv</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muhitini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yaratish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Defektolog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psixolog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va</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maxsus</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pedagog</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xizmatlarini</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kuchaytirish</a:t>
            </a:r>
            <a:r>
              <a:rPr lang="en-US" sz="1270" dirty="0">
                <a:latin typeface="Times New Roman" panose="02020603050405020304" pitchFamily="18" charset="0"/>
                <a:cs typeface="Times New Roman" panose="02020603050405020304" pitchFamily="18" charset="0"/>
              </a:rPr>
              <a:t> </a:t>
            </a:r>
          </a:p>
          <a:p>
            <a:pPr marL="181423" indent="-181423">
              <a:buFont typeface="Wingdings" panose="05000000000000000000" pitchFamily="2" charset="2"/>
              <a:buChar char="Ø"/>
            </a:pPr>
            <a:r>
              <a:rPr lang="en-US" sz="1270" dirty="0" err="1">
                <a:latin typeface="Times New Roman" panose="02020603050405020304" pitchFamily="18" charset="0"/>
                <a:cs typeface="Times New Roman" panose="02020603050405020304" pitchFamily="18" charset="0"/>
              </a:rPr>
              <a:t>O‘quvchilarga</a:t>
            </a:r>
            <a:r>
              <a:rPr lang="en-US" sz="1270" dirty="0">
                <a:latin typeface="Times New Roman" panose="02020603050405020304" pitchFamily="18" charset="0"/>
                <a:cs typeface="Times New Roman" panose="02020603050405020304" pitchFamily="18" charset="0"/>
              </a:rPr>
              <a:t> individual </a:t>
            </a:r>
            <a:r>
              <a:rPr lang="en-US" sz="1270" dirty="0" err="1">
                <a:latin typeface="Times New Roman" panose="02020603050405020304" pitchFamily="18" charset="0"/>
                <a:cs typeface="Times New Roman" panose="02020603050405020304" pitchFamily="18" charset="0"/>
              </a:rPr>
              <a:t>ta’lim</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dasturlarini</a:t>
            </a:r>
            <a:r>
              <a:rPr lang="en-US" sz="1270" dirty="0">
                <a:latin typeface="Times New Roman" panose="02020603050405020304" pitchFamily="18" charset="0"/>
                <a:cs typeface="Times New Roman" panose="02020603050405020304" pitchFamily="18" charset="0"/>
              </a:rPr>
              <a:t> (ITR) </a:t>
            </a:r>
            <a:r>
              <a:rPr lang="en-US" sz="1270" dirty="0" err="1">
                <a:latin typeface="Times New Roman" panose="02020603050405020304" pitchFamily="18" charset="0"/>
                <a:cs typeface="Times New Roman" panose="02020603050405020304" pitchFamily="18" charset="0"/>
              </a:rPr>
              <a:t>joriy</a:t>
            </a:r>
            <a:r>
              <a:rPr lang="en-US" sz="1270" dirty="0">
                <a:latin typeface="Times New Roman" panose="02020603050405020304" pitchFamily="18" charset="0"/>
                <a:cs typeface="Times New Roman" panose="02020603050405020304" pitchFamily="18" charset="0"/>
              </a:rPr>
              <a:t> </a:t>
            </a:r>
            <a:r>
              <a:rPr lang="en-US" sz="1270" dirty="0" err="1">
                <a:latin typeface="Times New Roman" panose="02020603050405020304" pitchFamily="18" charset="0"/>
                <a:cs typeface="Times New Roman" panose="02020603050405020304" pitchFamily="18" charset="0"/>
              </a:rPr>
              <a:t>etish</a:t>
            </a:r>
            <a:endParaRPr lang="en-US" sz="1270" dirty="0">
              <a:latin typeface="Times New Roman" panose="02020603050405020304" pitchFamily="18" charset="0"/>
              <a:cs typeface="Times New Roman" panose="02020603050405020304" pitchFamily="18" charset="0"/>
            </a:endParaRPr>
          </a:p>
          <a:p>
            <a:pPr algn="ctr"/>
            <a:endParaRPr lang="ru-RU" sz="1270" b="1" cap="all"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5182"/>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name="Slide 7">
    <p:bg>
      <p:bgPr>
        <a:solidFill>
          <a:srgbClr val="1B4B5A"/>
        </a:solidFill>
        <a:effectLst/>
      </p:bgPr>
    </p:bg>
    <p:spTree>
      <p:nvGrpSpPr>
        <p:cNvPr id="1" name=""/>
        <p:cNvGrpSpPr/>
        <p:nvPr/>
      </p:nvGrpSpPr>
      <p:grpSpPr>
        <a:xfrm>
          <a:off x="0" y="0"/>
          <a:ext cx="0" cy="0"/>
          <a:chOff x="0" y="0"/>
          <a:chExt cx="0" cy="0"/>
        </a:xfrm>
      </p:grpSpPr>
      <p:sp>
        <p:nvSpPr>
          <p:cNvPr id="2" name="Shape 0"/>
          <p:cNvSpPr/>
          <p:nvPr/>
        </p:nvSpPr>
        <p:spPr>
          <a:xfrm>
            <a:off x="-1645920" y="-1645920"/>
            <a:ext cx="4114800" cy="4114800"/>
          </a:xfrm>
          <a:prstGeom prst="ellipse">
            <a:avLst/>
          </a:prstGeom>
          <a:solidFill>
            <a:srgbClr val="113640"/>
          </a:solidFill>
          <a:ln/>
        </p:spPr>
      </p:sp>
      <p:sp>
        <p:nvSpPr>
          <p:cNvPr id="3" name="Shape 1"/>
          <p:cNvSpPr/>
          <p:nvPr/>
        </p:nvSpPr>
        <p:spPr>
          <a:xfrm>
            <a:off x="9628632" y="4480560"/>
            <a:ext cx="4206240" cy="4206240"/>
          </a:xfrm>
          <a:prstGeom prst="ellipse">
            <a:avLst/>
          </a:prstGeom>
          <a:solidFill>
            <a:srgbClr val="113640"/>
          </a:solidFill>
          <a:ln/>
        </p:spPr>
      </p:sp>
      <p:sp>
        <p:nvSpPr>
          <p:cNvPr id="4" name="Text 2"/>
          <p:cNvSpPr/>
          <p:nvPr/>
        </p:nvSpPr>
        <p:spPr>
          <a:xfrm>
            <a:off x="822960" y="1965960"/>
            <a:ext cx="2377440" cy="1463040"/>
          </a:xfrm>
          <a:prstGeom prst="rect">
            <a:avLst/>
          </a:prstGeom>
          <a:noFill/>
          <a:ln/>
        </p:spPr>
        <p:txBody>
          <a:bodyPr wrap="square" rtlCol="0" anchor="ctr"/>
          <a:lstStyle/>
          <a:p>
            <a:pPr marL="0" indent="0">
              <a:buNone/>
            </a:pPr>
            <a:r>
              <a:rPr lang="en-US" sz="9000" b="1" dirty="0">
                <a:solidFill>
                  <a:srgbClr val="113640"/>
                </a:solidFill>
                <a:latin typeface="Cambria" pitchFamily="34" charset="0"/>
                <a:ea typeface="Cambria" pitchFamily="34" charset="-122"/>
                <a:cs typeface="Cambria" pitchFamily="34" charset="-120"/>
              </a:rPr>
              <a:t>02</a:t>
            </a:r>
            <a:endParaRPr lang="en-US" sz="9000" dirty="0"/>
          </a:p>
        </p:txBody>
      </p:sp>
      <p:sp>
        <p:nvSpPr>
          <p:cNvPr id="5" name="Shape 3"/>
          <p:cNvSpPr/>
          <p:nvPr/>
        </p:nvSpPr>
        <p:spPr>
          <a:xfrm>
            <a:off x="9445752" y="2331720"/>
            <a:ext cx="1371600" cy="1371600"/>
          </a:xfrm>
          <a:prstGeom prst="ellipse">
            <a:avLst/>
          </a:prstGeom>
          <a:solidFill>
            <a:srgbClr val="E07A5F"/>
          </a:solidFill>
          <a:ln/>
        </p:spPr>
      </p:sp>
      <p:pic>
        <p:nvPicPr>
          <p:cNvPr id="6" name="Image 0" descr="/home/claude/deck/icons/brain.png"/>
          <p:cNvPicPr>
            <a:picLocks noChangeAspect="1"/>
          </p:cNvPicPr>
          <p:nvPr/>
        </p:nvPicPr>
        <p:blipFill>
          <a:blip r:embed="rId3"/>
          <a:stretch>
            <a:fillRect/>
          </a:stretch>
        </p:blipFill>
        <p:spPr>
          <a:xfrm>
            <a:off x="9754362" y="2640330"/>
            <a:ext cx="754380" cy="754380"/>
          </a:xfrm>
          <a:prstGeom prst="rect">
            <a:avLst/>
          </a:prstGeom>
        </p:spPr>
      </p:pic>
      <p:sp>
        <p:nvSpPr>
          <p:cNvPr id="7" name="Text 4"/>
          <p:cNvSpPr/>
          <p:nvPr/>
        </p:nvSpPr>
        <p:spPr>
          <a:xfrm>
            <a:off x="2834640" y="2834640"/>
            <a:ext cx="6400800" cy="822960"/>
          </a:xfrm>
          <a:prstGeom prst="rect">
            <a:avLst/>
          </a:prstGeom>
          <a:noFill/>
          <a:ln/>
        </p:spPr>
        <p:txBody>
          <a:bodyPr wrap="square"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Psixologik asoslar</a:t>
            </a:r>
            <a:endParaRPr lang="en-US" sz="3400" dirty="0"/>
          </a:p>
        </p:txBody>
      </p:sp>
      <p:sp>
        <p:nvSpPr>
          <p:cNvPr id="8" name="Text 5"/>
          <p:cNvSpPr/>
          <p:nvPr/>
        </p:nvSpPr>
        <p:spPr>
          <a:xfrm>
            <a:off x="2880360" y="3611880"/>
            <a:ext cx="6309360" cy="731520"/>
          </a:xfrm>
          <a:prstGeom prst="rect">
            <a:avLst/>
          </a:prstGeom>
          <a:noFill/>
          <a:ln/>
        </p:spPr>
        <p:txBody>
          <a:bodyPr wrap="square" rtlCol="0" anchor="t"/>
          <a:lstStyle/>
          <a:p>
            <a:pPr marL="0" indent="0">
              <a:buNone/>
            </a:pPr>
            <a:r>
              <a:rPr lang="en-US" sz="1450" i="1" dirty="0">
                <a:solidFill>
                  <a:srgbClr val="CADCE0"/>
                </a:solidFill>
                <a:latin typeface="Calibri" pitchFamily="34" charset="0"/>
                <a:ea typeface="Calibri" pitchFamily="34" charset="-122"/>
                <a:cs typeface="Calibri" pitchFamily="34" charset="-120"/>
              </a:rPr>
              <a:t>Bolaning shaxsiy va kognitiv rivojlanish qonuniyatlarini hisobga oluvchi ilmiy negiz</a:t>
            </a:r>
            <a:endParaRPr lang="en-US" sz="1450" dirty="0"/>
          </a:p>
        </p:txBody>
      </p:sp>
      <p:sp>
        <p:nvSpPr>
          <p:cNvPr id="9" name="Text 6"/>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07</a:t>
            </a:r>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9144000" cy="640080"/>
          </a:xfrm>
          <a:prstGeom prst="rect">
            <a:avLst/>
          </a:prstGeom>
          <a:noFill/>
          <a:ln/>
        </p:spPr>
        <p:txBody>
          <a:bodyPr wrap="square" rtlCol="0" anchor="ctr"/>
          <a:lstStyle/>
          <a:p>
            <a:pPr marL="0" indent="0">
              <a:buNone/>
            </a:pPr>
            <a:r>
              <a:rPr lang="en-US" sz="2700" b="1" dirty="0">
                <a:solidFill>
                  <a:srgbClr val="1B4B5A"/>
                </a:solidFill>
                <a:latin typeface="Cambria" pitchFamily="34" charset="0"/>
                <a:ea typeface="Cambria" pitchFamily="34" charset="-122"/>
                <a:cs typeface="Cambria" pitchFamily="34" charset="-120"/>
              </a:rPr>
              <a:t>Psixologik asoslarning mohiyati</a:t>
            </a:r>
            <a:endParaRPr lang="en-US" sz="27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417320"/>
            <a:ext cx="5486400" cy="4709160"/>
          </a:xfrm>
          <a:prstGeom prst="roundRect">
            <a:avLst>
              <a:gd name="adj" fmla="val 1942"/>
            </a:avLst>
          </a:prstGeom>
          <a:solidFill>
            <a:srgbClr val="DEEDEC"/>
          </a:solidFill>
          <a:ln/>
        </p:spPr>
      </p:sp>
      <p:sp>
        <p:nvSpPr>
          <p:cNvPr id="5" name="Text 3"/>
          <p:cNvSpPr/>
          <p:nvPr/>
        </p:nvSpPr>
        <p:spPr>
          <a:xfrm>
            <a:off x="914400" y="1645920"/>
            <a:ext cx="4937760" cy="457200"/>
          </a:xfrm>
          <a:prstGeom prst="rect">
            <a:avLst/>
          </a:prstGeom>
          <a:noFill/>
          <a:ln/>
        </p:spPr>
        <p:txBody>
          <a:bodyPr wrap="square" rtlCol="0" anchor="ctr"/>
          <a:lstStyle/>
          <a:p>
            <a:pPr marL="0" indent="0">
              <a:buNone/>
            </a:pPr>
            <a:r>
              <a:rPr lang="en-US" sz="1700" b="1" dirty="0">
                <a:solidFill>
                  <a:srgbClr val="1B4B5A"/>
                </a:solidFill>
                <a:latin typeface="Cambria" pitchFamily="34" charset="0"/>
                <a:ea typeface="Cambria" pitchFamily="34" charset="-122"/>
                <a:cs typeface="Cambria" pitchFamily="34" charset="-120"/>
              </a:rPr>
              <a:t>Asosiy yoʻnalishlar</a:t>
            </a:r>
            <a:endParaRPr lang="en-US" sz="1700" dirty="0"/>
          </a:p>
        </p:txBody>
      </p:sp>
      <p:sp>
        <p:nvSpPr>
          <p:cNvPr id="6" name="Shape 4"/>
          <p:cNvSpPr/>
          <p:nvPr/>
        </p:nvSpPr>
        <p:spPr>
          <a:xfrm>
            <a:off x="914400" y="2240280"/>
            <a:ext cx="548640" cy="548640"/>
          </a:xfrm>
          <a:prstGeom prst="ellipse">
            <a:avLst/>
          </a:prstGeom>
          <a:solidFill>
            <a:srgbClr val="3E8E8E"/>
          </a:solidFill>
          <a:ln/>
        </p:spPr>
      </p:sp>
      <p:pic>
        <p:nvPicPr>
          <p:cNvPr id="7" name="Image 0" descr="/home/claude/deck/icons/eye.png"/>
          <p:cNvPicPr>
            <a:picLocks noChangeAspect="1"/>
          </p:cNvPicPr>
          <p:nvPr/>
        </p:nvPicPr>
        <p:blipFill>
          <a:blip r:embed="rId3"/>
          <a:stretch>
            <a:fillRect/>
          </a:stretch>
        </p:blipFill>
        <p:spPr>
          <a:xfrm>
            <a:off x="1051560" y="2377440"/>
            <a:ext cx="274320" cy="274320"/>
          </a:xfrm>
          <a:prstGeom prst="rect">
            <a:avLst/>
          </a:prstGeom>
        </p:spPr>
      </p:pic>
      <p:sp>
        <p:nvSpPr>
          <p:cNvPr id="8" name="Text 5"/>
          <p:cNvSpPr/>
          <p:nvPr/>
        </p:nvSpPr>
        <p:spPr>
          <a:xfrm>
            <a:off x="1645920" y="2194560"/>
            <a:ext cx="4297680" cy="1097280"/>
          </a:xfrm>
          <a:prstGeom prst="rect">
            <a:avLst/>
          </a:prstGeom>
          <a:noFill/>
          <a:ln/>
        </p:spPr>
        <p:txBody>
          <a:bodyPr wrap="square" rtlCol="0" anchor="t"/>
          <a:lstStyle/>
          <a:p>
            <a:pPr marL="0" indent="0">
              <a:buNone/>
            </a:pPr>
            <a:r>
              <a:rPr lang="en-US" sz="1280" dirty="0">
                <a:solidFill>
                  <a:srgbClr val="1E2B2D"/>
                </a:solidFill>
                <a:latin typeface="Calibri" pitchFamily="34" charset="0"/>
                <a:ea typeface="Calibri" pitchFamily="34" charset="-122"/>
                <a:cs typeface="Calibri" pitchFamily="34" charset="-120"/>
              </a:rPr>
              <a:t>Bolaning individual psixologik xususiyatlarini (idrok, xotira, tafakkur, eʻtirof) chuqur oʻrganish</a:t>
            </a:r>
            <a:endParaRPr lang="en-US" sz="1280" dirty="0"/>
          </a:p>
        </p:txBody>
      </p:sp>
      <p:sp>
        <p:nvSpPr>
          <p:cNvPr id="9" name="Shape 6"/>
          <p:cNvSpPr/>
          <p:nvPr/>
        </p:nvSpPr>
        <p:spPr>
          <a:xfrm>
            <a:off x="914400" y="3520440"/>
            <a:ext cx="548640" cy="548640"/>
          </a:xfrm>
          <a:prstGeom prst="ellipse">
            <a:avLst/>
          </a:prstGeom>
          <a:solidFill>
            <a:srgbClr val="3E8E8E"/>
          </a:solidFill>
          <a:ln/>
        </p:spPr>
      </p:sp>
      <p:pic>
        <p:nvPicPr>
          <p:cNvPr id="10" name="Image 1" descr="/home/claude/deck/icons/brain.png"/>
          <p:cNvPicPr>
            <a:picLocks noChangeAspect="1"/>
          </p:cNvPicPr>
          <p:nvPr/>
        </p:nvPicPr>
        <p:blipFill>
          <a:blip r:embed="rId4"/>
          <a:stretch>
            <a:fillRect/>
          </a:stretch>
        </p:blipFill>
        <p:spPr>
          <a:xfrm>
            <a:off x="1051560" y="3657600"/>
            <a:ext cx="274320" cy="274320"/>
          </a:xfrm>
          <a:prstGeom prst="rect">
            <a:avLst/>
          </a:prstGeom>
        </p:spPr>
      </p:pic>
      <p:sp>
        <p:nvSpPr>
          <p:cNvPr id="11" name="Text 7"/>
          <p:cNvSpPr/>
          <p:nvPr/>
        </p:nvSpPr>
        <p:spPr>
          <a:xfrm>
            <a:off x="1645920" y="3474720"/>
            <a:ext cx="4297680" cy="1097280"/>
          </a:xfrm>
          <a:prstGeom prst="rect">
            <a:avLst/>
          </a:prstGeom>
          <a:noFill/>
          <a:ln/>
        </p:spPr>
        <p:txBody>
          <a:bodyPr wrap="square" rtlCol="0" anchor="t"/>
          <a:lstStyle/>
          <a:p>
            <a:pPr marL="0" indent="0">
              <a:buNone/>
            </a:pPr>
            <a:r>
              <a:rPr lang="en-US" sz="1280" dirty="0">
                <a:solidFill>
                  <a:srgbClr val="1E2B2D"/>
                </a:solidFill>
                <a:latin typeface="Calibri" pitchFamily="34" charset="0"/>
                <a:ea typeface="Calibri" pitchFamily="34" charset="-122"/>
                <a:cs typeface="Calibri" pitchFamily="34" charset="-120"/>
              </a:rPr>
              <a:t>Har bir bolaning rivojlanish surʻati va uslubi oʻziga xosligini tan olish</a:t>
            </a:r>
            <a:endParaRPr lang="en-US" sz="1280" dirty="0"/>
          </a:p>
        </p:txBody>
      </p:sp>
      <p:sp>
        <p:nvSpPr>
          <p:cNvPr id="12" name="Shape 8"/>
          <p:cNvSpPr/>
          <p:nvPr/>
        </p:nvSpPr>
        <p:spPr>
          <a:xfrm>
            <a:off x="914400" y="4800600"/>
            <a:ext cx="548640" cy="548640"/>
          </a:xfrm>
          <a:prstGeom prst="ellipse">
            <a:avLst/>
          </a:prstGeom>
          <a:solidFill>
            <a:srgbClr val="3E8E8E"/>
          </a:solidFill>
          <a:ln/>
        </p:spPr>
      </p:sp>
      <p:pic>
        <p:nvPicPr>
          <p:cNvPr id="13" name="Image 2" descr="/home/claude/deck/icons/heart.png"/>
          <p:cNvPicPr>
            <a:picLocks noChangeAspect="1"/>
          </p:cNvPicPr>
          <p:nvPr/>
        </p:nvPicPr>
        <p:blipFill>
          <a:blip r:embed="rId5"/>
          <a:stretch>
            <a:fillRect/>
          </a:stretch>
        </p:blipFill>
        <p:spPr>
          <a:xfrm>
            <a:off x="1051560" y="4937760"/>
            <a:ext cx="274320" cy="274320"/>
          </a:xfrm>
          <a:prstGeom prst="rect">
            <a:avLst/>
          </a:prstGeom>
        </p:spPr>
      </p:pic>
      <p:sp>
        <p:nvSpPr>
          <p:cNvPr id="14" name="Text 9"/>
          <p:cNvSpPr/>
          <p:nvPr/>
        </p:nvSpPr>
        <p:spPr>
          <a:xfrm>
            <a:off x="1645920" y="4754880"/>
            <a:ext cx="4297680" cy="1097280"/>
          </a:xfrm>
          <a:prstGeom prst="rect">
            <a:avLst/>
          </a:prstGeom>
          <a:noFill/>
          <a:ln/>
        </p:spPr>
        <p:txBody>
          <a:bodyPr wrap="square" rtlCol="0" anchor="t"/>
          <a:lstStyle/>
          <a:p>
            <a:pPr marL="0" indent="0">
              <a:buNone/>
            </a:pPr>
            <a:r>
              <a:rPr lang="en-US" sz="1280" dirty="0">
                <a:solidFill>
                  <a:srgbClr val="1E2B2D"/>
                </a:solidFill>
                <a:latin typeface="Calibri" pitchFamily="34" charset="0"/>
                <a:ea typeface="Calibri" pitchFamily="34" charset="-122"/>
                <a:cs typeface="Calibri" pitchFamily="34" charset="-120"/>
              </a:rPr>
              <a:t>Bola shaxsiyatiga hurmat va uning ichki dunyosini tushunishga asoslanish</a:t>
            </a:r>
            <a:endParaRPr lang="en-US" sz="1280" dirty="0"/>
          </a:p>
        </p:txBody>
      </p:sp>
      <p:sp>
        <p:nvSpPr>
          <p:cNvPr id="15" name="Shape 10"/>
          <p:cNvSpPr/>
          <p:nvPr/>
        </p:nvSpPr>
        <p:spPr>
          <a:xfrm>
            <a:off x="6355080" y="1417320"/>
            <a:ext cx="5193792" cy="4709160"/>
          </a:xfrm>
          <a:prstGeom prst="roundRect">
            <a:avLst>
              <a:gd name="adj" fmla="val 1942"/>
            </a:avLst>
          </a:prstGeom>
          <a:solidFill>
            <a:srgbClr val="1B4B5A"/>
          </a:solidFill>
          <a:ln/>
        </p:spPr>
      </p:sp>
      <p:sp>
        <p:nvSpPr>
          <p:cNvPr id="16" name="Shape 11"/>
          <p:cNvSpPr/>
          <p:nvPr/>
        </p:nvSpPr>
        <p:spPr>
          <a:xfrm>
            <a:off x="6629400" y="1691640"/>
            <a:ext cx="822960" cy="822960"/>
          </a:xfrm>
          <a:prstGeom prst="ellipse">
            <a:avLst/>
          </a:prstGeom>
          <a:solidFill>
            <a:srgbClr val="E07A5F"/>
          </a:solidFill>
          <a:ln/>
        </p:spPr>
      </p:sp>
      <p:pic>
        <p:nvPicPr>
          <p:cNvPr id="17" name="Image 3" descr="/home/claude/deck/icons/idea.png"/>
          <p:cNvPicPr>
            <a:picLocks noChangeAspect="1"/>
          </p:cNvPicPr>
          <p:nvPr/>
        </p:nvPicPr>
        <p:blipFill>
          <a:blip r:embed="rId6"/>
          <a:stretch>
            <a:fillRect/>
          </a:stretch>
        </p:blipFill>
        <p:spPr>
          <a:xfrm>
            <a:off x="6835140" y="1897380"/>
            <a:ext cx="411480" cy="411480"/>
          </a:xfrm>
          <a:prstGeom prst="rect">
            <a:avLst/>
          </a:prstGeom>
        </p:spPr>
      </p:pic>
      <p:sp>
        <p:nvSpPr>
          <p:cNvPr id="18" name="Text 12"/>
          <p:cNvSpPr/>
          <p:nvPr/>
        </p:nvSpPr>
        <p:spPr>
          <a:xfrm>
            <a:off x="7635240" y="1828800"/>
            <a:ext cx="3749040" cy="548640"/>
          </a:xfrm>
          <a:prstGeom prst="rect">
            <a:avLst/>
          </a:prstGeom>
          <a:noFill/>
          <a:ln/>
        </p:spPr>
        <p:txBody>
          <a:bodyPr wrap="square" rtlCol="0" anchor="ctr"/>
          <a:lstStyle/>
          <a:p>
            <a:pPr marL="0" indent="0">
              <a:buNone/>
            </a:pPr>
            <a:r>
              <a:rPr lang="en-US" sz="1700" b="1" dirty="0">
                <a:solidFill>
                  <a:srgbClr val="FFFFFF"/>
                </a:solidFill>
                <a:latin typeface="Cambria" pitchFamily="34" charset="0"/>
                <a:ea typeface="Cambria" pitchFamily="34" charset="-122"/>
                <a:cs typeface="Cambria" pitchFamily="34" charset="-120"/>
              </a:rPr>
              <a:t>Nima uchun muhim?</a:t>
            </a:r>
            <a:endParaRPr lang="en-US" sz="1700" dirty="0"/>
          </a:p>
        </p:txBody>
      </p:sp>
      <p:sp>
        <p:nvSpPr>
          <p:cNvPr id="19" name="Text 13"/>
          <p:cNvSpPr/>
          <p:nvPr/>
        </p:nvSpPr>
        <p:spPr>
          <a:xfrm>
            <a:off x="6629400" y="2697480"/>
            <a:ext cx="4663440" cy="3200400"/>
          </a:xfrm>
          <a:prstGeom prst="rect">
            <a:avLst/>
          </a:prstGeom>
          <a:noFill/>
          <a:ln/>
        </p:spPr>
        <p:txBody>
          <a:bodyPr wrap="square" rtlCol="0" anchor="t"/>
          <a:lstStyle/>
          <a:p>
            <a:pPr marL="0" indent="0">
              <a:lnSpc>
                <a:spcPct val="120000"/>
              </a:lnSpc>
              <a:buNone/>
            </a:pPr>
            <a:r>
              <a:rPr lang="en-US" sz="1350" dirty="0">
                <a:solidFill>
                  <a:srgbClr val="E7F0EF"/>
                </a:solidFill>
                <a:latin typeface="Calibri" pitchFamily="34" charset="0"/>
                <a:ea typeface="Calibri" pitchFamily="34" charset="-122"/>
                <a:cs typeface="Calibri" pitchFamily="34" charset="-120"/>
              </a:rPr>
              <a:t>Psixologik asoslarni bilmasdan turib, oʻqituvchi bolaning haqiqiy ehtiyojini aniqlay olmaydi va taʻlim jarayonini toʻgʻri tashkil qila olmaydi. Bu bilim oʻqituvchiga bolaning kuchli tomonlariga tayanib, qiyinchiliklarini bosqichma-bosqich yengishga yordam beradi.</a:t>
            </a:r>
            <a:endParaRPr lang="en-US" sz="1350" dirty="0"/>
          </a:p>
        </p:txBody>
      </p:sp>
      <p:sp>
        <p:nvSpPr>
          <p:cNvPr id="20" name="Text 14"/>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08</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9144000" cy="640080"/>
          </a:xfrm>
          <a:prstGeom prst="rect">
            <a:avLst/>
          </a:prstGeom>
          <a:noFill/>
          <a:ln/>
        </p:spPr>
        <p:txBody>
          <a:bodyPr wrap="square" rtlCol="0" anchor="ctr"/>
          <a:lstStyle/>
          <a:p>
            <a:pPr marL="0" indent="0">
              <a:buNone/>
            </a:pPr>
            <a:r>
              <a:rPr lang="en-US" sz="2800" b="1" dirty="0">
                <a:solidFill>
                  <a:srgbClr val="1B4B5A"/>
                </a:solidFill>
                <a:latin typeface="Cambria" pitchFamily="34" charset="0"/>
                <a:ea typeface="Cambria" pitchFamily="34" charset="-122"/>
                <a:cs typeface="Cambria" pitchFamily="34" charset="-120"/>
              </a:rPr>
              <a:t>L.S. Vygotskiy nazariyasi</a:t>
            </a:r>
            <a:endParaRPr lang="en-US" sz="2800" dirty="0"/>
          </a:p>
        </p:txBody>
      </p:sp>
      <p:sp>
        <p:nvSpPr>
          <p:cNvPr id="3" name="Shape 1"/>
          <p:cNvSpPr/>
          <p:nvPr/>
        </p:nvSpPr>
        <p:spPr>
          <a:xfrm>
            <a:off x="658368" y="1115568"/>
            <a:ext cx="822960" cy="54864"/>
          </a:xfrm>
          <a:prstGeom prst="rect">
            <a:avLst/>
          </a:prstGeom>
          <a:solidFill>
            <a:srgbClr val="E07A5F"/>
          </a:solidFill>
          <a:ln/>
        </p:spPr>
      </p:sp>
      <p:sp>
        <p:nvSpPr>
          <p:cNvPr id="4" name="Text 2"/>
          <p:cNvSpPr/>
          <p:nvPr/>
        </p:nvSpPr>
        <p:spPr>
          <a:xfrm>
            <a:off x="640080" y="1280160"/>
            <a:ext cx="10908792" cy="457200"/>
          </a:xfrm>
          <a:prstGeom prst="rect">
            <a:avLst/>
          </a:prstGeom>
          <a:noFill/>
          <a:ln/>
        </p:spPr>
        <p:txBody>
          <a:bodyPr wrap="square" rtlCol="0" anchor="ctr"/>
          <a:lstStyle/>
          <a:p>
            <a:pPr marL="0" indent="0">
              <a:buNone/>
            </a:pPr>
            <a:r>
              <a:rPr lang="en-US" sz="1350" i="1" dirty="0">
                <a:solidFill>
                  <a:srgbClr val="5B6B6E"/>
                </a:solidFill>
                <a:latin typeface="Calibri" pitchFamily="34" charset="0"/>
                <a:ea typeface="Calibri" pitchFamily="34" charset="-122"/>
                <a:cs typeface="Calibri" pitchFamily="34" charset="-120"/>
              </a:rPr>
              <a:t>"Yaqin rivojlanish zonasi" kontseptsiyasi inklyuziv taʻlimning nazariy negizini tashkil etadi</a:t>
            </a:r>
            <a:endParaRPr lang="en-US" sz="1350" dirty="0"/>
          </a:p>
        </p:txBody>
      </p:sp>
      <p:sp>
        <p:nvSpPr>
          <p:cNvPr id="5" name="Shape 3"/>
          <p:cNvSpPr/>
          <p:nvPr/>
        </p:nvSpPr>
        <p:spPr>
          <a:xfrm>
            <a:off x="914400" y="1920240"/>
            <a:ext cx="4754880" cy="4754880"/>
          </a:xfrm>
          <a:prstGeom prst="ellipse">
            <a:avLst/>
          </a:prstGeom>
          <a:solidFill>
            <a:srgbClr val="D7E6E4"/>
          </a:solidFill>
          <a:ln w="25400">
            <a:solidFill>
              <a:srgbClr val="FFFFFF"/>
            </a:solidFill>
            <a:prstDash val="solid"/>
          </a:ln>
        </p:spPr>
      </p:sp>
      <p:sp>
        <p:nvSpPr>
          <p:cNvPr id="6" name="Shape 4"/>
          <p:cNvSpPr/>
          <p:nvPr/>
        </p:nvSpPr>
        <p:spPr>
          <a:xfrm>
            <a:off x="1645920" y="2651760"/>
            <a:ext cx="3291840" cy="3291840"/>
          </a:xfrm>
          <a:prstGeom prst="ellipse">
            <a:avLst/>
          </a:prstGeom>
          <a:solidFill>
            <a:srgbClr val="3E8E8E"/>
          </a:solidFill>
          <a:ln w="25400">
            <a:solidFill>
              <a:srgbClr val="FFFFFF"/>
            </a:solidFill>
            <a:prstDash val="solid"/>
          </a:ln>
        </p:spPr>
      </p:sp>
      <p:sp>
        <p:nvSpPr>
          <p:cNvPr id="7" name="Shape 5"/>
          <p:cNvSpPr/>
          <p:nvPr/>
        </p:nvSpPr>
        <p:spPr>
          <a:xfrm>
            <a:off x="2377440" y="3383280"/>
            <a:ext cx="1828800" cy="1828800"/>
          </a:xfrm>
          <a:prstGeom prst="ellipse">
            <a:avLst/>
          </a:prstGeom>
          <a:solidFill>
            <a:srgbClr val="E07A5F"/>
          </a:solidFill>
          <a:ln w="25400">
            <a:solidFill>
              <a:srgbClr val="FFFFFF"/>
            </a:solidFill>
            <a:prstDash val="solid"/>
          </a:ln>
        </p:spPr>
      </p:sp>
      <p:sp>
        <p:nvSpPr>
          <p:cNvPr id="8" name="Text 6"/>
          <p:cNvSpPr/>
          <p:nvPr/>
        </p:nvSpPr>
        <p:spPr>
          <a:xfrm>
            <a:off x="2377440" y="3840480"/>
            <a:ext cx="1828800" cy="914400"/>
          </a:xfrm>
          <a:prstGeom prst="rect">
            <a:avLst/>
          </a:prstGeom>
          <a:noFill/>
          <a:ln/>
        </p:spPr>
        <p:txBody>
          <a:bodyPr wrap="square" rtlCol="0" anchor="ctr"/>
          <a:lstStyle/>
          <a:p>
            <a:pPr marL="0" indent="0" algn="ctr">
              <a:buNone/>
            </a:pPr>
            <a:r>
              <a:rPr lang="en-US" sz="1100" b="1" dirty="0">
                <a:solidFill>
                  <a:srgbClr val="FFFFFF"/>
                </a:solidFill>
                <a:latin typeface="Calibri" pitchFamily="34" charset="0"/>
                <a:ea typeface="Calibri" pitchFamily="34" charset="-122"/>
                <a:cs typeface="Calibri" pitchFamily="34" charset="-120"/>
              </a:rPr>
              <a:t>Bilib</a:t>
            </a:r>
            <a:endParaRPr lang="en-US" sz="1100" dirty="0"/>
          </a:p>
          <a:p>
            <a:pPr marL="0" indent="0" algn="ctr">
              <a:buNone/>
            </a:pPr>
            <a:r>
              <a:rPr lang="en-US" sz="1100" b="1" dirty="0">
                <a:solidFill>
                  <a:srgbClr val="FFFFFF"/>
                </a:solidFill>
                <a:latin typeface="Calibri" pitchFamily="34" charset="0"/>
                <a:ea typeface="Calibri" pitchFamily="34" charset="-122"/>
                <a:cs typeface="Calibri" pitchFamily="34" charset="-120"/>
              </a:rPr>
              <a:t>olingan</a:t>
            </a:r>
            <a:endParaRPr lang="en-US" sz="1100" dirty="0"/>
          </a:p>
        </p:txBody>
      </p:sp>
      <p:sp>
        <p:nvSpPr>
          <p:cNvPr id="9" name="Shape 7"/>
          <p:cNvSpPr/>
          <p:nvPr/>
        </p:nvSpPr>
        <p:spPr>
          <a:xfrm>
            <a:off x="6675120" y="1737360"/>
            <a:ext cx="4846320" cy="1280160"/>
          </a:xfrm>
          <a:prstGeom prst="roundRect">
            <a:avLst>
              <a:gd name="adj" fmla="val 5714"/>
            </a:avLst>
          </a:prstGeom>
          <a:solidFill>
            <a:srgbClr val="FFFFFF"/>
          </a:solidFill>
          <a:ln w="12700">
            <a:solidFill>
              <a:srgbClr val="E3E9E8"/>
            </a:solidFill>
            <a:prstDash val="solid"/>
          </a:ln>
        </p:spPr>
      </p:sp>
      <p:sp>
        <p:nvSpPr>
          <p:cNvPr id="10" name="Shape 8"/>
          <p:cNvSpPr/>
          <p:nvPr/>
        </p:nvSpPr>
        <p:spPr>
          <a:xfrm>
            <a:off x="6903720" y="1965960"/>
            <a:ext cx="320040" cy="320040"/>
          </a:xfrm>
          <a:prstGeom prst="rect">
            <a:avLst/>
          </a:prstGeom>
          <a:solidFill>
            <a:srgbClr val="E07A5F"/>
          </a:solidFill>
          <a:ln/>
        </p:spPr>
      </p:sp>
      <p:sp>
        <p:nvSpPr>
          <p:cNvPr id="11" name="Text 9"/>
          <p:cNvSpPr/>
          <p:nvPr/>
        </p:nvSpPr>
        <p:spPr>
          <a:xfrm>
            <a:off x="7406640" y="1874520"/>
            <a:ext cx="3931920" cy="365760"/>
          </a:xfrm>
          <a:prstGeom prst="rect">
            <a:avLst/>
          </a:prstGeom>
          <a:noFill/>
          <a:ln/>
        </p:spPr>
        <p:txBody>
          <a:bodyPr wrap="square" rtlCol="0" anchor="ctr"/>
          <a:lstStyle/>
          <a:p>
            <a:pPr marL="0" indent="0">
              <a:buNone/>
            </a:pPr>
            <a:r>
              <a:rPr lang="en-US" sz="1400" b="1" dirty="0">
                <a:solidFill>
                  <a:srgbClr val="1B4B5A"/>
                </a:solidFill>
                <a:latin typeface="Cambria" pitchFamily="34" charset="0"/>
                <a:ea typeface="Cambria" pitchFamily="34" charset="-122"/>
                <a:cs typeface="Cambria" pitchFamily="34" charset="-120"/>
              </a:rPr>
              <a:t>Bilib olingan zona</a:t>
            </a:r>
            <a:endParaRPr lang="en-US" sz="1400" dirty="0"/>
          </a:p>
        </p:txBody>
      </p:sp>
      <p:sp>
        <p:nvSpPr>
          <p:cNvPr id="12" name="Text 10"/>
          <p:cNvSpPr/>
          <p:nvPr/>
        </p:nvSpPr>
        <p:spPr>
          <a:xfrm>
            <a:off x="7406640" y="2240280"/>
            <a:ext cx="3931920" cy="685800"/>
          </a:xfrm>
          <a:prstGeom prst="rect">
            <a:avLst/>
          </a:prstGeom>
          <a:noFill/>
          <a:ln/>
        </p:spPr>
        <p:txBody>
          <a:bodyPr wrap="square" rtlCol="0" anchor="t"/>
          <a:lstStyle/>
          <a:p>
            <a:pPr marL="0" indent="0">
              <a:buNone/>
            </a:pPr>
            <a:r>
              <a:rPr lang="en-US" sz="1150" dirty="0">
                <a:solidFill>
                  <a:srgbClr val="1E2B2D"/>
                </a:solidFill>
                <a:latin typeface="Calibri" pitchFamily="34" charset="0"/>
                <a:ea typeface="Calibri" pitchFamily="34" charset="-122"/>
                <a:cs typeface="Calibri" pitchFamily="34" charset="-120"/>
              </a:rPr>
              <a:t>Bola mustaqil bajara oladigan vazifalar</a:t>
            </a:r>
            <a:endParaRPr lang="en-US" sz="1150" dirty="0"/>
          </a:p>
        </p:txBody>
      </p:sp>
      <p:sp>
        <p:nvSpPr>
          <p:cNvPr id="13" name="Shape 11"/>
          <p:cNvSpPr/>
          <p:nvPr/>
        </p:nvSpPr>
        <p:spPr>
          <a:xfrm>
            <a:off x="6675120" y="3291840"/>
            <a:ext cx="4846320" cy="1280160"/>
          </a:xfrm>
          <a:prstGeom prst="roundRect">
            <a:avLst>
              <a:gd name="adj" fmla="val 5714"/>
            </a:avLst>
          </a:prstGeom>
          <a:solidFill>
            <a:srgbClr val="FFFFFF"/>
          </a:solidFill>
          <a:ln w="12700">
            <a:solidFill>
              <a:srgbClr val="E3E9E8"/>
            </a:solidFill>
            <a:prstDash val="solid"/>
          </a:ln>
        </p:spPr>
      </p:sp>
      <p:sp>
        <p:nvSpPr>
          <p:cNvPr id="14" name="Shape 12"/>
          <p:cNvSpPr/>
          <p:nvPr/>
        </p:nvSpPr>
        <p:spPr>
          <a:xfrm>
            <a:off x="6903720" y="3520440"/>
            <a:ext cx="320040" cy="320040"/>
          </a:xfrm>
          <a:prstGeom prst="rect">
            <a:avLst/>
          </a:prstGeom>
          <a:solidFill>
            <a:srgbClr val="3E8E8E"/>
          </a:solidFill>
          <a:ln/>
        </p:spPr>
      </p:sp>
      <p:sp>
        <p:nvSpPr>
          <p:cNvPr id="15" name="Text 13"/>
          <p:cNvSpPr/>
          <p:nvPr/>
        </p:nvSpPr>
        <p:spPr>
          <a:xfrm>
            <a:off x="7406640" y="3429000"/>
            <a:ext cx="3931920" cy="365760"/>
          </a:xfrm>
          <a:prstGeom prst="rect">
            <a:avLst/>
          </a:prstGeom>
          <a:noFill/>
          <a:ln/>
        </p:spPr>
        <p:txBody>
          <a:bodyPr wrap="square" rtlCol="0" anchor="ctr"/>
          <a:lstStyle/>
          <a:p>
            <a:pPr marL="0" indent="0">
              <a:buNone/>
            </a:pPr>
            <a:r>
              <a:rPr lang="en-US" sz="1400" b="1" dirty="0">
                <a:solidFill>
                  <a:srgbClr val="1B4B5A"/>
                </a:solidFill>
                <a:latin typeface="Cambria" pitchFamily="34" charset="0"/>
                <a:ea typeface="Cambria" pitchFamily="34" charset="-122"/>
                <a:cs typeface="Cambria" pitchFamily="34" charset="-120"/>
              </a:rPr>
              <a:t>Yaqin rivojlanish zonasi</a:t>
            </a:r>
            <a:endParaRPr lang="en-US" sz="1400" dirty="0"/>
          </a:p>
        </p:txBody>
      </p:sp>
      <p:sp>
        <p:nvSpPr>
          <p:cNvPr id="16" name="Text 14"/>
          <p:cNvSpPr/>
          <p:nvPr/>
        </p:nvSpPr>
        <p:spPr>
          <a:xfrm>
            <a:off x="7406640" y="3794760"/>
            <a:ext cx="3931920" cy="685800"/>
          </a:xfrm>
          <a:prstGeom prst="rect">
            <a:avLst/>
          </a:prstGeom>
          <a:noFill/>
          <a:ln/>
        </p:spPr>
        <p:txBody>
          <a:bodyPr wrap="square" rtlCol="0" anchor="t"/>
          <a:lstStyle/>
          <a:p>
            <a:pPr marL="0" indent="0">
              <a:buNone/>
            </a:pPr>
            <a:r>
              <a:rPr lang="en-US" sz="1150" dirty="0">
                <a:solidFill>
                  <a:srgbClr val="1E2B2D"/>
                </a:solidFill>
                <a:latin typeface="Calibri" pitchFamily="34" charset="0"/>
                <a:ea typeface="Calibri" pitchFamily="34" charset="-122"/>
                <a:cs typeface="Calibri" pitchFamily="34" charset="-120"/>
              </a:rPr>
              <a:t>Bola kattalar yoki tengdoshi yordamida bajara oladigan vazifalar</a:t>
            </a:r>
            <a:endParaRPr lang="en-US" sz="1150" dirty="0"/>
          </a:p>
        </p:txBody>
      </p:sp>
      <p:sp>
        <p:nvSpPr>
          <p:cNvPr id="17" name="Shape 15"/>
          <p:cNvSpPr/>
          <p:nvPr/>
        </p:nvSpPr>
        <p:spPr>
          <a:xfrm>
            <a:off x="6675120" y="4846320"/>
            <a:ext cx="4846320" cy="1280160"/>
          </a:xfrm>
          <a:prstGeom prst="roundRect">
            <a:avLst>
              <a:gd name="adj" fmla="val 5714"/>
            </a:avLst>
          </a:prstGeom>
          <a:solidFill>
            <a:srgbClr val="FFFFFF"/>
          </a:solidFill>
          <a:ln w="12700">
            <a:solidFill>
              <a:srgbClr val="E3E9E8"/>
            </a:solidFill>
            <a:prstDash val="solid"/>
          </a:ln>
        </p:spPr>
      </p:sp>
      <p:sp>
        <p:nvSpPr>
          <p:cNvPr id="18" name="Shape 16"/>
          <p:cNvSpPr/>
          <p:nvPr/>
        </p:nvSpPr>
        <p:spPr>
          <a:xfrm>
            <a:off x="6903720" y="5074920"/>
            <a:ext cx="320040" cy="320040"/>
          </a:xfrm>
          <a:prstGeom prst="rect">
            <a:avLst/>
          </a:prstGeom>
          <a:solidFill>
            <a:srgbClr val="D7E6E4"/>
          </a:solidFill>
          <a:ln/>
        </p:spPr>
      </p:sp>
      <p:sp>
        <p:nvSpPr>
          <p:cNvPr id="19" name="Text 17"/>
          <p:cNvSpPr/>
          <p:nvPr/>
        </p:nvSpPr>
        <p:spPr>
          <a:xfrm>
            <a:off x="7406640" y="4983480"/>
            <a:ext cx="3931920" cy="365760"/>
          </a:xfrm>
          <a:prstGeom prst="rect">
            <a:avLst/>
          </a:prstGeom>
          <a:noFill/>
          <a:ln/>
        </p:spPr>
        <p:txBody>
          <a:bodyPr wrap="square" rtlCol="0" anchor="ctr"/>
          <a:lstStyle/>
          <a:p>
            <a:pPr marL="0" indent="0">
              <a:buNone/>
            </a:pPr>
            <a:r>
              <a:rPr lang="en-US" sz="1400" b="1" dirty="0">
                <a:solidFill>
                  <a:srgbClr val="1B4B5A"/>
                </a:solidFill>
                <a:latin typeface="Cambria" pitchFamily="34" charset="0"/>
                <a:ea typeface="Cambria" pitchFamily="34" charset="-122"/>
                <a:cs typeface="Cambria" pitchFamily="34" charset="-120"/>
              </a:rPr>
              <a:t>Hali rivojlanmagan zona</a:t>
            </a:r>
            <a:endParaRPr lang="en-US" sz="1400" dirty="0"/>
          </a:p>
        </p:txBody>
      </p:sp>
      <p:sp>
        <p:nvSpPr>
          <p:cNvPr id="20" name="Text 18"/>
          <p:cNvSpPr/>
          <p:nvPr/>
        </p:nvSpPr>
        <p:spPr>
          <a:xfrm>
            <a:off x="7406640" y="5349240"/>
            <a:ext cx="3931920" cy="685800"/>
          </a:xfrm>
          <a:prstGeom prst="rect">
            <a:avLst/>
          </a:prstGeom>
          <a:noFill/>
          <a:ln/>
        </p:spPr>
        <p:txBody>
          <a:bodyPr wrap="square" rtlCol="0" anchor="t"/>
          <a:lstStyle/>
          <a:p>
            <a:pPr marL="0" indent="0">
              <a:buNone/>
            </a:pPr>
            <a:r>
              <a:rPr lang="en-US" sz="1150" dirty="0">
                <a:solidFill>
                  <a:srgbClr val="1E2B2D"/>
                </a:solidFill>
                <a:latin typeface="Calibri" pitchFamily="34" charset="0"/>
                <a:ea typeface="Calibri" pitchFamily="34" charset="-122"/>
                <a:cs typeface="Calibri" pitchFamily="34" charset="-120"/>
              </a:rPr>
              <a:t>Bola mustaqil ham, yordam bilan ham bajara olmaydigan vazifalar</a:t>
            </a:r>
            <a:endParaRPr lang="en-US" sz="1150" dirty="0"/>
          </a:p>
        </p:txBody>
      </p:sp>
      <p:sp>
        <p:nvSpPr>
          <p:cNvPr id="21" name="Text 19"/>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09</a:t>
            </a:r>
            <a:endParaRPr lang="en-US" sz="1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11480"/>
            <a:ext cx="7772400" cy="1005840"/>
          </a:xfrm>
          <a:prstGeom prst="rect">
            <a:avLst/>
          </a:prstGeom>
          <a:noFill/>
          <a:ln/>
        </p:spPr>
        <p:txBody>
          <a:bodyPr wrap="square" rtlCol="0" anchor="ctr"/>
          <a:lstStyle/>
          <a:p>
            <a:pPr marL="0" indent="0">
              <a:lnSpc>
                <a:spcPct val="105000"/>
              </a:lnSpc>
              <a:buNone/>
            </a:pPr>
            <a:r>
              <a:rPr lang="en-US" sz="2500" b="1" dirty="0">
                <a:solidFill>
                  <a:srgbClr val="1B4B5A"/>
                </a:solidFill>
                <a:latin typeface="Cambria" pitchFamily="34" charset="0"/>
                <a:ea typeface="Cambria" pitchFamily="34" charset="-122"/>
                <a:cs typeface="Cambria" pitchFamily="34" charset="-120"/>
              </a:rPr>
              <a:t>Maxsus ehtiyojli bolalarning</a:t>
            </a:r>
            <a:endParaRPr lang="en-US" sz="2500" dirty="0"/>
          </a:p>
          <a:p>
            <a:pPr marL="0" indent="0">
              <a:lnSpc>
                <a:spcPct val="105000"/>
              </a:lnSpc>
              <a:buNone/>
            </a:pPr>
            <a:r>
              <a:rPr lang="en-US" sz="2500" b="1" dirty="0">
                <a:solidFill>
                  <a:srgbClr val="1B4B5A"/>
                </a:solidFill>
                <a:latin typeface="Cambria" pitchFamily="34" charset="0"/>
                <a:ea typeface="Cambria" pitchFamily="34" charset="-122"/>
                <a:cs typeface="Cambria" pitchFamily="34" charset="-120"/>
              </a:rPr>
              <a:t>psixologik xususiyatlari</a:t>
            </a:r>
            <a:endParaRPr lang="en-US" sz="2500" dirty="0"/>
          </a:p>
        </p:txBody>
      </p:sp>
      <p:sp>
        <p:nvSpPr>
          <p:cNvPr id="3" name="Shape 1"/>
          <p:cNvSpPr/>
          <p:nvPr/>
        </p:nvSpPr>
        <p:spPr>
          <a:xfrm>
            <a:off x="658368" y="1371600"/>
            <a:ext cx="822960" cy="54864"/>
          </a:xfrm>
          <a:prstGeom prst="rect">
            <a:avLst/>
          </a:prstGeom>
          <a:solidFill>
            <a:srgbClr val="E07A5F"/>
          </a:solidFill>
          <a:ln/>
        </p:spPr>
      </p:sp>
      <p:sp>
        <p:nvSpPr>
          <p:cNvPr id="4" name="Shape 2"/>
          <p:cNvSpPr/>
          <p:nvPr/>
        </p:nvSpPr>
        <p:spPr>
          <a:xfrm>
            <a:off x="640080" y="1691640"/>
            <a:ext cx="3453384" cy="2331720"/>
          </a:xfrm>
          <a:prstGeom prst="roundRect">
            <a:avLst>
              <a:gd name="adj" fmla="val 3137"/>
            </a:avLst>
          </a:prstGeom>
          <a:solidFill>
            <a:srgbClr val="EFE6D6"/>
          </a:solidFill>
          <a:ln/>
        </p:spPr>
      </p:sp>
      <p:sp>
        <p:nvSpPr>
          <p:cNvPr id="5" name="Shape 3"/>
          <p:cNvSpPr/>
          <p:nvPr/>
        </p:nvSpPr>
        <p:spPr>
          <a:xfrm>
            <a:off x="868680" y="1920240"/>
            <a:ext cx="685800" cy="685800"/>
          </a:xfrm>
          <a:prstGeom prst="ellipse">
            <a:avLst/>
          </a:prstGeom>
          <a:solidFill>
            <a:srgbClr val="E07A5F"/>
          </a:solidFill>
          <a:ln/>
        </p:spPr>
      </p:sp>
      <p:pic>
        <p:nvPicPr>
          <p:cNvPr id="6" name="Image 0" descr="/home/claude/deck/icons/eye.png"/>
          <p:cNvPicPr>
            <a:picLocks noChangeAspect="1"/>
          </p:cNvPicPr>
          <p:nvPr/>
        </p:nvPicPr>
        <p:blipFill>
          <a:blip r:embed="rId3"/>
          <a:stretch>
            <a:fillRect/>
          </a:stretch>
        </p:blipFill>
        <p:spPr>
          <a:xfrm>
            <a:off x="1040130" y="2091690"/>
            <a:ext cx="342900" cy="342900"/>
          </a:xfrm>
          <a:prstGeom prst="rect">
            <a:avLst/>
          </a:prstGeom>
        </p:spPr>
      </p:pic>
      <p:sp>
        <p:nvSpPr>
          <p:cNvPr id="7" name="Text 4"/>
          <p:cNvSpPr/>
          <p:nvPr/>
        </p:nvSpPr>
        <p:spPr>
          <a:xfrm>
            <a:off x="822960" y="2697480"/>
            <a:ext cx="3087624" cy="594360"/>
          </a:xfrm>
          <a:prstGeom prst="rect">
            <a:avLst/>
          </a:prstGeom>
          <a:noFill/>
          <a:ln/>
        </p:spPr>
        <p:txBody>
          <a:bodyPr wrap="square" rtlCol="0" anchor="t"/>
          <a:lstStyle/>
          <a:p>
            <a:pPr marL="0" indent="0">
              <a:buNone/>
            </a:pPr>
            <a:r>
              <a:rPr lang="en-US" sz="1300" b="1" dirty="0">
                <a:solidFill>
                  <a:srgbClr val="1B4B5A"/>
                </a:solidFill>
                <a:latin typeface="Cambria" pitchFamily="34" charset="0"/>
                <a:ea typeface="Cambria" pitchFamily="34" charset="-122"/>
                <a:cs typeface="Cambria" pitchFamily="34" charset="-120"/>
              </a:rPr>
              <a:t>Koʻruv qobiliyati cheklangan</a:t>
            </a:r>
            <a:endParaRPr lang="en-US" sz="1300" dirty="0"/>
          </a:p>
        </p:txBody>
      </p:sp>
      <p:sp>
        <p:nvSpPr>
          <p:cNvPr id="8" name="Text 5"/>
          <p:cNvSpPr/>
          <p:nvPr/>
        </p:nvSpPr>
        <p:spPr>
          <a:xfrm>
            <a:off x="822960" y="3264408"/>
            <a:ext cx="3087624" cy="685800"/>
          </a:xfrm>
          <a:prstGeom prst="rect">
            <a:avLst/>
          </a:prstGeom>
          <a:noFill/>
          <a:ln/>
        </p:spPr>
        <p:txBody>
          <a:bodyPr wrap="square" rtlCol="0" anchor="t"/>
          <a:lstStyle/>
          <a:p>
            <a:pPr marL="0" indent="0">
              <a:buNone/>
            </a:pPr>
            <a:r>
              <a:rPr lang="en-US" sz="1050" dirty="0">
                <a:solidFill>
                  <a:srgbClr val="1E2B2D"/>
                </a:solidFill>
                <a:latin typeface="Calibri" pitchFamily="34" charset="0"/>
                <a:ea typeface="Calibri" pitchFamily="34" charset="-122"/>
                <a:cs typeface="Calibri" pitchFamily="34" charset="-120"/>
              </a:rPr>
              <a:t>Eshitish va teginish orqali idrok yetakchi rol oʻynaydi</a:t>
            </a:r>
            <a:endParaRPr lang="en-US" sz="1050" dirty="0"/>
          </a:p>
        </p:txBody>
      </p:sp>
      <p:sp>
        <p:nvSpPr>
          <p:cNvPr id="9" name="Shape 6"/>
          <p:cNvSpPr/>
          <p:nvPr/>
        </p:nvSpPr>
        <p:spPr>
          <a:xfrm>
            <a:off x="4367784" y="1691640"/>
            <a:ext cx="3453384" cy="2331720"/>
          </a:xfrm>
          <a:prstGeom prst="roundRect">
            <a:avLst>
              <a:gd name="adj" fmla="val 3137"/>
            </a:avLst>
          </a:prstGeom>
          <a:solidFill>
            <a:srgbClr val="DEEDEC"/>
          </a:solidFill>
          <a:ln/>
        </p:spPr>
      </p:sp>
      <p:sp>
        <p:nvSpPr>
          <p:cNvPr id="10" name="Shape 7"/>
          <p:cNvSpPr/>
          <p:nvPr/>
        </p:nvSpPr>
        <p:spPr>
          <a:xfrm>
            <a:off x="4596384" y="1920240"/>
            <a:ext cx="685800" cy="685800"/>
          </a:xfrm>
          <a:prstGeom prst="ellipse">
            <a:avLst/>
          </a:prstGeom>
          <a:solidFill>
            <a:srgbClr val="3E8E8E"/>
          </a:solidFill>
          <a:ln/>
        </p:spPr>
      </p:sp>
      <p:pic>
        <p:nvPicPr>
          <p:cNvPr id="11" name="Image 1" descr="/home/claude/deck/icons/ear.png"/>
          <p:cNvPicPr>
            <a:picLocks noChangeAspect="1"/>
          </p:cNvPicPr>
          <p:nvPr/>
        </p:nvPicPr>
        <p:blipFill>
          <a:blip r:embed="rId4"/>
          <a:stretch>
            <a:fillRect/>
          </a:stretch>
        </p:blipFill>
        <p:spPr>
          <a:xfrm>
            <a:off x="4767834" y="2091690"/>
            <a:ext cx="342900" cy="342900"/>
          </a:xfrm>
          <a:prstGeom prst="rect">
            <a:avLst/>
          </a:prstGeom>
        </p:spPr>
      </p:pic>
      <p:sp>
        <p:nvSpPr>
          <p:cNvPr id="12" name="Text 8"/>
          <p:cNvSpPr/>
          <p:nvPr/>
        </p:nvSpPr>
        <p:spPr>
          <a:xfrm>
            <a:off x="4550664" y="2697480"/>
            <a:ext cx="3087624" cy="594360"/>
          </a:xfrm>
          <a:prstGeom prst="rect">
            <a:avLst/>
          </a:prstGeom>
          <a:noFill/>
          <a:ln/>
        </p:spPr>
        <p:txBody>
          <a:bodyPr wrap="square" rtlCol="0" anchor="t"/>
          <a:lstStyle/>
          <a:p>
            <a:pPr marL="0" indent="0">
              <a:buNone/>
            </a:pPr>
            <a:r>
              <a:rPr lang="en-US" sz="1300" b="1" dirty="0">
                <a:solidFill>
                  <a:srgbClr val="1B4B5A"/>
                </a:solidFill>
                <a:latin typeface="Cambria" pitchFamily="34" charset="0"/>
                <a:ea typeface="Cambria" pitchFamily="34" charset="-122"/>
                <a:cs typeface="Cambria" pitchFamily="34" charset="-120"/>
              </a:rPr>
              <a:t>Eshitish qobiliyati cheklangan</a:t>
            </a:r>
            <a:endParaRPr lang="en-US" sz="1300" dirty="0"/>
          </a:p>
        </p:txBody>
      </p:sp>
      <p:sp>
        <p:nvSpPr>
          <p:cNvPr id="13" name="Text 9"/>
          <p:cNvSpPr/>
          <p:nvPr/>
        </p:nvSpPr>
        <p:spPr>
          <a:xfrm>
            <a:off x="4550664" y="3264408"/>
            <a:ext cx="3087624" cy="685800"/>
          </a:xfrm>
          <a:prstGeom prst="rect">
            <a:avLst/>
          </a:prstGeom>
          <a:noFill/>
          <a:ln/>
        </p:spPr>
        <p:txBody>
          <a:bodyPr wrap="square" rtlCol="0" anchor="t"/>
          <a:lstStyle/>
          <a:p>
            <a:pPr marL="0" indent="0">
              <a:buNone/>
            </a:pPr>
            <a:r>
              <a:rPr lang="en-US" sz="1050" dirty="0">
                <a:solidFill>
                  <a:srgbClr val="1E2B2D"/>
                </a:solidFill>
                <a:latin typeface="Calibri" pitchFamily="34" charset="0"/>
                <a:ea typeface="Calibri" pitchFamily="34" charset="-122"/>
                <a:cs typeface="Calibri" pitchFamily="34" charset="-120"/>
              </a:rPr>
              <a:t>Vizual idrok va imo-ishora asosiy muloqot vositasiga aylanadi</a:t>
            </a:r>
            <a:endParaRPr lang="en-US" sz="1050" dirty="0"/>
          </a:p>
        </p:txBody>
      </p:sp>
      <p:sp>
        <p:nvSpPr>
          <p:cNvPr id="14" name="Shape 10"/>
          <p:cNvSpPr/>
          <p:nvPr/>
        </p:nvSpPr>
        <p:spPr>
          <a:xfrm>
            <a:off x="8095488" y="1691640"/>
            <a:ext cx="3453384" cy="2331720"/>
          </a:xfrm>
          <a:prstGeom prst="roundRect">
            <a:avLst>
              <a:gd name="adj" fmla="val 3137"/>
            </a:avLst>
          </a:prstGeom>
          <a:solidFill>
            <a:srgbClr val="EFE6D6"/>
          </a:solidFill>
          <a:ln/>
        </p:spPr>
      </p:sp>
      <p:sp>
        <p:nvSpPr>
          <p:cNvPr id="15" name="Shape 11"/>
          <p:cNvSpPr/>
          <p:nvPr/>
        </p:nvSpPr>
        <p:spPr>
          <a:xfrm>
            <a:off x="8324088" y="1920240"/>
            <a:ext cx="685800" cy="685800"/>
          </a:xfrm>
          <a:prstGeom prst="ellipse">
            <a:avLst/>
          </a:prstGeom>
          <a:solidFill>
            <a:srgbClr val="E07A5F"/>
          </a:solidFill>
          <a:ln/>
        </p:spPr>
      </p:sp>
      <p:pic>
        <p:nvPicPr>
          <p:cNvPr id="16" name="Image 2" descr="/home/claude/deck/icons/wheelchair.png"/>
          <p:cNvPicPr>
            <a:picLocks noChangeAspect="1"/>
          </p:cNvPicPr>
          <p:nvPr/>
        </p:nvPicPr>
        <p:blipFill>
          <a:blip r:embed="rId5"/>
          <a:stretch>
            <a:fillRect/>
          </a:stretch>
        </p:blipFill>
        <p:spPr>
          <a:xfrm>
            <a:off x="8495538" y="2091690"/>
            <a:ext cx="342900" cy="342900"/>
          </a:xfrm>
          <a:prstGeom prst="rect">
            <a:avLst/>
          </a:prstGeom>
        </p:spPr>
      </p:pic>
      <p:sp>
        <p:nvSpPr>
          <p:cNvPr id="17" name="Text 12"/>
          <p:cNvSpPr/>
          <p:nvPr/>
        </p:nvSpPr>
        <p:spPr>
          <a:xfrm>
            <a:off x="8278368" y="2697480"/>
            <a:ext cx="3087624" cy="594360"/>
          </a:xfrm>
          <a:prstGeom prst="rect">
            <a:avLst/>
          </a:prstGeom>
          <a:noFill/>
          <a:ln/>
        </p:spPr>
        <p:txBody>
          <a:bodyPr wrap="square" rtlCol="0" anchor="t"/>
          <a:lstStyle/>
          <a:p>
            <a:pPr marL="0" indent="0">
              <a:buNone/>
            </a:pPr>
            <a:r>
              <a:rPr lang="en-US" sz="1300" b="1" dirty="0">
                <a:solidFill>
                  <a:srgbClr val="1B4B5A"/>
                </a:solidFill>
                <a:latin typeface="Cambria" pitchFamily="34" charset="0"/>
                <a:ea typeface="Cambria" pitchFamily="34" charset="-122"/>
                <a:cs typeface="Cambria" pitchFamily="34" charset="-120"/>
              </a:rPr>
              <a:t>Tayanch-harakat tizimi buzilgan</a:t>
            </a:r>
            <a:endParaRPr lang="en-US" sz="1300" dirty="0"/>
          </a:p>
        </p:txBody>
      </p:sp>
      <p:sp>
        <p:nvSpPr>
          <p:cNvPr id="18" name="Text 13"/>
          <p:cNvSpPr/>
          <p:nvPr/>
        </p:nvSpPr>
        <p:spPr>
          <a:xfrm>
            <a:off x="8278368" y="3264408"/>
            <a:ext cx="3087624" cy="685800"/>
          </a:xfrm>
          <a:prstGeom prst="rect">
            <a:avLst/>
          </a:prstGeom>
          <a:noFill/>
          <a:ln/>
        </p:spPr>
        <p:txBody>
          <a:bodyPr wrap="square" rtlCol="0" anchor="t"/>
          <a:lstStyle/>
          <a:p>
            <a:pPr marL="0" indent="0">
              <a:buNone/>
            </a:pPr>
            <a:r>
              <a:rPr lang="en-US" sz="1050" dirty="0">
                <a:solidFill>
                  <a:srgbClr val="1E2B2D"/>
                </a:solidFill>
                <a:latin typeface="Calibri" pitchFamily="34" charset="0"/>
                <a:ea typeface="Calibri" pitchFamily="34" charset="-122"/>
                <a:cs typeface="Calibri" pitchFamily="34" charset="-120"/>
              </a:rPr>
              <a:t>Jismoniy faoliyat cheklangan, lekin intellektual salohiyat saqlanadi</a:t>
            </a:r>
            <a:endParaRPr lang="en-US" sz="1050" dirty="0"/>
          </a:p>
        </p:txBody>
      </p:sp>
      <p:sp>
        <p:nvSpPr>
          <p:cNvPr id="19" name="Shape 14"/>
          <p:cNvSpPr/>
          <p:nvPr/>
        </p:nvSpPr>
        <p:spPr>
          <a:xfrm>
            <a:off x="640080" y="4297680"/>
            <a:ext cx="3453384" cy="2331720"/>
          </a:xfrm>
          <a:prstGeom prst="roundRect">
            <a:avLst>
              <a:gd name="adj" fmla="val 3137"/>
            </a:avLst>
          </a:prstGeom>
          <a:solidFill>
            <a:srgbClr val="DEEDEC"/>
          </a:solidFill>
          <a:ln/>
        </p:spPr>
      </p:sp>
      <p:sp>
        <p:nvSpPr>
          <p:cNvPr id="20" name="Shape 15"/>
          <p:cNvSpPr/>
          <p:nvPr/>
        </p:nvSpPr>
        <p:spPr>
          <a:xfrm>
            <a:off x="868680" y="4526280"/>
            <a:ext cx="685800" cy="685800"/>
          </a:xfrm>
          <a:prstGeom prst="ellipse">
            <a:avLst/>
          </a:prstGeom>
          <a:solidFill>
            <a:srgbClr val="3E8E8E"/>
          </a:solidFill>
          <a:ln/>
        </p:spPr>
      </p:sp>
      <p:pic>
        <p:nvPicPr>
          <p:cNvPr id="21" name="Image 3" descr="/home/claude/deck/icons/puzzle.png"/>
          <p:cNvPicPr>
            <a:picLocks noChangeAspect="1"/>
          </p:cNvPicPr>
          <p:nvPr/>
        </p:nvPicPr>
        <p:blipFill>
          <a:blip r:embed="rId6"/>
          <a:stretch>
            <a:fillRect/>
          </a:stretch>
        </p:blipFill>
        <p:spPr>
          <a:xfrm>
            <a:off x="1040130" y="4697730"/>
            <a:ext cx="342900" cy="342900"/>
          </a:xfrm>
          <a:prstGeom prst="rect">
            <a:avLst/>
          </a:prstGeom>
        </p:spPr>
      </p:pic>
      <p:sp>
        <p:nvSpPr>
          <p:cNvPr id="22" name="Text 16"/>
          <p:cNvSpPr/>
          <p:nvPr/>
        </p:nvSpPr>
        <p:spPr>
          <a:xfrm>
            <a:off x="822960" y="5303520"/>
            <a:ext cx="3087624" cy="594360"/>
          </a:xfrm>
          <a:prstGeom prst="rect">
            <a:avLst/>
          </a:prstGeom>
          <a:noFill/>
          <a:ln/>
        </p:spPr>
        <p:txBody>
          <a:bodyPr wrap="square" rtlCol="0" anchor="t"/>
          <a:lstStyle/>
          <a:p>
            <a:pPr marL="0" indent="0">
              <a:buNone/>
            </a:pPr>
            <a:r>
              <a:rPr lang="en-US" sz="1300" b="1" dirty="0">
                <a:solidFill>
                  <a:srgbClr val="1B4B5A"/>
                </a:solidFill>
                <a:latin typeface="Cambria" pitchFamily="34" charset="0"/>
                <a:ea typeface="Cambria" pitchFamily="34" charset="-122"/>
                <a:cs typeface="Cambria" pitchFamily="34" charset="-120"/>
              </a:rPr>
              <a:t>Nutq va aqliy rivojlanishda</a:t>
            </a:r>
            <a:endParaRPr lang="en-US" sz="1300" dirty="0"/>
          </a:p>
          <a:p>
            <a:pPr marL="0" indent="0">
              <a:buNone/>
            </a:pPr>
            <a:r>
              <a:rPr lang="en-US" sz="1300" b="1" dirty="0">
                <a:solidFill>
                  <a:srgbClr val="1B4B5A"/>
                </a:solidFill>
                <a:latin typeface="Cambria" pitchFamily="34" charset="0"/>
                <a:ea typeface="Cambria" pitchFamily="34" charset="-122"/>
                <a:cs typeface="Cambria" pitchFamily="34" charset="-120"/>
              </a:rPr>
              <a:t>ogʻishlar</a:t>
            </a:r>
            <a:endParaRPr lang="en-US" sz="1300" dirty="0"/>
          </a:p>
        </p:txBody>
      </p:sp>
      <p:sp>
        <p:nvSpPr>
          <p:cNvPr id="23" name="Text 17"/>
          <p:cNvSpPr/>
          <p:nvPr/>
        </p:nvSpPr>
        <p:spPr>
          <a:xfrm>
            <a:off x="822960" y="5870448"/>
            <a:ext cx="3087624" cy="685800"/>
          </a:xfrm>
          <a:prstGeom prst="rect">
            <a:avLst/>
          </a:prstGeom>
          <a:noFill/>
          <a:ln/>
        </p:spPr>
        <p:txBody>
          <a:bodyPr wrap="square" rtlCol="0" anchor="t"/>
          <a:lstStyle/>
          <a:p>
            <a:pPr marL="0" indent="0">
              <a:buNone/>
            </a:pPr>
            <a:r>
              <a:rPr lang="en-US" sz="1050" dirty="0">
                <a:solidFill>
                  <a:srgbClr val="1E2B2D"/>
                </a:solidFill>
                <a:latin typeface="Calibri" pitchFamily="34" charset="0"/>
                <a:ea typeface="Calibri" pitchFamily="34" charset="-122"/>
                <a:cs typeface="Calibri" pitchFamily="34" charset="-120"/>
              </a:rPr>
              <a:t>Individual surʻatda va qoʻshimcha vaqt bilan taʻlim samarali boʻladi</a:t>
            </a:r>
            <a:endParaRPr lang="en-US" sz="1050" dirty="0"/>
          </a:p>
        </p:txBody>
      </p:sp>
      <p:sp>
        <p:nvSpPr>
          <p:cNvPr id="24" name="Shape 18"/>
          <p:cNvSpPr/>
          <p:nvPr/>
        </p:nvSpPr>
        <p:spPr>
          <a:xfrm>
            <a:off x="4367784" y="4297680"/>
            <a:ext cx="3453384" cy="2331720"/>
          </a:xfrm>
          <a:prstGeom prst="roundRect">
            <a:avLst>
              <a:gd name="adj" fmla="val 3137"/>
            </a:avLst>
          </a:prstGeom>
          <a:solidFill>
            <a:srgbClr val="EFE6D6"/>
          </a:solidFill>
          <a:ln/>
        </p:spPr>
      </p:sp>
      <p:sp>
        <p:nvSpPr>
          <p:cNvPr id="25" name="Shape 19"/>
          <p:cNvSpPr/>
          <p:nvPr/>
        </p:nvSpPr>
        <p:spPr>
          <a:xfrm>
            <a:off x="4596384" y="4526280"/>
            <a:ext cx="685800" cy="685800"/>
          </a:xfrm>
          <a:prstGeom prst="ellipse">
            <a:avLst/>
          </a:prstGeom>
          <a:solidFill>
            <a:srgbClr val="E07A5F"/>
          </a:solidFill>
          <a:ln/>
        </p:spPr>
      </p:sp>
      <p:pic>
        <p:nvPicPr>
          <p:cNvPr id="26" name="Image 4" descr="/home/claude/deck/icons/comments.png"/>
          <p:cNvPicPr>
            <a:picLocks noChangeAspect="1"/>
          </p:cNvPicPr>
          <p:nvPr/>
        </p:nvPicPr>
        <p:blipFill>
          <a:blip r:embed="rId7"/>
          <a:stretch>
            <a:fillRect/>
          </a:stretch>
        </p:blipFill>
        <p:spPr>
          <a:xfrm>
            <a:off x="4767834" y="4697730"/>
            <a:ext cx="342900" cy="342900"/>
          </a:xfrm>
          <a:prstGeom prst="rect">
            <a:avLst/>
          </a:prstGeom>
        </p:spPr>
      </p:pic>
      <p:sp>
        <p:nvSpPr>
          <p:cNvPr id="27" name="Text 20"/>
          <p:cNvSpPr/>
          <p:nvPr/>
        </p:nvSpPr>
        <p:spPr>
          <a:xfrm>
            <a:off x="4550664" y="5303520"/>
            <a:ext cx="3087624" cy="594360"/>
          </a:xfrm>
          <a:prstGeom prst="rect">
            <a:avLst/>
          </a:prstGeom>
          <a:noFill/>
          <a:ln/>
        </p:spPr>
        <p:txBody>
          <a:bodyPr wrap="square" rtlCol="0" anchor="t"/>
          <a:lstStyle/>
          <a:p>
            <a:pPr marL="0" indent="0">
              <a:buNone/>
            </a:pPr>
            <a:r>
              <a:rPr lang="en-US" sz="1300" b="1" dirty="0">
                <a:solidFill>
                  <a:srgbClr val="1B4B5A"/>
                </a:solidFill>
                <a:latin typeface="Cambria" pitchFamily="34" charset="0"/>
                <a:ea typeface="Cambria" pitchFamily="34" charset="-122"/>
                <a:cs typeface="Cambria" pitchFamily="34" charset="-120"/>
              </a:rPr>
              <a:t>Autizm spektri buzilishlari</a:t>
            </a:r>
            <a:endParaRPr lang="en-US" sz="1300" dirty="0"/>
          </a:p>
        </p:txBody>
      </p:sp>
      <p:sp>
        <p:nvSpPr>
          <p:cNvPr id="28" name="Text 21"/>
          <p:cNvSpPr/>
          <p:nvPr/>
        </p:nvSpPr>
        <p:spPr>
          <a:xfrm>
            <a:off x="4550664" y="5870448"/>
            <a:ext cx="3087624" cy="685800"/>
          </a:xfrm>
          <a:prstGeom prst="rect">
            <a:avLst/>
          </a:prstGeom>
          <a:noFill/>
          <a:ln/>
        </p:spPr>
        <p:txBody>
          <a:bodyPr wrap="square" rtlCol="0" anchor="t"/>
          <a:lstStyle/>
          <a:p>
            <a:pPr marL="0" indent="0">
              <a:buNone/>
            </a:pPr>
            <a:r>
              <a:rPr lang="en-US" sz="1050" dirty="0">
                <a:solidFill>
                  <a:srgbClr val="1E2B2D"/>
                </a:solidFill>
                <a:latin typeface="Calibri" pitchFamily="34" charset="0"/>
                <a:ea typeface="Calibri" pitchFamily="34" charset="-122"/>
                <a:cs typeface="Calibri" pitchFamily="34" charset="-120"/>
              </a:rPr>
              <a:t>Ijtimoiy muloqot va moslashuvda oʻziga xos yondashuv talab etiladi</a:t>
            </a:r>
            <a:endParaRPr lang="en-US" sz="1050" dirty="0"/>
          </a:p>
        </p:txBody>
      </p:sp>
      <p:sp>
        <p:nvSpPr>
          <p:cNvPr id="29" name="Shape 22"/>
          <p:cNvSpPr/>
          <p:nvPr/>
        </p:nvSpPr>
        <p:spPr>
          <a:xfrm>
            <a:off x="8095488" y="4297680"/>
            <a:ext cx="3453384" cy="2331720"/>
          </a:xfrm>
          <a:prstGeom prst="roundRect">
            <a:avLst>
              <a:gd name="adj" fmla="val 3137"/>
            </a:avLst>
          </a:prstGeom>
          <a:solidFill>
            <a:srgbClr val="DEEDEC"/>
          </a:solidFill>
          <a:ln/>
        </p:spPr>
      </p:sp>
      <p:sp>
        <p:nvSpPr>
          <p:cNvPr id="30" name="Shape 23"/>
          <p:cNvSpPr/>
          <p:nvPr/>
        </p:nvSpPr>
        <p:spPr>
          <a:xfrm>
            <a:off x="8324088" y="4526280"/>
            <a:ext cx="685800" cy="685800"/>
          </a:xfrm>
          <a:prstGeom prst="ellipse">
            <a:avLst/>
          </a:prstGeom>
          <a:solidFill>
            <a:srgbClr val="3E8E8E"/>
          </a:solidFill>
          <a:ln/>
        </p:spPr>
      </p:sp>
      <p:pic>
        <p:nvPicPr>
          <p:cNvPr id="31" name="Image 5" descr="/home/claude/deck/icons/star.png"/>
          <p:cNvPicPr>
            <a:picLocks noChangeAspect="1"/>
          </p:cNvPicPr>
          <p:nvPr/>
        </p:nvPicPr>
        <p:blipFill>
          <a:blip r:embed="rId8"/>
          <a:stretch>
            <a:fillRect/>
          </a:stretch>
        </p:blipFill>
        <p:spPr>
          <a:xfrm>
            <a:off x="8495538" y="4697730"/>
            <a:ext cx="342900" cy="342900"/>
          </a:xfrm>
          <a:prstGeom prst="rect">
            <a:avLst/>
          </a:prstGeom>
        </p:spPr>
      </p:pic>
      <p:sp>
        <p:nvSpPr>
          <p:cNvPr id="32" name="Text 24"/>
          <p:cNvSpPr/>
          <p:nvPr/>
        </p:nvSpPr>
        <p:spPr>
          <a:xfrm>
            <a:off x="8278368" y="5303520"/>
            <a:ext cx="3087624" cy="594360"/>
          </a:xfrm>
          <a:prstGeom prst="rect">
            <a:avLst/>
          </a:prstGeom>
          <a:noFill/>
          <a:ln/>
        </p:spPr>
        <p:txBody>
          <a:bodyPr wrap="square" rtlCol="0" anchor="t"/>
          <a:lstStyle/>
          <a:p>
            <a:pPr marL="0" indent="0">
              <a:buNone/>
            </a:pPr>
            <a:r>
              <a:rPr lang="en-US" sz="1300" b="1" dirty="0">
                <a:solidFill>
                  <a:srgbClr val="1B4B5A"/>
                </a:solidFill>
                <a:latin typeface="Cambria" pitchFamily="34" charset="0"/>
                <a:ea typeface="Cambria" pitchFamily="34" charset="-122"/>
                <a:cs typeface="Cambria" pitchFamily="34" charset="-120"/>
              </a:rPr>
              <a:t>Iqtidorli bolalar</a:t>
            </a:r>
            <a:endParaRPr lang="en-US" sz="1300" dirty="0"/>
          </a:p>
        </p:txBody>
      </p:sp>
      <p:sp>
        <p:nvSpPr>
          <p:cNvPr id="33" name="Text 25"/>
          <p:cNvSpPr/>
          <p:nvPr/>
        </p:nvSpPr>
        <p:spPr>
          <a:xfrm>
            <a:off x="8278368" y="5870448"/>
            <a:ext cx="3087624" cy="685800"/>
          </a:xfrm>
          <a:prstGeom prst="rect">
            <a:avLst/>
          </a:prstGeom>
          <a:noFill/>
          <a:ln/>
        </p:spPr>
        <p:txBody>
          <a:bodyPr wrap="square" rtlCol="0" anchor="t"/>
          <a:lstStyle/>
          <a:p>
            <a:pPr marL="0" indent="0">
              <a:buNone/>
            </a:pPr>
            <a:r>
              <a:rPr lang="en-US" sz="1050" dirty="0">
                <a:solidFill>
                  <a:srgbClr val="1E2B2D"/>
                </a:solidFill>
                <a:latin typeface="Calibri" pitchFamily="34" charset="0"/>
                <a:ea typeface="Calibri" pitchFamily="34" charset="-122"/>
                <a:cs typeface="Calibri" pitchFamily="34" charset="-120"/>
              </a:rPr>
              <a:t>Ular ham oʻziga xos individual yondashuvga muhtoj</a:t>
            </a:r>
            <a:endParaRPr lang="en-US" sz="1050" dirty="0"/>
          </a:p>
        </p:txBody>
      </p:sp>
      <p:sp>
        <p:nvSpPr>
          <p:cNvPr id="34" name="Text 26"/>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10</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1">
    <p:bg>
      <p:bgPr>
        <a:solidFill>
          <a:srgbClr val="1B4B5A"/>
        </a:solidFill>
        <a:effectLst/>
      </p:bgPr>
    </p:bg>
    <p:spTree>
      <p:nvGrpSpPr>
        <p:cNvPr id="1" name=""/>
        <p:cNvGrpSpPr/>
        <p:nvPr/>
      </p:nvGrpSpPr>
      <p:grpSpPr>
        <a:xfrm>
          <a:off x="0" y="0"/>
          <a:ext cx="0" cy="0"/>
          <a:chOff x="0" y="0"/>
          <a:chExt cx="0" cy="0"/>
        </a:xfrm>
      </p:grpSpPr>
      <p:sp>
        <p:nvSpPr>
          <p:cNvPr id="2" name="Shape 0"/>
          <p:cNvSpPr/>
          <p:nvPr/>
        </p:nvSpPr>
        <p:spPr>
          <a:xfrm>
            <a:off x="-1645920" y="-1645920"/>
            <a:ext cx="4114800" cy="4114800"/>
          </a:xfrm>
          <a:prstGeom prst="ellipse">
            <a:avLst/>
          </a:prstGeom>
          <a:solidFill>
            <a:srgbClr val="113640"/>
          </a:solidFill>
          <a:ln/>
        </p:spPr>
      </p:sp>
      <p:sp>
        <p:nvSpPr>
          <p:cNvPr id="3" name="Shape 1"/>
          <p:cNvSpPr/>
          <p:nvPr/>
        </p:nvSpPr>
        <p:spPr>
          <a:xfrm>
            <a:off x="9628632" y="4480560"/>
            <a:ext cx="4206240" cy="4206240"/>
          </a:xfrm>
          <a:prstGeom prst="ellipse">
            <a:avLst/>
          </a:prstGeom>
          <a:solidFill>
            <a:srgbClr val="113640"/>
          </a:solidFill>
          <a:ln/>
        </p:spPr>
      </p:sp>
      <p:sp>
        <p:nvSpPr>
          <p:cNvPr id="4" name="Text 2"/>
          <p:cNvSpPr/>
          <p:nvPr/>
        </p:nvSpPr>
        <p:spPr>
          <a:xfrm>
            <a:off x="822960" y="1965960"/>
            <a:ext cx="2377440" cy="1463040"/>
          </a:xfrm>
          <a:prstGeom prst="rect">
            <a:avLst/>
          </a:prstGeom>
          <a:noFill/>
          <a:ln/>
        </p:spPr>
        <p:txBody>
          <a:bodyPr wrap="square" rtlCol="0" anchor="ctr"/>
          <a:lstStyle/>
          <a:p>
            <a:pPr marL="0" indent="0">
              <a:buNone/>
            </a:pPr>
            <a:r>
              <a:rPr lang="en-US" sz="9000" b="1" dirty="0">
                <a:solidFill>
                  <a:srgbClr val="113640"/>
                </a:solidFill>
                <a:latin typeface="Cambria" pitchFamily="34" charset="0"/>
                <a:ea typeface="Cambria" pitchFamily="34" charset="-122"/>
                <a:cs typeface="Cambria" pitchFamily="34" charset="-120"/>
              </a:rPr>
              <a:t>03</a:t>
            </a:r>
            <a:endParaRPr lang="en-US" sz="9000" dirty="0"/>
          </a:p>
        </p:txBody>
      </p:sp>
      <p:sp>
        <p:nvSpPr>
          <p:cNvPr id="5" name="Shape 3"/>
          <p:cNvSpPr/>
          <p:nvPr/>
        </p:nvSpPr>
        <p:spPr>
          <a:xfrm>
            <a:off x="9445752" y="2331720"/>
            <a:ext cx="1371600" cy="1371600"/>
          </a:xfrm>
          <a:prstGeom prst="ellipse">
            <a:avLst/>
          </a:prstGeom>
          <a:solidFill>
            <a:srgbClr val="E07A5F"/>
          </a:solidFill>
          <a:ln/>
        </p:spPr>
      </p:sp>
      <p:pic>
        <p:nvPicPr>
          <p:cNvPr id="6" name="Image 0" descr="/home/claude/deck/icons/teacher.png"/>
          <p:cNvPicPr>
            <a:picLocks noChangeAspect="1"/>
          </p:cNvPicPr>
          <p:nvPr/>
        </p:nvPicPr>
        <p:blipFill>
          <a:blip r:embed="rId3"/>
          <a:stretch>
            <a:fillRect/>
          </a:stretch>
        </p:blipFill>
        <p:spPr>
          <a:xfrm>
            <a:off x="9754362" y="2640330"/>
            <a:ext cx="754380" cy="754380"/>
          </a:xfrm>
          <a:prstGeom prst="rect">
            <a:avLst/>
          </a:prstGeom>
        </p:spPr>
      </p:pic>
      <p:sp>
        <p:nvSpPr>
          <p:cNvPr id="7" name="Text 4"/>
          <p:cNvSpPr/>
          <p:nvPr/>
        </p:nvSpPr>
        <p:spPr>
          <a:xfrm>
            <a:off x="2834640" y="2834640"/>
            <a:ext cx="6400800" cy="822960"/>
          </a:xfrm>
          <a:prstGeom prst="rect">
            <a:avLst/>
          </a:prstGeom>
          <a:noFill/>
          <a:ln/>
        </p:spPr>
        <p:txBody>
          <a:bodyPr wrap="square"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Pedagogik asoslar</a:t>
            </a:r>
            <a:endParaRPr lang="en-US" sz="3400" dirty="0"/>
          </a:p>
        </p:txBody>
      </p:sp>
      <p:sp>
        <p:nvSpPr>
          <p:cNvPr id="8" name="Text 5"/>
          <p:cNvSpPr/>
          <p:nvPr/>
        </p:nvSpPr>
        <p:spPr>
          <a:xfrm>
            <a:off x="2880360" y="3611880"/>
            <a:ext cx="6309360" cy="731520"/>
          </a:xfrm>
          <a:prstGeom prst="rect">
            <a:avLst/>
          </a:prstGeom>
          <a:noFill/>
          <a:ln/>
        </p:spPr>
        <p:txBody>
          <a:bodyPr wrap="square" rtlCol="0" anchor="t"/>
          <a:lstStyle/>
          <a:p>
            <a:pPr marL="0" indent="0">
              <a:buNone/>
            </a:pPr>
            <a:r>
              <a:rPr lang="en-US" sz="1450" i="1" dirty="0">
                <a:solidFill>
                  <a:srgbClr val="CADCE0"/>
                </a:solidFill>
                <a:latin typeface="Calibri" pitchFamily="34" charset="0"/>
                <a:ea typeface="Calibri" pitchFamily="34" charset="-122"/>
                <a:cs typeface="Calibri" pitchFamily="34" charset="-120"/>
              </a:rPr>
              <a:t>Taʻlim jarayonini bolaning ehtiyojlariga moslashtiruvchi tamoyillar tizimi</a:t>
            </a:r>
            <a:endParaRPr lang="en-US" sz="1450" dirty="0"/>
          </a:p>
        </p:txBody>
      </p:sp>
      <p:sp>
        <p:nvSpPr>
          <p:cNvPr id="9" name="Text 6"/>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11</a:t>
            </a:r>
            <a:endParaRPr lang="en-US" sz="1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8229600" cy="640080"/>
          </a:xfrm>
          <a:prstGeom prst="rect">
            <a:avLst/>
          </a:prstGeom>
          <a:noFill/>
          <a:ln/>
        </p:spPr>
        <p:txBody>
          <a:bodyPr wrap="square" rtlCol="0" anchor="ctr"/>
          <a:lstStyle/>
          <a:p>
            <a:pPr marL="0" indent="0">
              <a:buNone/>
            </a:pPr>
            <a:r>
              <a:rPr lang="en-US" sz="3000" b="1" dirty="0">
                <a:solidFill>
                  <a:srgbClr val="1B4B5A"/>
                </a:solidFill>
                <a:latin typeface="Cambria" pitchFamily="34" charset="0"/>
                <a:ea typeface="Cambria" pitchFamily="34" charset="-122"/>
                <a:cs typeface="Cambria" pitchFamily="34" charset="-120"/>
              </a:rPr>
              <a:t>Pedagogik tamoyillar</a:t>
            </a:r>
            <a:endParaRPr lang="en-US" sz="30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463040"/>
            <a:ext cx="3453384" cy="2331720"/>
          </a:xfrm>
          <a:prstGeom prst="roundRect">
            <a:avLst>
              <a:gd name="adj" fmla="val 3137"/>
            </a:avLst>
          </a:prstGeom>
          <a:solidFill>
            <a:srgbClr val="EFE6D6"/>
          </a:solidFill>
          <a:ln/>
        </p:spPr>
      </p:sp>
      <p:sp>
        <p:nvSpPr>
          <p:cNvPr id="5" name="Shape 3"/>
          <p:cNvSpPr/>
          <p:nvPr/>
        </p:nvSpPr>
        <p:spPr>
          <a:xfrm>
            <a:off x="1978152" y="1719072"/>
            <a:ext cx="777240" cy="777240"/>
          </a:xfrm>
          <a:prstGeom prst="ellipse">
            <a:avLst/>
          </a:prstGeom>
          <a:solidFill>
            <a:srgbClr val="E07A5F"/>
          </a:solidFill>
          <a:ln/>
        </p:spPr>
      </p:sp>
      <p:pic>
        <p:nvPicPr>
          <p:cNvPr id="6" name="Image 0" descr="/home/claude/deck/icons/balance.png"/>
          <p:cNvPicPr>
            <a:picLocks noChangeAspect="1"/>
          </p:cNvPicPr>
          <p:nvPr/>
        </p:nvPicPr>
        <p:blipFill>
          <a:blip r:embed="rId3"/>
          <a:stretch>
            <a:fillRect/>
          </a:stretch>
        </p:blipFill>
        <p:spPr>
          <a:xfrm>
            <a:off x="2164690" y="1905610"/>
            <a:ext cx="404165" cy="404165"/>
          </a:xfrm>
          <a:prstGeom prst="rect">
            <a:avLst/>
          </a:prstGeom>
        </p:spPr>
      </p:pic>
      <p:sp>
        <p:nvSpPr>
          <p:cNvPr id="7" name="Text 4"/>
          <p:cNvSpPr/>
          <p:nvPr/>
        </p:nvSpPr>
        <p:spPr>
          <a:xfrm>
            <a:off x="777240" y="2670048"/>
            <a:ext cx="3179064" cy="411480"/>
          </a:xfrm>
          <a:prstGeom prst="rect">
            <a:avLst/>
          </a:prstGeom>
          <a:noFill/>
          <a:ln/>
        </p:spPr>
        <p:txBody>
          <a:bodyPr wrap="square" rtlCol="0" anchor="ctr"/>
          <a:lstStyle/>
          <a:p>
            <a:pPr marL="0" indent="0" algn="ctr">
              <a:buNone/>
            </a:pPr>
            <a:r>
              <a:rPr lang="en-US" sz="1400" b="1" dirty="0">
                <a:solidFill>
                  <a:srgbClr val="1B4B5A"/>
                </a:solidFill>
                <a:latin typeface="Cambria" pitchFamily="34" charset="0"/>
                <a:ea typeface="Cambria" pitchFamily="34" charset="-122"/>
                <a:cs typeface="Cambria" pitchFamily="34" charset="-120"/>
              </a:rPr>
              <a:t>Teng huquqlilik</a:t>
            </a:r>
            <a:endParaRPr lang="en-US" sz="1400" dirty="0"/>
          </a:p>
        </p:txBody>
      </p:sp>
      <p:sp>
        <p:nvSpPr>
          <p:cNvPr id="8" name="Text 5"/>
          <p:cNvSpPr/>
          <p:nvPr/>
        </p:nvSpPr>
        <p:spPr>
          <a:xfrm>
            <a:off x="868680" y="3090672"/>
            <a:ext cx="2996184" cy="594360"/>
          </a:xfrm>
          <a:prstGeom prst="rect">
            <a:avLst/>
          </a:prstGeom>
          <a:noFill/>
          <a:ln/>
        </p:spPr>
        <p:txBody>
          <a:bodyPr wrap="square" rtlCol="0" anchor="t"/>
          <a:lstStyle/>
          <a:p>
            <a:pPr marL="0" indent="0" algn="ctr">
              <a:buNone/>
            </a:pPr>
            <a:r>
              <a:rPr lang="en-US" sz="1100" dirty="0">
                <a:solidFill>
                  <a:srgbClr val="1E2B2D"/>
                </a:solidFill>
                <a:latin typeface="Calibri" pitchFamily="34" charset="0"/>
                <a:ea typeface="Calibri" pitchFamily="34" charset="-122"/>
                <a:cs typeface="Calibri" pitchFamily="34" charset="-120"/>
              </a:rPr>
              <a:t>Barcha bolalar uchun bir xil imkoniyat</a:t>
            </a:r>
            <a:endParaRPr lang="en-US" sz="1100" dirty="0"/>
          </a:p>
        </p:txBody>
      </p:sp>
      <p:sp>
        <p:nvSpPr>
          <p:cNvPr id="9" name="Shape 6"/>
          <p:cNvSpPr/>
          <p:nvPr/>
        </p:nvSpPr>
        <p:spPr>
          <a:xfrm>
            <a:off x="4367784" y="1463040"/>
            <a:ext cx="3453384" cy="2331720"/>
          </a:xfrm>
          <a:prstGeom prst="roundRect">
            <a:avLst>
              <a:gd name="adj" fmla="val 3137"/>
            </a:avLst>
          </a:prstGeom>
          <a:solidFill>
            <a:srgbClr val="EFE6D6"/>
          </a:solidFill>
          <a:ln/>
        </p:spPr>
      </p:sp>
      <p:sp>
        <p:nvSpPr>
          <p:cNvPr id="10" name="Shape 7"/>
          <p:cNvSpPr/>
          <p:nvPr/>
        </p:nvSpPr>
        <p:spPr>
          <a:xfrm>
            <a:off x="5705856" y="1719072"/>
            <a:ext cx="777240" cy="777240"/>
          </a:xfrm>
          <a:prstGeom prst="ellipse">
            <a:avLst/>
          </a:prstGeom>
          <a:solidFill>
            <a:srgbClr val="E07A5F"/>
          </a:solidFill>
          <a:ln/>
        </p:spPr>
      </p:sp>
      <p:pic>
        <p:nvPicPr>
          <p:cNvPr id="11" name="Image 1" descr="/home/claude/deck/icons/puzzle.png"/>
          <p:cNvPicPr>
            <a:picLocks noChangeAspect="1"/>
          </p:cNvPicPr>
          <p:nvPr/>
        </p:nvPicPr>
        <p:blipFill>
          <a:blip r:embed="rId4"/>
          <a:stretch>
            <a:fillRect/>
          </a:stretch>
        </p:blipFill>
        <p:spPr>
          <a:xfrm>
            <a:off x="5892394" y="1905610"/>
            <a:ext cx="404165" cy="404165"/>
          </a:xfrm>
          <a:prstGeom prst="rect">
            <a:avLst/>
          </a:prstGeom>
        </p:spPr>
      </p:pic>
      <p:sp>
        <p:nvSpPr>
          <p:cNvPr id="12" name="Text 8"/>
          <p:cNvSpPr/>
          <p:nvPr/>
        </p:nvSpPr>
        <p:spPr>
          <a:xfrm>
            <a:off x="4504944" y="2670048"/>
            <a:ext cx="3179064" cy="411480"/>
          </a:xfrm>
          <a:prstGeom prst="rect">
            <a:avLst/>
          </a:prstGeom>
          <a:noFill/>
          <a:ln/>
        </p:spPr>
        <p:txBody>
          <a:bodyPr wrap="square" rtlCol="0" anchor="ctr"/>
          <a:lstStyle/>
          <a:p>
            <a:pPr marL="0" indent="0" algn="ctr">
              <a:buNone/>
            </a:pPr>
            <a:r>
              <a:rPr lang="en-US" sz="1400" b="1" dirty="0">
                <a:solidFill>
                  <a:srgbClr val="1B4B5A"/>
                </a:solidFill>
                <a:latin typeface="Cambria" pitchFamily="34" charset="0"/>
                <a:ea typeface="Cambria" pitchFamily="34" charset="-122"/>
                <a:cs typeface="Cambria" pitchFamily="34" charset="-120"/>
              </a:rPr>
              <a:t>Individuallashtirish</a:t>
            </a:r>
            <a:endParaRPr lang="en-US" sz="1400" dirty="0"/>
          </a:p>
        </p:txBody>
      </p:sp>
      <p:sp>
        <p:nvSpPr>
          <p:cNvPr id="13" name="Text 9"/>
          <p:cNvSpPr/>
          <p:nvPr/>
        </p:nvSpPr>
        <p:spPr>
          <a:xfrm>
            <a:off x="4596384" y="3090672"/>
            <a:ext cx="2996184" cy="594360"/>
          </a:xfrm>
          <a:prstGeom prst="rect">
            <a:avLst/>
          </a:prstGeom>
          <a:noFill/>
          <a:ln/>
        </p:spPr>
        <p:txBody>
          <a:bodyPr wrap="square" rtlCol="0" anchor="t"/>
          <a:lstStyle/>
          <a:p>
            <a:pPr marL="0" indent="0" algn="ctr">
              <a:buNone/>
            </a:pPr>
            <a:r>
              <a:rPr lang="en-US" sz="1100" dirty="0">
                <a:solidFill>
                  <a:srgbClr val="1E2B2D"/>
                </a:solidFill>
                <a:latin typeface="Calibri" pitchFamily="34" charset="0"/>
                <a:ea typeface="Calibri" pitchFamily="34" charset="-122"/>
                <a:cs typeface="Calibri" pitchFamily="34" charset="-120"/>
              </a:rPr>
              <a:t>Har bir bolaga alohida yondashuv</a:t>
            </a:r>
            <a:endParaRPr lang="en-US" sz="1100" dirty="0"/>
          </a:p>
        </p:txBody>
      </p:sp>
      <p:sp>
        <p:nvSpPr>
          <p:cNvPr id="14" name="Shape 10"/>
          <p:cNvSpPr/>
          <p:nvPr/>
        </p:nvSpPr>
        <p:spPr>
          <a:xfrm>
            <a:off x="8095488" y="1463040"/>
            <a:ext cx="3453384" cy="2331720"/>
          </a:xfrm>
          <a:prstGeom prst="roundRect">
            <a:avLst>
              <a:gd name="adj" fmla="val 3137"/>
            </a:avLst>
          </a:prstGeom>
          <a:solidFill>
            <a:srgbClr val="EFE6D6"/>
          </a:solidFill>
          <a:ln/>
        </p:spPr>
      </p:sp>
      <p:sp>
        <p:nvSpPr>
          <p:cNvPr id="15" name="Shape 11"/>
          <p:cNvSpPr/>
          <p:nvPr/>
        </p:nvSpPr>
        <p:spPr>
          <a:xfrm>
            <a:off x="9433560" y="1719072"/>
            <a:ext cx="777240" cy="777240"/>
          </a:xfrm>
          <a:prstGeom prst="ellipse">
            <a:avLst/>
          </a:prstGeom>
          <a:solidFill>
            <a:srgbClr val="E07A5F"/>
          </a:solidFill>
          <a:ln/>
        </p:spPr>
      </p:sp>
      <p:pic>
        <p:nvPicPr>
          <p:cNvPr id="16" name="Image 2" descr="/home/claude/deck/icons/layers.png"/>
          <p:cNvPicPr>
            <a:picLocks noChangeAspect="1"/>
          </p:cNvPicPr>
          <p:nvPr/>
        </p:nvPicPr>
        <p:blipFill>
          <a:blip r:embed="rId5"/>
          <a:stretch>
            <a:fillRect/>
          </a:stretch>
        </p:blipFill>
        <p:spPr>
          <a:xfrm>
            <a:off x="9620098" y="1905610"/>
            <a:ext cx="404165" cy="404165"/>
          </a:xfrm>
          <a:prstGeom prst="rect">
            <a:avLst/>
          </a:prstGeom>
        </p:spPr>
      </p:pic>
      <p:sp>
        <p:nvSpPr>
          <p:cNvPr id="17" name="Text 12"/>
          <p:cNvSpPr/>
          <p:nvPr/>
        </p:nvSpPr>
        <p:spPr>
          <a:xfrm>
            <a:off x="8232648" y="2670048"/>
            <a:ext cx="3179064" cy="411480"/>
          </a:xfrm>
          <a:prstGeom prst="rect">
            <a:avLst/>
          </a:prstGeom>
          <a:noFill/>
          <a:ln/>
        </p:spPr>
        <p:txBody>
          <a:bodyPr wrap="square" rtlCol="0" anchor="ctr"/>
          <a:lstStyle/>
          <a:p>
            <a:pPr marL="0" indent="0" algn="ctr">
              <a:buNone/>
            </a:pPr>
            <a:r>
              <a:rPr lang="en-US" sz="1400" b="1" dirty="0">
                <a:solidFill>
                  <a:srgbClr val="1B4B5A"/>
                </a:solidFill>
                <a:latin typeface="Cambria" pitchFamily="34" charset="0"/>
                <a:ea typeface="Cambria" pitchFamily="34" charset="-122"/>
                <a:cs typeface="Cambria" pitchFamily="34" charset="-120"/>
              </a:rPr>
              <a:t>Moslashuvchanlik</a:t>
            </a:r>
            <a:endParaRPr lang="en-US" sz="1400" dirty="0"/>
          </a:p>
        </p:txBody>
      </p:sp>
      <p:sp>
        <p:nvSpPr>
          <p:cNvPr id="18" name="Text 13"/>
          <p:cNvSpPr/>
          <p:nvPr/>
        </p:nvSpPr>
        <p:spPr>
          <a:xfrm>
            <a:off x="8324088" y="3090672"/>
            <a:ext cx="2996184" cy="594360"/>
          </a:xfrm>
          <a:prstGeom prst="rect">
            <a:avLst/>
          </a:prstGeom>
          <a:noFill/>
          <a:ln/>
        </p:spPr>
        <p:txBody>
          <a:bodyPr wrap="square" rtlCol="0" anchor="t"/>
          <a:lstStyle/>
          <a:p>
            <a:pPr marL="0" indent="0" algn="ctr">
              <a:buNone/>
            </a:pPr>
            <a:r>
              <a:rPr lang="en-US" sz="1100" dirty="0">
                <a:solidFill>
                  <a:srgbClr val="1E2B2D"/>
                </a:solidFill>
                <a:latin typeface="Calibri" pitchFamily="34" charset="0"/>
                <a:ea typeface="Calibri" pitchFamily="34" charset="-122"/>
                <a:cs typeface="Calibri" pitchFamily="34" charset="-120"/>
              </a:rPr>
              <a:t>Dastur va metodlarni ehtiyojga moslash</a:t>
            </a:r>
            <a:endParaRPr lang="en-US" sz="1100" dirty="0"/>
          </a:p>
        </p:txBody>
      </p:sp>
      <p:sp>
        <p:nvSpPr>
          <p:cNvPr id="19" name="Shape 14"/>
          <p:cNvSpPr/>
          <p:nvPr/>
        </p:nvSpPr>
        <p:spPr>
          <a:xfrm>
            <a:off x="640080" y="4069080"/>
            <a:ext cx="3453384" cy="2331720"/>
          </a:xfrm>
          <a:prstGeom prst="roundRect">
            <a:avLst>
              <a:gd name="adj" fmla="val 3137"/>
            </a:avLst>
          </a:prstGeom>
          <a:solidFill>
            <a:srgbClr val="DEEDEC"/>
          </a:solidFill>
          <a:ln/>
        </p:spPr>
      </p:sp>
      <p:sp>
        <p:nvSpPr>
          <p:cNvPr id="20" name="Shape 15"/>
          <p:cNvSpPr/>
          <p:nvPr/>
        </p:nvSpPr>
        <p:spPr>
          <a:xfrm>
            <a:off x="1978152" y="4325112"/>
            <a:ext cx="777240" cy="777240"/>
          </a:xfrm>
          <a:prstGeom prst="ellipse">
            <a:avLst/>
          </a:prstGeom>
          <a:solidFill>
            <a:srgbClr val="3E8E8E"/>
          </a:solidFill>
          <a:ln/>
        </p:spPr>
      </p:sp>
      <p:pic>
        <p:nvPicPr>
          <p:cNvPr id="21" name="Image 3" descr="/home/claude/deck/icons/hands.png"/>
          <p:cNvPicPr>
            <a:picLocks noChangeAspect="1"/>
          </p:cNvPicPr>
          <p:nvPr/>
        </p:nvPicPr>
        <p:blipFill>
          <a:blip r:embed="rId6"/>
          <a:stretch>
            <a:fillRect/>
          </a:stretch>
        </p:blipFill>
        <p:spPr>
          <a:xfrm>
            <a:off x="2164690" y="4511650"/>
            <a:ext cx="404165" cy="404165"/>
          </a:xfrm>
          <a:prstGeom prst="rect">
            <a:avLst/>
          </a:prstGeom>
        </p:spPr>
      </p:pic>
      <p:sp>
        <p:nvSpPr>
          <p:cNvPr id="22" name="Text 16"/>
          <p:cNvSpPr/>
          <p:nvPr/>
        </p:nvSpPr>
        <p:spPr>
          <a:xfrm>
            <a:off x="777240" y="5276088"/>
            <a:ext cx="3179064" cy="411480"/>
          </a:xfrm>
          <a:prstGeom prst="rect">
            <a:avLst/>
          </a:prstGeom>
          <a:noFill/>
          <a:ln/>
        </p:spPr>
        <p:txBody>
          <a:bodyPr wrap="square" rtlCol="0" anchor="ctr"/>
          <a:lstStyle/>
          <a:p>
            <a:pPr marL="0" indent="0" algn="ctr">
              <a:buNone/>
            </a:pPr>
            <a:r>
              <a:rPr lang="en-US" sz="1400" b="1" dirty="0">
                <a:solidFill>
                  <a:srgbClr val="1B4B5A"/>
                </a:solidFill>
                <a:latin typeface="Cambria" pitchFamily="34" charset="0"/>
                <a:ea typeface="Cambria" pitchFamily="34" charset="-122"/>
                <a:cs typeface="Cambria" pitchFamily="34" charset="-120"/>
              </a:rPr>
              <a:t>Hamkorlikda oʻqitish</a:t>
            </a:r>
            <a:endParaRPr lang="en-US" sz="1400" dirty="0"/>
          </a:p>
        </p:txBody>
      </p:sp>
      <p:sp>
        <p:nvSpPr>
          <p:cNvPr id="23" name="Text 17"/>
          <p:cNvSpPr/>
          <p:nvPr/>
        </p:nvSpPr>
        <p:spPr>
          <a:xfrm>
            <a:off x="868680" y="5696712"/>
            <a:ext cx="2996184" cy="594360"/>
          </a:xfrm>
          <a:prstGeom prst="rect">
            <a:avLst/>
          </a:prstGeom>
          <a:noFill/>
          <a:ln/>
        </p:spPr>
        <p:txBody>
          <a:bodyPr wrap="square" rtlCol="0" anchor="t"/>
          <a:lstStyle/>
          <a:p>
            <a:pPr marL="0" indent="0" algn="ctr">
              <a:buNone/>
            </a:pPr>
            <a:r>
              <a:rPr lang="en-US" sz="1100" dirty="0">
                <a:solidFill>
                  <a:srgbClr val="1E2B2D"/>
                </a:solidFill>
                <a:latin typeface="Calibri" pitchFamily="34" charset="0"/>
                <a:ea typeface="Calibri" pitchFamily="34" charset="-122"/>
                <a:cs typeface="Calibri" pitchFamily="34" charset="-120"/>
              </a:rPr>
              <a:t>Oʻqituvchi, mutaxassis va ota-ona hamkorligi</a:t>
            </a:r>
            <a:endParaRPr lang="en-US" sz="1100" dirty="0"/>
          </a:p>
        </p:txBody>
      </p:sp>
      <p:sp>
        <p:nvSpPr>
          <p:cNvPr id="24" name="Shape 18"/>
          <p:cNvSpPr/>
          <p:nvPr/>
        </p:nvSpPr>
        <p:spPr>
          <a:xfrm>
            <a:off x="4367784" y="4069080"/>
            <a:ext cx="3453384" cy="2331720"/>
          </a:xfrm>
          <a:prstGeom prst="roundRect">
            <a:avLst>
              <a:gd name="adj" fmla="val 3137"/>
            </a:avLst>
          </a:prstGeom>
          <a:solidFill>
            <a:srgbClr val="DEEDEC"/>
          </a:solidFill>
          <a:ln/>
        </p:spPr>
      </p:sp>
      <p:sp>
        <p:nvSpPr>
          <p:cNvPr id="25" name="Shape 19"/>
          <p:cNvSpPr/>
          <p:nvPr/>
        </p:nvSpPr>
        <p:spPr>
          <a:xfrm>
            <a:off x="5705856" y="4325112"/>
            <a:ext cx="777240" cy="777240"/>
          </a:xfrm>
          <a:prstGeom prst="ellipse">
            <a:avLst/>
          </a:prstGeom>
          <a:solidFill>
            <a:srgbClr val="3E8E8E"/>
          </a:solidFill>
          <a:ln/>
        </p:spPr>
      </p:sp>
      <p:pic>
        <p:nvPicPr>
          <p:cNvPr id="26" name="Image 4" descr="/home/claude/deck/icons/heart.png"/>
          <p:cNvPicPr>
            <a:picLocks noChangeAspect="1"/>
          </p:cNvPicPr>
          <p:nvPr/>
        </p:nvPicPr>
        <p:blipFill>
          <a:blip r:embed="rId7"/>
          <a:stretch>
            <a:fillRect/>
          </a:stretch>
        </p:blipFill>
        <p:spPr>
          <a:xfrm>
            <a:off x="5892394" y="4511650"/>
            <a:ext cx="404165" cy="404165"/>
          </a:xfrm>
          <a:prstGeom prst="rect">
            <a:avLst/>
          </a:prstGeom>
        </p:spPr>
      </p:pic>
      <p:sp>
        <p:nvSpPr>
          <p:cNvPr id="27" name="Text 20"/>
          <p:cNvSpPr/>
          <p:nvPr/>
        </p:nvSpPr>
        <p:spPr>
          <a:xfrm>
            <a:off x="4504944" y="5276088"/>
            <a:ext cx="3179064" cy="411480"/>
          </a:xfrm>
          <a:prstGeom prst="rect">
            <a:avLst/>
          </a:prstGeom>
          <a:noFill/>
          <a:ln/>
        </p:spPr>
        <p:txBody>
          <a:bodyPr wrap="square" rtlCol="0" anchor="ctr"/>
          <a:lstStyle/>
          <a:p>
            <a:pPr marL="0" indent="0" algn="ctr">
              <a:buNone/>
            </a:pPr>
            <a:r>
              <a:rPr lang="en-US" sz="1400" b="1" dirty="0">
                <a:solidFill>
                  <a:srgbClr val="1B4B5A"/>
                </a:solidFill>
                <a:latin typeface="Cambria" pitchFamily="34" charset="0"/>
                <a:ea typeface="Cambria" pitchFamily="34" charset="-122"/>
                <a:cs typeface="Cambria" pitchFamily="34" charset="-120"/>
              </a:rPr>
              <a:t>Insonparvarlik</a:t>
            </a:r>
            <a:endParaRPr lang="en-US" sz="1400" dirty="0"/>
          </a:p>
        </p:txBody>
      </p:sp>
      <p:sp>
        <p:nvSpPr>
          <p:cNvPr id="28" name="Text 21"/>
          <p:cNvSpPr/>
          <p:nvPr/>
        </p:nvSpPr>
        <p:spPr>
          <a:xfrm>
            <a:off x="4596384" y="5696712"/>
            <a:ext cx="2996184" cy="594360"/>
          </a:xfrm>
          <a:prstGeom prst="rect">
            <a:avLst/>
          </a:prstGeom>
          <a:noFill/>
          <a:ln/>
        </p:spPr>
        <p:txBody>
          <a:bodyPr wrap="square" rtlCol="0" anchor="t"/>
          <a:lstStyle/>
          <a:p>
            <a:pPr marL="0" indent="0" algn="ctr">
              <a:buNone/>
            </a:pPr>
            <a:r>
              <a:rPr lang="en-US" sz="1100" dirty="0">
                <a:solidFill>
                  <a:srgbClr val="1E2B2D"/>
                </a:solidFill>
                <a:latin typeface="Calibri" pitchFamily="34" charset="0"/>
                <a:ea typeface="Calibri" pitchFamily="34" charset="-122"/>
                <a:cs typeface="Calibri" pitchFamily="34" charset="-120"/>
              </a:rPr>
              <a:t>Bolaga hurmat va ishonchga asoslanish</a:t>
            </a:r>
            <a:endParaRPr lang="en-US" sz="1100" dirty="0"/>
          </a:p>
        </p:txBody>
      </p:sp>
      <p:sp>
        <p:nvSpPr>
          <p:cNvPr id="29" name="Shape 22"/>
          <p:cNvSpPr/>
          <p:nvPr/>
        </p:nvSpPr>
        <p:spPr>
          <a:xfrm>
            <a:off x="8095488" y="4069080"/>
            <a:ext cx="3453384" cy="2331720"/>
          </a:xfrm>
          <a:prstGeom prst="roundRect">
            <a:avLst>
              <a:gd name="adj" fmla="val 3137"/>
            </a:avLst>
          </a:prstGeom>
          <a:solidFill>
            <a:srgbClr val="DEEDEC"/>
          </a:solidFill>
          <a:ln/>
        </p:spPr>
      </p:sp>
      <p:sp>
        <p:nvSpPr>
          <p:cNvPr id="30" name="Shape 23"/>
          <p:cNvSpPr/>
          <p:nvPr/>
        </p:nvSpPr>
        <p:spPr>
          <a:xfrm>
            <a:off x="9433560" y="4325112"/>
            <a:ext cx="777240" cy="777240"/>
          </a:xfrm>
          <a:prstGeom prst="ellipse">
            <a:avLst/>
          </a:prstGeom>
          <a:solidFill>
            <a:srgbClr val="3E8E8E"/>
          </a:solidFill>
          <a:ln/>
        </p:spPr>
      </p:sp>
      <p:pic>
        <p:nvPicPr>
          <p:cNvPr id="31" name="Image 5" descr="/home/claude/deck/icons/check.png"/>
          <p:cNvPicPr>
            <a:picLocks noChangeAspect="1"/>
          </p:cNvPicPr>
          <p:nvPr/>
        </p:nvPicPr>
        <p:blipFill>
          <a:blip r:embed="rId8"/>
          <a:stretch>
            <a:fillRect/>
          </a:stretch>
        </p:blipFill>
        <p:spPr>
          <a:xfrm>
            <a:off x="9620098" y="4511650"/>
            <a:ext cx="404165" cy="404165"/>
          </a:xfrm>
          <a:prstGeom prst="rect">
            <a:avLst/>
          </a:prstGeom>
        </p:spPr>
      </p:pic>
      <p:sp>
        <p:nvSpPr>
          <p:cNvPr id="32" name="Text 24"/>
          <p:cNvSpPr/>
          <p:nvPr/>
        </p:nvSpPr>
        <p:spPr>
          <a:xfrm>
            <a:off x="8232648" y="5276088"/>
            <a:ext cx="3179064" cy="411480"/>
          </a:xfrm>
          <a:prstGeom prst="rect">
            <a:avLst/>
          </a:prstGeom>
          <a:noFill/>
          <a:ln/>
        </p:spPr>
        <p:txBody>
          <a:bodyPr wrap="square" rtlCol="0" anchor="ctr"/>
          <a:lstStyle/>
          <a:p>
            <a:pPr marL="0" indent="0" algn="ctr">
              <a:buNone/>
            </a:pPr>
            <a:r>
              <a:rPr lang="en-US" sz="1400" b="1" dirty="0">
                <a:solidFill>
                  <a:srgbClr val="1B4B5A"/>
                </a:solidFill>
                <a:latin typeface="Cambria" pitchFamily="34" charset="0"/>
                <a:ea typeface="Cambria" pitchFamily="34" charset="-122"/>
                <a:cs typeface="Cambria" pitchFamily="34" charset="-120"/>
              </a:rPr>
              <a:t>Uzluksizlik</a:t>
            </a:r>
            <a:endParaRPr lang="en-US" sz="1400" dirty="0"/>
          </a:p>
        </p:txBody>
      </p:sp>
      <p:sp>
        <p:nvSpPr>
          <p:cNvPr id="33" name="Text 25"/>
          <p:cNvSpPr/>
          <p:nvPr/>
        </p:nvSpPr>
        <p:spPr>
          <a:xfrm>
            <a:off x="8324088" y="5696712"/>
            <a:ext cx="2996184" cy="594360"/>
          </a:xfrm>
          <a:prstGeom prst="rect">
            <a:avLst/>
          </a:prstGeom>
          <a:noFill/>
          <a:ln/>
        </p:spPr>
        <p:txBody>
          <a:bodyPr wrap="square" rtlCol="0" anchor="t"/>
          <a:lstStyle/>
          <a:p>
            <a:pPr marL="0" indent="0" algn="ctr">
              <a:buNone/>
            </a:pPr>
            <a:r>
              <a:rPr lang="en-US" sz="1100" dirty="0">
                <a:solidFill>
                  <a:srgbClr val="1E2B2D"/>
                </a:solidFill>
                <a:latin typeface="Calibri" pitchFamily="34" charset="0"/>
                <a:ea typeface="Calibri" pitchFamily="34" charset="-122"/>
                <a:cs typeface="Calibri" pitchFamily="34" charset="-120"/>
              </a:rPr>
              <a:t>Erta yoshdan boshlab davomiy qoʻllab-quvvatlash</a:t>
            </a:r>
            <a:endParaRPr lang="en-US" sz="1100" dirty="0"/>
          </a:p>
        </p:txBody>
      </p:sp>
      <p:sp>
        <p:nvSpPr>
          <p:cNvPr id="34" name="Text 26"/>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12</a:t>
            </a:r>
            <a:endParaRPr lang="en-US" sz="1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10058400" cy="640080"/>
          </a:xfrm>
          <a:prstGeom prst="rect">
            <a:avLst/>
          </a:prstGeom>
          <a:noFill/>
          <a:ln/>
        </p:spPr>
        <p:txBody>
          <a:bodyPr wrap="square" rtlCol="0" anchor="ctr"/>
          <a:lstStyle/>
          <a:p>
            <a:pPr marL="0" indent="0">
              <a:buNone/>
            </a:pPr>
            <a:r>
              <a:rPr lang="en-US" sz="2600" b="1" dirty="0">
                <a:solidFill>
                  <a:srgbClr val="1B4B5A"/>
                </a:solidFill>
                <a:latin typeface="Cambria" pitchFamily="34" charset="0"/>
                <a:ea typeface="Cambria" pitchFamily="34" charset="-122"/>
                <a:cs typeface="Cambria" pitchFamily="34" charset="-120"/>
              </a:rPr>
              <a:t>Differensial va individual yondashuv</a:t>
            </a:r>
            <a:endParaRPr lang="en-US" sz="26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463040"/>
            <a:ext cx="5349240" cy="4709160"/>
          </a:xfrm>
          <a:prstGeom prst="roundRect">
            <a:avLst>
              <a:gd name="adj" fmla="val 1942"/>
            </a:avLst>
          </a:prstGeom>
          <a:solidFill>
            <a:srgbClr val="DEEDEC"/>
          </a:solidFill>
          <a:ln/>
        </p:spPr>
      </p:sp>
      <p:sp>
        <p:nvSpPr>
          <p:cNvPr id="5" name="Shape 3"/>
          <p:cNvSpPr/>
          <p:nvPr/>
        </p:nvSpPr>
        <p:spPr>
          <a:xfrm>
            <a:off x="914400" y="1737360"/>
            <a:ext cx="777240" cy="777240"/>
          </a:xfrm>
          <a:prstGeom prst="ellipse">
            <a:avLst/>
          </a:prstGeom>
          <a:solidFill>
            <a:srgbClr val="3E8E8E"/>
          </a:solidFill>
          <a:ln/>
        </p:spPr>
      </p:sp>
      <p:pic>
        <p:nvPicPr>
          <p:cNvPr id="6" name="Image 0" descr="/home/claude/deck/icons/layers.png"/>
          <p:cNvPicPr>
            <a:picLocks noChangeAspect="1"/>
          </p:cNvPicPr>
          <p:nvPr/>
        </p:nvPicPr>
        <p:blipFill>
          <a:blip r:embed="rId3"/>
          <a:stretch>
            <a:fillRect/>
          </a:stretch>
        </p:blipFill>
        <p:spPr>
          <a:xfrm>
            <a:off x="1100938" y="1923898"/>
            <a:ext cx="404165" cy="404165"/>
          </a:xfrm>
          <a:prstGeom prst="rect">
            <a:avLst/>
          </a:prstGeom>
        </p:spPr>
      </p:pic>
      <p:sp>
        <p:nvSpPr>
          <p:cNvPr id="7" name="Text 4"/>
          <p:cNvSpPr/>
          <p:nvPr/>
        </p:nvSpPr>
        <p:spPr>
          <a:xfrm>
            <a:off x="1828800" y="1828800"/>
            <a:ext cx="4023360" cy="548640"/>
          </a:xfrm>
          <a:prstGeom prst="rect">
            <a:avLst/>
          </a:prstGeom>
          <a:noFill/>
          <a:ln/>
        </p:spPr>
        <p:txBody>
          <a:bodyPr wrap="square" rtlCol="0" anchor="ctr"/>
          <a:lstStyle/>
          <a:p>
            <a:pPr marL="0" indent="0">
              <a:buNone/>
            </a:pPr>
            <a:r>
              <a:rPr lang="en-US" sz="1700" b="1" dirty="0">
                <a:solidFill>
                  <a:srgbClr val="1B4B5A"/>
                </a:solidFill>
                <a:latin typeface="Cambria" pitchFamily="34" charset="0"/>
                <a:ea typeface="Cambria" pitchFamily="34" charset="-122"/>
                <a:cs typeface="Cambria" pitchFamily="34" charset="-120"/>
              </a:rPr>
              <a:t>Differensial yondashuv</a:t>
            </a:r>
            <a:endParaRPr lang="en-US" sz="1700" dirty="0"/>
          </a:p>
        </p:txBody>
      </p:sp>
      <p:sp>
        <p:nvSpPr>
          <p:cNvPr id="8" name="Text 5"/>
          <p:cNvSpPr/>
          <p:nvPr/>
        </p:nvSpPr>
        <p:spPr>
          <a:xfrm>
            <a:off x="914400" y="2651760"/>
            <a:ext cx="4846320" cy="3291840"/>
          </a:xfrm>
          <a:prstGeom prst="rect">
            <a:avLst/>
          </a:prstGeom>
          <a:noFill/>
          <a:ln/>
        </p:spPr>
        <p:txBody>
          <a:bodyPr wrap="square" rtlCol="0" anchor="t"/>
          <a:lstStyle/>
          <a:p>
            <a:pPr marL="342900" indent="-342900">
              <a:lnSpc>
                <a:spcPct val="115000"/>
              </a:lnSpc>
              <a:spcAft>
                <a:spcPts val="1000"/>
              </a:spcAft>
              <a:buSzPct val="100000"/>
              <a:buChar char="•"/>
            </a:pPr>
            <a:r>
              <a:rPr lang="en-US" sz="1300" dirty="0">
                <a:solidFill>
                  <a:srgbClr val="1E2B2D"/>
                </a:solidFill>
                <a:latin typeface="Calibri" pitchFamily="34" charset="0"/>
                <a:ea typeface="Calibri" pitchFamily="34" charset="-122"/>
                <a:cs typeface="Calibri" pitchFamily="34" charset="-120"/>
              </a:rPr>
              <a:t>Oʻquvchilarni umumiy xususiyatlariga koʻra guruhlarga ajratish</a:t>
            </a:r>
            <a:endParaRPr lang="en-US" sz="1300" dirty="0"/>
          </a:p>
          <a:p>
            <a:pPr marL="342900" indent="-342900">
              <a:lnSpc>
                <a:spcPct val="115000"/>
              </a:lnSpc>
              <a:spcAft>
                <a:spcPts val="1000"/>
              </a:spcAft>
              <a:buSzPct val="100000"/>
              <a:buChar char="•"/>
            </a:pPr>
            <a:r>
              <a:rPr lang="en-US" sz="1300" dirty="0">
                <a:solidFill>
                  <a:srgbClr val="1E2B2D"/>
                </a:solidFill>
                <a:latin typeface="Calibri" pitchFamily="34" charset="0"/>
                <a:ea typeface="Calibri" pitchFamily="34" charset="-122"/>
                <a:cs typeface="Calibri" pitchFamily="34" charset="-120"/>
              </a:rPr>
              <a:t>Guruh uchun mos topshiriq va metodlar tanlanadi</a:t>
            </a:r>
            <a:endParaRPr lang="en-US" sz="1300" dirty="0"/>
          </a:p>
          <a:p>
            <a:pPr marL="342900" indent="-342900">
              <a:lnSpc>
                <a:spcPct val="115000"/>
              </a:lnSpc>
              <a:buSzPct val="100000"/>
              <a:buChar char="•"/>
            </a:pPr>
            <a:r>
              <a:rPr lang="en-US" sz="1300" dirty="0">
                <a:solidFill>
                  <a:srgbClr val="1E2B2D"/>
                </a:solidFill>
                <a:latin typeface="Calibri" pitchFamily="34" charset="0"/>
                <a:ea typeface="Calibri" pitchFamily="34" charset="-122"/>
                <a:cs typeface="Calibri" pitchFamily="34" charset="-120"/>
              </a:rPr>
              <a:t>Oʻquv jarayonini murakkablik darajasiga qarab tabaqalashtirish</a:t>
            </a:r>
            <a:endParaRPr lang="en-US" sz="1300" dirty="0"/>
          </a:p>
        </p:txBody>
      </p:sp>
      <p:sp>
        <p:nvSpPr>
          <p:cNvPr id="9" name="Shape 6"/>
          <p:cNvSpPr/>
          <p:nvPr/>
        </p:nvSpPr>
        <p:spPr>
          <a:xfrm>
            <a:off x="6199632" y="1463040"/>
            <a:ext cx="5349240" cy="4709160"/>
          </a:xfrm>
          <a:prstGeom prst="roundRect">
            <a:avLst>
              <a:gd name="adj" fmla="val 1942"/>
            </a:avLst>
          </a:prstGeom>
          <a:solidFill>
            <a:srgbClr val="1B4B5A"/>
          </a:solidFill>
          <a:ln/>
        </p:spPr>
      </p:sp>
      <p:sp>
        <p:nvSpPr>
          <p:cNvPr id="10" name="Shape 7"/>
          <p:cNvSpPr/>
          <p:nvPr/>
        </p:nvSpPr>
        <p:spPr>
          <a:xfrm>
            <a:off x="6473952" y="1737360"/>
            <a:ext cx="777240" cy="777240"/>
          </a:xfrm>
          <a:prstGeom prst="ellipse">
            <a:avLst/>
          </a:prstGeom>
          <a:solidFill>
            <a:srgbClr val="E07A5F"/>
          </a:solidFill>
          <a:ln/>
        </p:spPr>
      </p:sp>
      <p:pic>
        <p:nvPicPr>
          <p:cNvPr id="11" name="Image 1" descr="/home/claude/deck/icons/child.png"/>
          <p:cNvPicPr>
            <a:picLocks noChangeAspect="1"/>
          </p:cNvPicPr>
          <p:nvPr/>
        </p:nvPicPr>
        <p:blipFill>
          <a:blip r:embed="rId4"/>
          <a:stretch>
            <a:fillRect/>
          </a:stretch>
        </p:blipFill>
        <p:spPr>
          <a:xfrm>
            <a:off x="6660490" y="1923898"/>
            <a:ext cx="404165" cy="404165"/>
          </a:xfrm>
          <a:prstGeom prst="rect">
            <a:avLst/>
          </a:prstGeom>
        </p:spPr>
      </p:pic>
      <p:sp>
        <p:nvSpPr>
          <p:cNvPr id="12" name="Text 8"/>
          <p:cNvSpPr/>
          <p:nvPr/>
        </p:nvSpPr>
        <p:spPr>
          <a:xfrm>
            <a:off x="7388352" y="1828800"/>
            <a:ext cx="4023360" cy="548640"/>
          </a:xfrm>
          <a:prstGeom prst="rect">
            <a:avLst/>
          </a:prstGeom>
          <a:noFill/>
          <a:ln/>
        </p:spPr>
        <p:txBody>
          <a:bodyPr wrap="square" rtlCol="0" anchor="ctr"/>
          <a:lstStyle/>
          <a:p>
            <a:pPr marL="0" indent="0">
              <a:buNone/>
            </a:pPr>
            <a:r>
              <a:rPr lang="en-US" sz="1700" b="1" dirty="0">
                <a:solidFill>
                  <a:srgbClr val="FFFFFF"/>
                </a:solidFill>
                <a:latin typeface="Cambria" pitchFamily="34" charset="0"/>
                <a:ea typeface="Cambria" pitchFamily="34" charset="-122"/>
                <a:cs typeface="Cambria" pitchFamily="34" charset="-120"/>
              </a:rPr>
              <a:t>Individual yondashuv</a:t>
            </a:r>
            <a:endParaRPr lang="en-US" sz="1700" dirty="0"/>
          </a:p>
        </p:txBody>
      </p:sp>
      <p:sp>
        <p:nvSpPr>
          <p:cNvPr id="13" name="Text 9"/>
          <p:cNvSpPr/>
          <p:nvPr/>
        </p:nvSpPr>
        <p:spPr>
          <a:xfrm>
            <a:off x="6473952" y="2651760"/>
            <a:ext cx="4846320" cy="3291840"/>
          </a:xfrm>
          <a:prstGeom prst="rect">
            <a:avLst/>
          </a:prstGeom>
          <a:noFill/>
          <a:ln/>
        </p:spPr>
        <p:txBody>
          <a:bodyPr wrap="square" rtlCol="0" anchor="t"/>
          <a:lstStyle/>
          <a:p>
            <a:pPr marL="342900" indent="-342900">
              <a:lnSpc>
                <a:spcPct val="115000"/>
              </a:lnSpc>
              <a:spcAft>
                <a:spcPts val="1000"/>
              </a:spcAft>
              <a:buSzPct val="100000"/>
              <a:buChar char="•"/>
            </a:pPr>
            <a:r>
              <a:rPr lang="en-US" sz="1300" dirty="0">
                <a:solidFill>
                  <a:srgbClr val="EAF2F1"/>
                </a:solidFill>
                <a:latin typeface="Calibri" pitchFamily="34" charset="0"/>
                <a:ea typeface="Calibri" pitchFamily="34" charset="-122"/>
                <a:cs typeface="Calibri" pitchFamily="34" charset="-120"/>
              </a:rPr>
              <a:t>Har bir bola uchun alohida taʻlim rejasi (ITR) ishlab chiqiladi</a:t>
            </a:r>
            <a:endParaRPr lang="en-US" sz="1300" dirty="0"/>
          </a:p>
          <a:p>
            <a:pPr marL="342900" indent="-342900">
              <a:lnSpc>
                <a:spcPct val="115000"/>
              </a:lnSpc>
              <a:spcAft>
                <a:spcPts val="1000"/>
              </a:spcAft>
              <a:buSzPct val="100000"/>
              <a:buChar char="•"/>
            </a:pPr>
            <a:r>
              <a:rPr lang="en-US" sz="1300" dirty="0">
                <a:solidFill>
                  <a:srgbClr val="EAF2F1"/>
                </a:solidFill>
                <a:latin typeface="Calibri" pitchFamily="34" charset="0"/>
                <a:ea typeface="Calibri" pitchFamily="34" charset="-122"/>
                <a:cs typeface="Calibri" pitchFamily="34" charset="-120"/>
              </a:rPr>
              <a:t>Bolaning kuchli tomonlari va qiyinchiliklari alohida hisobga olinadi</a:t>
            </a:r>
            <a:endParaRPr lang="en-US" sz="1300" dirty="0"/>
          </a:p>
          <a:p>
            <a:pPr marL="342900" indent="-342900">
              <a:lnSpc>
                <a:spcPct val="115000"/>
              </a:lnSpc>
              <a:buSzPct val="100000"/>
              <a:buChar char="•"/>
            </a:pPr>
            <a:r>
              <a:rPr lang="en-US" sz="1300" dirty="0">
                <a:solidFill>
                  <a:srgbClr val="EAF2F1"/>
                </a:solidFill>
                <a:latin typeface="Calibri" pitchFamily="34" charset="0"/>
                <a:ea typeface="Calibri" pitchFamily="34" charset="-122"/>
                <a:cs typeface="Calibri" pitchFamily="34" charset="-120"/>
              </a:rPr>
              <a:t>Baholash mezonlari bolaning shaxsiy rivojlanish dinamikasiga moslashtiriladi</a:t>
            </a:r>
            <a:endParaRPr lang="en-US" sz="1300" dirty="0"/>
          </a:p>
        </p:txBody>
      </p:sp>
      <p:sp>
        <p:nvSpPr>
          <p:cNvPr id="14" name="Text 10"/>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13</a:t>
            </a:r>
            <a:endParaRPr lang="en-US"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4">
    <p:bg>
      <p:bgPr>
        <a:solidFill>
          <a:srgbClr val="1B4B5A"/>
        </a:solidFill>
        <a:effectLst/>
      </p:bgPr>
    </p:bg>
    <p:spTree>
      <p:nvGrpSpPr>
        <p:cNvPr id="1" name=""/>
        <p:cNvGrpSpPr/>
        <p:nvPr/>
      </p:nvGrpSpPr>
      <p:grpSpPr>
        <a:xfrm>
          <a:off x="0" y="0"/>
          <a:ext cx="0" cy="0"/>
          <a:chOff x="0" y="0"/>
          <a:chExt cx="0" cy="0"/>
        </a:xfrm>
      </p:grpSpPr>
      <p:sp>
        <p:nvSpPr>
          <p:cNvPr id="2" name="Shape 0"/>
          <p:cNvSpPr/>
          <p:nvPr/>
        </p:nvSpPr>
        <p:spPr>
          <a:xfrm>
            <a:off x="-1645920" y="-1645920"/>
            <a:ext cx="4114800" cy="4114800"/>
          </a:xfrm>
          <a:prstGeom prst="ellipse">
            <a:avLst/>
          </a:prstGeom>
          <a:solidFill>
            <a:srgbClr val="113640"/>
          </a:solidFill>
          <a:ln/>
        </p:spPr>
      </p:sp>
      <p:sp>
        <p:nvSpPr>
          <p:cNvPr id="3" name="Shape 1"/>
          <p:cNvSpPr/>
          <p:nvPr/>
        </p:nvSpPr>
        <p:spPr>
          <a:xfrm>
            <a:off x="9628632" y="4480560"/>
            <a:ext cx="4206240" cy="4206240"/>
          </a:xfrm>
          <a:prstGeom prst="ellipse">
            <a:avLst/>
          </a:prstGeom>
          <a:solidFill>
            <a:srgbClr val="113640"/>
          </a:solidFill>
          <a:ln/>
        </p:spPr>
      </p:sp>
      <p:sp>
        <p:nvSpPr>
          <p:cNvPr id="4" name="Text 2"/>
          <p:cNvSpPr/>
          <p:nvPr/>
        </p:nvSpPr>
        <p:spPr>
          <a:xfrm>
            <a:off x="822960" y="1965960"/>
            <a:ext cx="2377440" cy="1463040"/>
          </a:xfrm>
          <a:prstGeom prst="rect">
            <a:avLst/>
          </a:prstGeom>
          <a:noFill/>
          <a:ln/>
        </p:spPr>
        <p:txBody>
          <a:bodyPr wrap="square" rtlCol="0" anchor="ctr"/>
          <a:lstStyle/>
          <a:p>
            <a:pPr marL="0" indent="0">
              <a:buNone/>
            </a:pPr>
            <a:r>
              <a:rPr lang="en-US" sz="9000" b="1" dirty="0">
                <a:solidFill>
                  <a:srgbClr val="113640"/>
                </a:solidFill>
                <a:latin typeface="Cambria" pitchFamily="34" charset="0"/>
                <a:ea typeface="Cambria" pitchFamily="34" charset="-122"/>
                <a:cs typeface="Cambria" pitchFamily="34" charset="-120"/>
              </a:rPr>
              <a:t>04</a:t>
            </a:r>
            <a:endParaRPr lang="en-US" sz="9000" dirty="0"/>
          </a:p>
        </p:txBody>
      </p:sp>
      <p:sp>
        <p:nvSpPr>
          <p:cNvPr id="5" name="Shape 3"/>
          <p:cNvSpPr/>
          <p:nvPr/>
        </p:nvSpPr>
        <p:spPr>
          <a:xfrm>
            <a:off x="9445752" y="2331720"/>
            <a:ext cx="1371600" cy="1371600"/>
          </a:xfrm>
          <a:prstGeom prst="ellipse">
            <a:avLst/>
          </a:prstGeom>
          <a:solidFill>
            <a:srgbClr val="E07A5F"/>
          </a:solidFill>
          <a:ln/>
        </p:spPr>
      </p:sp>
      <p:pic>
        <p:nvPicPr>
          <p:cNvPr id="6" name="Image 0" descr="/home/claude/deck/icons/cogs.png"/>
          <p:cNvPicPr>
            <a:picLocks noChangeAspect="1"/>
          </p:cNvPicPr>
          <p:nvPr/>
        </p:nvPicPr>
        <p:blipFill>
          <a:blip r:embed="rId3"/>
          <a:stretch>
            <a:fillRect/>
          </a:stretch>
        </p:blipFill>
        <p:spPr>
          <a:xfrm>
            <a:off x="9754362" y="2640330"/>
            <a:ext cx="754380" cy="754380"/>
          </a:xfrm>
          <a:prstGeom prst="rect">
            <a:avLst/>
          </a:prstGeom>
        </p:spPr>
      </p:pic>
      <p:sp>
        <p:nvSpPr>
          <p:cNvPr id="7" name="Text 4"/>
          <p:cNvSpPr/>
          <p:nvPr/>
        </p:nvSpPr>
        <p:spPr>
          <a:xfrm>
            <a:off x="2834640" y="2834640"/>
            <a:ext cx="6400800" cy="822960"/>
          </a:xfrm>
          <a:prstGeom prst="rect">
            <a:avLst/>
          </a:prstGeom>
          <a:noFill/>
          <a:ln/>
        </p:spPr>
        <p:txBody>
          <a:bodyPr wrap="square"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Metodologik asoslar</a:t>
            </a:r>
            <a:endParaRPr lang="en-US" sz="3400" dirty="0"/>
          </a:p>
        </p:txBody>
      </p:sp>
      <p:sp>
        <p:nvSpPr>
          <p:cNvPr id="8" name="Text 5"/>
          <p:cNvSpPr/>
          <p:nvPr/>
        </p:nvSpPr>
        <p:spPr>
          <a:xfrm>
            <a:off x="2880360" y="3611880"/>
            <a:ext cx="6309360" cy="731520"/>
          </a:xfrm>
          <a:prstGeom prst="rect">
            <a:avLst/>
          </a:prstGeom>
          <a:noFill/>
          <a:ln/>
        </p:spPr>
        <p:txBody>
          <a:bodyPr wrap="square" rtlCol="0" anchor="t"/>
          <a:lstStyle/>
          <a:p>
            <a:pPr marL="0" indent="0">
              <a:buNone/>
            </a:pPr>
            <a:r>
              <a:rPr lang="en-US" sz="1450" i="1" dirty="0">
                <a:solidFill>
                  <a:srgbClr val="CADCE0"/>
                </a:solidFill>
                <a:latin typeface="Calibri" pitchFamily="34" charset="0"/>
                <a:ea typeface="Calibri" pitchFamily="34" charset="-122"/>
                <a:cs typeface="Calibri" pitchFamily="34" charset="-120"/>
              </a:rPr>
              <a:t>Inklyuziv taʻlimni amalga oshirishning ilmiy-uslubiy vositalari</a:t>
            </a:r>
            <a:endParaRPr lang="en-US" sz="1450" dirty="0"/>
          </a:p>
        </p:txBody>
      </p:sp>
      <p:sp>
        <p:nvSpPr>
          <p:cNvPr id="9" name="Text 6"/>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14</a:t>
            </a:r>
            <a:endParaRPr lang="en-US" sz="1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9144000" cy="640080"/>
          </a:xfrm>
          <a:prstGeom prst="rect">
            <a:avLst/>
          </a:prstGeom>
          <a:noFill/>
          <a:ln/>
        </p:spPr>
        <p:txBody>
          <a:bodyPr wrap="square" rtlCol="0" anchor="ctr"/>
          <a:lstStyle/>
          <a:p>
            <a:pPr marL="0" indent="0">
              <a:buNone/>
            </a:pPr>
            <a:r>
              <a:rPr lang="en-US" sz="2700" b="1" dirty="0">
                <a:solidFill>
                  <a:srgbClr val="1B4B5A"/>
                </a:solidFill>
                <a:latin typeface="Cambria" pitchFamily="34" charset="0"/>
                <a:ea typeface="Cambria" pitchFamily="34" charset="-122"/>
                <a:cs typeface="Cambria" pitchFamily="34" charset="-120"/>
              </a:rPr>
              <a:t>Universal taʻlim dizayni (UDL)</a:t>
            </a:r>
            <a:endParaRPr lang="en-US" sz="2700" dirty="0"/>
          </a:p>
        </p:txBody>
      </p:sp>
      <p:sp>
        <p:nvSpPr>
          <p:cNvPr id="3" name="Shape 1"/>
          <p:cNvSpPr/>
          <p:nvPr/>
        </p:nvSpPr>
        <p:spPr>
          <a:xfrm>
            <a:off x="658368" y="1115568"/>
            <a:ext cx="822960" cy="54864"/>
          </a:xfrm>
          <a:prstGeom prst="rect">
            <a:avLst/>
          </a:prstGeom>
          <a:solidFill>
            <a:srgbClr val="E07A5F"/>
          </a:solidFill>
          <a:ln/>
        </p:spPr>
      </p:sp>
      <p:sp>
        <p:nvSpPr>
          <p:cNvPr id="4" name="Text 2"/>
          <p:cNvSpPr/>
          <p:nvPr/>
        </p:nvSpPr>
        <p:spPr>
          <a:xfrm>
            <a:off x="640080" y="1280160"/>
            <a:ext cx="10908792" cy="457200"/>
          </a:xfrm>
          <a:prstGeom prst="rect">
            <a:avLst/>
          </a:prstGeom>
          <a:noFill/>
          <a:ln/>
        </p:spPr>
        <p:txBody>
          <a:bodyPr wrap="square" rtlCol="0" anchor="ctr"/>
          <a:lstStyle/>
          <a:p>
            <a:pPr marL="0" indent="0">
              <a:buNone/>
            </a:pPr>
            <a:r>
              <a:rPr lang="en-US" sz="1350" i="1" dirty="0">
                <a:solidFill>
                  <a:srgbClr val="5B6B6E"/>
                </a:solidFill>
                <a:latin typeface="Calibri" pitchFamily="34" charset="0"/>
                <a:ea typeface="Calibri" pitchFamily="34" charset="-122"/>
                <a:cs typeface="Calibri" pitchFamily="34" charset="-120"/>
              </a:rPr>
              <a:t>Barcha oʻquvchilar uchun qulay boʻlgan taʻlim muhitini loyihalash metodologiyasi</a:t>
            </a:r>
            <a:endParaRPr lang="en-US" sz="1350" dirty="0"/>
          </a:p>
        </p:txBody>
      </p:sp>
      <p:sp>
        <p:nvSpPr>
          <p:cNvPr id="5" name="Shape 3"/>
          <p:cNvSpPr/>
          <p:nvPr/>
        </p:nvSpPr>
        <p:spPr>
          <a:xfrm>
            <a:off x="640080" y="1965960"/>
            <a:ext cx="3392424" cy="4206240"/>
          </a:xfrm>
          <a:prstGeom prst="roundRect">
            <a:avLst>
              <a:gd name="adj" fmla="val 2695"/>
            </a:avLst>
          </a:prstGeom>
          <a:solidFill>
            <a:srgbClr val="EFE6D6"/>
          </a:solidFill>
          <a:ln/>
        </p:spPr>
      </p:sp>
      <p:sp>
        <p:nvSpPr>
          <p:cNvPr id="6" name="Shape 4"/>
          <p:cNvSpPr/>
          <p:nvPr/>
        </p:nvSpPr>
        <p:spPr>
          <a:xfrm>
            <a:off x="1901952" y="2331720"/>
            <a:ext cx="868680" cy="868680"/>
          </a:xfrm>
          <a:prstGeom prst="ellipse">
            <a:avLst/>
          </a:prstGeom>
          <a:solidFill>
            <a:srgbClr val="E07A5F"/>
          </a:solidFill>
          <a:ln/>
        </p:spPr>
      </p:sp>
      <p:pic>
        <p:nvPicPr>
          <p:cNvPr id="7" name="Image 0" descr="/home/claude/deck/icons/eye.png"/>
          <p:cNvPicPr>
            <a:picLocks noChangeAspect="1"/>
          </p:cNvPicPr>
          <p:nvPr/>
        </p:nvPicPr>
        <p:blipFill>
          <a:blip r:embed="rId3"/>
          <a:stretch>
            <a:fillRect/>
          </a:stretch>
        </p:blipFill>
        <p:spPr>
          <a:xfrm>
            <a:off x="2119122" y="2548890"/>
            <a:ext cx="434340" cy="434340"/>
          </a:xfrm>
          <a:prstGeom prst="rect">
            <a:avLst/>
          </a:prstGeom>
        </p:spPr>
      </p:pic>
      <p:sp>
        <p:nvSpPr>
          <p:cNvPr id="8" name="Text 5"/>
          <p:cNvSpPr/>
          <p:nvPr/>
        </p:nvSpPr>
        <p:spPr>
          <a:xfrm>
            <a:off x="822960" y="3429000"/>
            <a:ext cx="3026664" cy="548640"/>
          </a:xfrm>
          <a:prstGeom prst="rect">
            <a:avLst/>
          </a:prstGeom>
          <a:noFill/>
          <a:ln/>
        </p:spPr>
        <p:txBody>
          <a:bodyPr wrap="square" rtlCol="0" anchor="ctr"/>
          <a:lstStyle/>
          <a:p>
            <a:pPr marL="0" indent="0" algn="ctr">
              <a:buNone/>
            </a:pPr>
            <a:r>
              <a:rPr lang="en-US" sz="1600" b="1" dirty="0">
                <a:solidFill>
                  <a:srgbClr val="1B4B5A"/>
                </a:solidFill>
                <a:latin typeface="Cambria" pitchFamily="34" charset="0"/>
                <a:ea typeface="Cambria" pitchFamily="34" charset="-122"/>
                <a:cs typeface="Cambria" pitchFamily="34" charset="-120"/>
              </a:rPr>
              <a:t>Taqdim etish</a:t>
            </a:r>
            <a:endParaRPr lang="en-US" sz="1600" dirty="0"/>
          </a:p>
        </p:txBody>
      </p:sp>
      <p:sp>
        <p:nvSpPr>
          <p:cNvPr id="9" name="Text 6"/>
          <p:cNvSpPr/>
          <p:nvPr/>
        </p:nvSpPr>
        <p:spPr>
          <a:xfrm>
            <a:off x="960120" y="4023360"/>
            <a:ext cx="2752344" cy="1920240"/>
          </a:xfrm>
          <a:prstGeom prst="rect">
            <a:avLst/>
          </a:prstGeom>
          <a:noFill/>
          <a:ln/>
        </p:spPr>
        <p:txBody>
          <a:bodyPr wrap="square" rtlCol="0" anchor="t"/>
          <a:lstStyle/>
          <a:p>
            <a:pPr marL="0" indent="0" algn="ctr">
              <a:lnSpc>
                <a:spcPct val="115000"/>
              </a:lnSpc>
              <a:buNone/>
            </a:pPr>
            <a:r>
              <a:rPr lang="en-US" sz="1250" dirty="0">
                <a:solidFill>
                  <a:srgbClr val="1E2B2D"/>
                </a:solidFill>
                <a:latin typeface="Calibri" pitchFamily="34" charset="0"/>
                <a:ea typeface="Calibri" pitchFamily="34" charset="-122"/>
                <a:cs typeface="Calibri" pitchFamily="34" charset="-120"/>
              </a:rPr>
              <a:t>Maʻlumotni bir necha usulda (matn, ovoz, tasvir) yetkazish</a:t>
            </a:r>
            <a:endParaRPr lang="en-US" sz="1250" dirty="0"/>
          </a:p>
        </p:txBody>
      </p:sp>
      <p:sp>
        <p:nvSpPr>
          <p:cNvPr id="10" name="Shape 7"/>
          <p:cNvSpPr/>
          <p:nvPr/>
        </p:nvSpPr>
        <p:spPr>
          <a:xfrm>
            <a:off x="4398264" y="1965960"/>
            <a:ext cx="3392424" cy="4206240"/>
          </a:xfrm>
          <a:prstGeom prst="roundRect">
            <a:avLst>
              <a:gd name="adj" fmla="val 2695"/>
            </a:avLst>
          </a:prstGeom>
          <a:solidFill>
            <a:srgbClr val="1B4B5A"/>
          </a:solidFill>
          <a:ln/>
        </p:spPr>
      </p:sp>
      <p:sp>
        <p:nvSpPr>
          <p:cNvPr id="11" name="Shape 8"/>
          <p:cNvSpPr/>
          <p:nvPr/>
        </p:nvSpPr>
        <p:spPr>
          <a:xfrm>
            <a:off x="5660136" y="2331720"/>
            <a:ext cx="868680" cy="868680"/>
          </a:xfrm>
          <a:prstGeom prst="ellipse">
            <a:avLst/>
          </a:prstGeom>
          <a:solidFill>
            <a:srgbClr val="E07A5F"/>
          </a:solidFill>
          <a:ln/>
        </p:spPr>
      </p:sp>
      <p:pic>
        <p:nvPicPr>
          <p:cNvPr id="12" name="Image 1" descr="/home/claude/deck/icons/hands.png"/>
          <p:cNvPicPr>
            <a:picLocks noChangeAspect="1"/>
          </p:cNvPicPr>
          <p:nvPr/>
        </p:nvPicPr>
        <p:blipFill>
          <a:blip r:embed="rId4"/>
          <a:stretch>
            <a:fillRect/>
          </a:stretch>
        </p:blipFill>
        <p:spPr>
          <a:xfrm>
            <a:off x="5877306" y="2548890"/>
            <a:ext cx="434340" cy="434340"/>
          </a:xfrm>
          <a:prstGeom prst="rect">
            <a:avLst/>
          </a:prstGeom>
        </p:spPr>
      </p:pic>
      <p:sp>
        <p:nvSpPr>
          <p:cNvPr id="13" name="Text 9"/>
          <p:cNvSpPr/>
          <p:nvPr/>
        </p:nvSpPr>
        <p:spPr>
          <a:xfrm>
            <a:off x="4581144" y="3429000"/>
            <a:ext cx="3026664" cy="548640"/>
          </a:xfrm>
          <a:prstGeom prst="rect">
            <a:avLst/>
          </a:prstGeom>
          <a:noFill/>
          <a:ln/>
        </p:spPr>
        <p:txBody>
          <a:bodyPr wrap="square" rtlCol="0" anchor="ctr"/>
          <a:lstStyle/>
          <a:p>
            <a:pPr marL="0" indent="0" algn="ctr">
              <a:buNone/>
            </a:pPr>
            <a:r>
              <a:rPr lang="en-US" sz="1600" b="1" dirty="0">
                <a:solidFill>
                  <a:srgbClr val="FFFFFF"/>
                </a:solidFill>
                <a:latin typeface="Cambria" pitchFamily="34" charset="0"/>
                <a:ea typeface="Cambria" pitchFamily="34" charset="-122"/>
                <a:cs typeface="Cambria" pitchFamily="34" charset="-120"/>
              </a:rPr>
              <a:t>Faoliyat va ifoda</a:t>
            </a:r>
            <a:endParaRPr lang="en-US" sz="1600" dirty="0"/>
          </a:p>
        </p:txBody>
      </p:sp>
      <p:sp>
        <p:nvSpPr>
          <p:cNvPr id="14" name="Text 10"/>
          <p:cNvSpPr/>
          <p:nvPr/>
        </p:nvSpPr>
        <p:spPr>
          <a:xfrm>
            <a:off x="4718304" y="4023360"/>
            <a:ext cx="2752344" cy="1920240"/>
          </a:xfrm>
          <a:prstGeom prst="rect">
            <a:avLst/>
          </a:prstGeom>
          <a:noFill/>
          <a:ln/>
        </p:spPr>
        <p:txBody>
          <a:bodyPr wrap="square" rtlCol="0" anchor="t"/>
          <a:lstStyle/>
          <a:p>
            <a:pPr marL="0" indent="0" algn="ctr">
              <a:lnSpc>
                <a:spcPct val="115000"/>
              </a:lnSpc>
              <a:buNone/>
            </a:pPr>
            <a:r>
              <a:rPr lang="en-US" sz="1250" dirty="0">
                <a:solidFill>
                  <a:srgbClr val="EAF2F1"/>
                </a:solidFill>
                <a:latin typeface="Calibri" pitchFamily="34" charset="0"/>
                <a:ea typeface="Calibri" pitchFamily="34" charset="-122"/>
                <a:cs typeface="Calibri" pitchFamily="34" charset="-120"/>
              </a:rPr>
              <a:t>Bilimni namoyish etishning turli usullarini taklif qilish</a:t>
            </a:r>
            <a:endParaRPr lang="en-US" sz="1250" dirty="0"/>
          </a:p>
        </p:txBody>
      </p:sp>
      <p:sp>
        <p:nvSpPr>
          <p:cNvPr id="15" name="Shape 11"/>
          <p:cNvSpPr/>
          <p:nvPr/>
        </p:nvSpPr>
        <p:spPr>
          <a:xfrm>
            <a:off x="8156448" y="1965960"/>
            <a:ext cx="3392424" cy="4206240"/>
          </a:xfrm>
          <a:prstGeom prst="roundRect">
            <a:avLst>
              <a:gd name="adj" fmla="val 2695"/>
            </a:avLst>
          </a:prstGeom>
          <a:solidFill>
            <a:srgbClr val="DEEDEC"/>
          </a:solidFill>
          <a:ln/>
        </p:spPr>
      </p:sp>
      <p:sp>
        <p:nvSpPr>
          <p:cNvPr id="16" name="Shape 12"/>
          <p:cNvSpPr/>
          <p:nvPr/>
        </p:nvSpPr>
        <p:spPr>
          <a:xfrm>
            <a:off x="9418320" y="2331720"/>
            <a:ext cx="868680" cy="868680"/>
          </a:xfrm>
          <a:prstGeom prst="ellipse">
            <a:avLst/>
          </a:prstGeom>
          <a:solidFill>
            <a:srgbClr val="E07A5F"/>
          </a:solidFill>
          <a:ln/>
        </p:spPr>
      </p:sp>
      <p:pic>
        <p:nvPicPr>
          <p:cNvPr id="17" name="Image 2" descr="/home/claude/deck/icons/heart.png"/>
          <p:cNvPicPr>
            <a:picLocks noChangeAspect="1"/>
          </p:cNvPicPr>
          <p:nvPr/>
        </p:nvPicPr>
        <p:blipFill>
          <a:blip r:embed="rId5"/>
          <a:stretch>
            <a:fillRect/>
          </a:stretch>
        </p:blipFill>
        <p:spPr>
          <a:xfrm>
            <a:off x="9635490" y="2548890"/>
            <a:ext cx="434340" cy="434340"/>
          </a:xfrm>
          <a:prstGeom prst="rect">
            <a:avLst/>
          </a:prstGeom>
        </p:spPr>
      </p:pic>
      <p:sp>
        <p:nvSpPr>
          <p:cNvPr id="18" name="Text 13"/>
          <p:cNvSpPr/>
          <p:nvPr/>
        </p:nvSpPr>
        <p:spPr>
          <a:xfrm>
            <a:off x="8339328" y="3429000"/>
            <a:ext cx="3026664" cy="548640"/>
          </a:xfrm>
          <a:prstGeom prst="rect">
            <a:avLst/>
          </a:prstGeom>
          <a:noFill/>
          <a:ln/>
        </p:spPr>
        <p:txBody>
          <a:bodyPr wrap="square" rtlCol="0" anchor="ctr"/>
          <a:lstStyle/>
          <a:p>
            <a:pPr marL="0" indent="0" algn="ctr">
              <a:buNone/>
            </a:pPr>
            <a:r>
              <a:rPr lang="en-US" sz="1600" b="1" dirty="0">
                <a:solidFill>
                  <a:srgbClr val="1B4B5A"/>
                </a:solidFill>
                <a:latin typeface="Cambria" pitchFamily="34" charset="0"/>
                <a:ea typeface="Cambria" pitchFamily="34" charset="-122"/>
                <a:cs typeface="Cambria" pitchFamily="34" charset="-120"/>
              </a:rPr>
              <a:t>Jalb etish</a:t>
            </a:r>
            <a:endParaRPr lang="en-US" sz="1600" dirty="0"/>
          </a:p>
        </p:txBody>
      </p:sp>
      <p:sp>
        <p:nvSpPr>
          <p:cNvPr id="19" name="Text 14"/>
          <p:cNvSpPr/>
          <p:nvPr/>
        </p:nvSpPr>
        <p:spPr>
          <a:xfrm>
            <a:off x="8476488" y="4023360"/>
            <a:ext cx="2752344" cy="1920240"/>
          </a:xfrm>
          <a:prstGeom prst="rect">
            <a:avLst/>
          </a:prstGeom>
          <a:noFill/>
          <a:ln/>
        </p:spPr>
        <p:txBody>
          <a:bodyPr wrap="square" rtlCol="0" anchor="t"/>
          <a:lstStyle/>
          <a:p>
            <a:pPr marL="0" indent="0" algn="ctr">
              <a:lnSpc>
                <a:spcPct val="115000"/>
              </a:lnSpc>
              <a:buNone/>
            </a:pPr>
            <a:r>
              <a:rPr lang="en-US" sz="1250" dirty="0">
                <a:solidFill>
                  <a:srgbClr val="1E2B2D"/>
                </a:solidFill>
                <a:latin typeface="Calibri" pitchFamily="34" charset="0"/>
                <a:ea typeface="Calibri" pitchFamily="34" charset="-122"/>
                <a:cs typeface="Calibri" pitchFamily="34" charset="-120"/>
              </a:rPr>
              <a:t>Oʻquvchi qiziqishini turli motivatsiya vositalari orqali ushlab turish</a:t>
            </a:r>
            <a:endParaRPr lang="en-US" sz="1250" dirty="0"/>
          </a:p>
        </p:txBody>
      </p:sp>
      <p:sp>
        <p:nvSpPr>
          <p:cNvPr id="20" name="Text 15"/>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15</a:t>
            </a:r>
            <a:endParaRPr lang="en-US" sz="1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9601200" cy="640080"/>
          </a:xfrm>
          <a:prstGeom prst="rect">
            <a:avLst/>
          </a:prstGeom>
          <a:noFill/>
          <a:ln/>
        </p:spPr>
        <p:txBody>
          <a:bodyPr wrap="square" rtlCol="0" anchor="ctr"/>
          <a:lstStyle/>
          <a:p>
            <a:pPr marL="0" indent="0">
              <a:buNone/>
            </a:pPr>
            <a:r>
              <a:rPr lang="en-US" sz="2700" b="1" dirty="0">
                <a:solidFill>
                  <a:srgbClr val="1B4B5A"/>
                </a:solidFill>
                <a:latin typeface="Cambria" pitchFamily="34" charset="0"/>
                <a:ea typeface="Cambria" pitchFamily="34" charset="-122"/>
                <a:cs typeface="Cambria" pitchFamily="34" charset="-120"/>
              </a:rPr>
              <a:t>Amaliyotda qoʻllaniladigan metodlar</a:t>
            </a:r>
            <a:endParaRPr lang="en-US" sz="27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508760"/>
            <a:ext cx="10908792" cy="1024128"/>
          </a:xfrm>
          <a:prstGeom prst="roundRect">
            <a:avLst>
              <a:gd name="adj" fmla="val 7143"/>
            </a:avLst>
          </a:prstGeom>
          <a:solidFill>
            <a:srgbClr val="EFE6D6"/>
          </a:solidFill>
          <a:ln/>
        </p:spPr>
      </p:sp>
      <p:sp>
        <p:nvSpPr>
          <p:cNvPr id="5" name="Shape 3"/>
          <p:cNvSpPr/>
          <p:nvPr/>
        </p:nvSpPr>
        <p:spPr>
          <a:xfrm>
            <a:off x="868680" y="1655064"/>
            <a:ext cx="731520" cy="731520"/>
          </a:xfrm>
          <a:prstGeom prst="ellipse">
            <a:avLst/>
          </a:prstGeom>
          <a:solidFill>
            <a:srgbClr val="E07A5F"/>
          </a:solidFill>
          <a:ln/>
        </p:spPr>
      </p:sp>
      <p:pic>
        <p:nvPicPr>
          <p:cNvPr id="6" name="Image 0" descr="/home/claude/deck/icons/clipboard.png"/>
          <p:cNvPicPr>
            <a:picLocks noChangeAspect="1"/>
          </p:cNvPicPr>
          <p:nvPr/>
        </p:nvPicPr>
        <p:blipFill>
          <a:blip r:embed="rId3"/>
          <a:stretch>
            <a:fillRect/>
          </a:stretch>
        </p:blipFill>
        <p:spPr>
          <a:xfrm>
            <a:off x="1044245" y="1830629"/>
            <a:ext cx="380390" cy="380390"/>
          </a:xfrm>
          <a:prstGeom prst="rect">
            <a:avLst/>
          </a:prstGeom>
        </p:spPr>
      </p:pic>
      <p:sp>
        <p:nvSpPr>
          <p:cNvPr id="7" name="Text 4"/>
          <p:cNvSpPr/>
          <p:nvPr/>
        </p:nvSpPr>
        <p:spPr>
          <a:xfrm>
            <a:off x="1783080" y="1600200"/>
            <a:ext cx="9171432" cy="457200"/>
          </a:xfrm>
          <a:prstGeom prst="rect">
            <a:avLst/>
          </a:prstGeom>
          <a:noFill/>
          <a:ln/>
        </p:spPr>
        <p:txBody>
          <a:bodyPr wrap="square" rtlCol="0" anchor="t"/>
          <a:lstStyle/>
          <a:p>
            <a:pPr marL="0" indent="0">
              <a:buNone/>
            </a:pPr>
            <a:r>
              <a:rPr lang="en-US" sz="1500" b="1" dirty="0">
                <a:solidFill>
                  <a:srgbClr val="1B4B5A"/>
                </a:solidFill>
                <a:latin typeface="Cambria" pitchFamily="34" charset="0"/>
                <a:ea typeface="Cambria" pitchFamily="34" charset="-122"/>
                <a:cs typeface="Cambria" pitchFamily="34" charset="-120"/>
              </a:rPr>
              <a:t>Individual </a:t>
            </a:r>
            <a:r>
              <a:rPr lang="en-US" sz="1500" b="1" dirty="0" err="1">
                <a:solidFill>
                  <a:srgbClr val="1B4B5A"/>
                </a:solidFill>
                <a:latin typeface="Cambria" pitchFamily="34" charset="0"/>
                <a:ea typeface="Cambria" pitchFamily="34" charset="-122"/>
                <a:cs typeface="Cambria" pitchFamily="34" charset="-120"/>
              </a:rPr>
              <a:t>taʻlim</a:t>
            </a:r>
            <a:r>
              <a:rPr lang="en-US" sz="1500" b="1" dirty="0">
                <a:solidFill>
                  <a:srgbClr val="1B4B5A"/>
                </a:solidFill>
                <a:latin typeface="Cambria" pitchFamily="34" charset="0"/>
                <a:ea typeface="Cambria" pitchFamily="34" charset="-122"/>
                <a:cs typeface="Cambria" pitchFamily="34" charset="-120"/>
              </a:rPr>
              <a:t> </a:t>
            </a:r>
            <a:r>
              <a:rPr lang="en-US" sz="1500" b="1" dirty="0" err="1">
                <a:solidFill>
                  <a:srgbClr val="1B4B5A"/>
                </a:solidFill>
                <a:latin typeface="Cambria" pitchFamily="34" charset="0"/>
                <a:ea typeface="Cambria" pitchFamily="34" charset="-122"/>
                <a:cs typeface="Cambria" pitchFamily="34" charset="-120"/>
              </a:rPr>
              <a:t>rejasi</a:t>
            </a:r>
            <a:endParaRPr lang="en-US" sz="1500" dirty="0"/>
          </a:p>
        </p:txBody>
      </p:sp>
      <p:sp>
        <p:nvSpPr>
          <p:cNvPr id="8" name="Text 5"/>
          <p:cNvSpPr/>
          <p:nvPr/>
        </p:nvSpPr>
        <p:spPr>
          <a:xfrm>
            <a:off x="1783080" y="2020824"/>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Har bir bola uchun aniq maqsad, metod va baholash mezonlarini belgilaydi</a:t>
            </a:r>
            <a:endParaRPr lang="en-US" sz="1200" dirty="0"/>
          </a:p>
        </p:txBody>
      </p:sp>
      <p:sp>
        <p:nvSpPr>
          <p:cNvPr id="9" name="Shape 6"/>
          <p:cNvSpPr/>
          <p:nvPr/>
        </p:nvSpPr>
        <p:spPr>
          <a:xfrm>
            <a:off x="640080" y="2724912"/>
            <a:ext cx="10908792" cy="1024128"/>
          </a:xfrm>
          <a:prstGeom prst="roundRect">
            <a:avLst>
              <a:gd name="adj" fmla="val 7143"/>
            </a:avLst>
          </a:prstGeom>
          <a:solidFill>
            <a:srgbClr val="DEEDEC"/>
          </a:solidFill>
          <a:ln/>
        </p:spPr>
      </p:sp>
      <p:sp>
        <p:nvSpPr>
          <p:cNvPr id="10" name="Shape 7"/>
          <p:cNvSpPr/>
          <p:nvPr/>
        </p:nvSpPr>
        <p:spPr>
          <a:xfrm>
            <a:off x="868680" y="2862072"/>
            <a:ext cx="731520" cy="731520"/>
          </a:xfrm>
          <a:prstGeom prst="ellipse">
            <a:avLst/>
          </a:prstGeom>
          <a:solidFill>
            <a:srgbClr val="3E8E8E"/>
          </a:solidFill>
          <a:ln/>
        </p:spPr>
      </p:sp>
      <p:pic>
        <p:nvPicPr>
          <p:cNvPr id="11" name="Image 1" descr="/home/claude/deck/icons/hands.png"/>
          <p:cNvPicPr>
            <a:picLocks noChangeAspect="1"/>
          </p:cNvPicPr>
          <p:nvPr/>
        </p:nvPicPr>
        <p:blipFill>
          <a:blip r:embed="rId4"/>
          <a:stretch>
            <a:fillRect/>
          </a:stretch>
        </p:blipFill>
        <p:spPr>
          <a:xfrm>
            <a:off x="1044245" y="3037637"/>
            <a:ext cx="380390" cy="380390"/>
          </a:xfrm>
          <a:prstGeom prst="rect">
            <a:avLst/>
          </a:prstGeom>
        </p:spPr>
      </p:pic>
      <p:sp>
        <p:nvSpPr>
          <p:cNvPr id="12" name="Text 8"/>
          <p:cNvSpPr/>
          <p:nvPr/>
        </p:nvSpPr>
        <p:spPr>
          <a:xfrm>
            <a:off x="1783080" y="2807208"/>
            <a:ext cx="9171432" cy="457200"/>
          </a:xfrm>
          <a:prstGeom prst="rect">
            <a:avLst/>
          </a:prstGeom>
          <a:noFill/>
          <a:ln/>
        </p:spPr>
        <p:txBody>
          <a:bodyPr wrap="square" rtlCol="0" anchor="t"/>
          <a:lstStyle/>
          <a:p>
            <a:pPr marL="0" indent="0">
              <a:buNone/>
            </a:pPr>
            <a:r>
              <a:rPr lang="en-US" sz="1500" b="1" dirty="0" err="1">
                <a:solidFill>
                  <a:srgbClr val="1B4B5A"/>
                </a:solidFill>
                <a:latin typeface="Cambria" pitchFamily="34" charset="0"/>
                <a:ea typeface="Cambria" pitchFamily="34" charset="-122"/>
                <a:cs typeface="Cambria" pitchFamily="34" charset="-120"/>
              </a:rPr>
              <a:t>Hamkorlikda</a:t>
            </a:r>
            <a:r>
              <a:rPr lang="en-US" sz="1500" b="1" dirty="0">
                <a:solidFill>
                  <a:srgbClr val="1B4B5A"/>
                </a:solidFill>
                <a:latin typeface="Cambria" pitchFamily="34" charset="0"/>
                <a:ea typeface="Cambria" pitchFamily="34" charset="-122"/>
                <a:cs typeface="Cambria" pitchFamily="34" charset="-120"/>
              </a:rPr>
              <a:t> </a:t>
            </a:r>
            <a:r>
              <a:rPr lang="en-US" sz="1500" b="1" dirty="0" err="1">
                <a:solidFill>
                  <a:srgbClr val="1B4B5A"/>
                </a:solidFill>
                <a:latin typeface="Cambria" pitchFamily="34" charset="0"/>
                <a:ea typeface="Cambria" pitchFamily="34" charset="-122"/>
                <a:cs typeface="Cambria" pitchFamily="34" charset="-120"/>
              </a:rPr>
              <a:t>oʻqitish</a:t>
            </a:r>
            <a:endParaRPr lang="en-US" sz="1500" dirty="0"/>
          </a:p>
        </p:txBody>
      </p:sp>
      <p:sp>
        <p:nvSpPr>
          <p:cNvPr id="13" name="Text 9"/>
          <p:cNvSpPr/>
          <p:nvPr/>
        </p:nvSpPr>
        <p:spPr>
          <a:xfrm>
            <a:off x="1783080" y="3227832"/>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Umumiy va maxsus pedagog birgalikda dars olib boradi</a:t>
            </a:r>
            <a:endParaRPr lang="en-US" sz="1200" dirty="0"/>
          </a:p>
        </p:txBody>
      </p:sp>
      <p:sp>
        <p:nvSpPr>
          <p:cNvPr id="14" name="Shape 10"/>
          <p:cNvSpPr/>
          <p:nvPr/>
        </p:nvSpPr>
        <p:spPr>
          <a:xfrm>
            <a:off x="640080" y="3922776"/>
            <a:ext cx="10908792" cy="1024128"/>
          </a:xfrm>
          <a:prstGeom prst="roundRect">
            <a:avLst>
              <a:gd name="adj" fmla="val 7143"/>
            </a:avLst>
          </a:prstGeom>
          <a:solidFill>
            <a:srgbClr val="EFE6D6"/>
          </a:solidFill>
          <a:ln/>
        </p:spPr>
      </p:sp>
      <p:sp>
        <p:nvSpPr>
          <p:cNvPr id="15" name="Shape 11"/>
          <p:cNvSpPr/>
          <p:nvPr/>
        </p:nvSpPr>
        <p:spPr>
          <a:xfrm>
            <a:off x="868680" y="4069080"/>
            <a:ext cx="731520" cy="731520"/>
          </a:xfrm>
          <a:prstGeom prst="ellipse">
            <a:avLst/>
          </a:prstGeom>
          <a:solidFill>
            <a:srgbClr val="E07A5F"/>
          </a:solidFill>
          <a:ln/>
        </p:spPr>
      </p:sp>
      <p:pic>
        <p:nvPicPr>
          <p:cNvPr id="16" name="Image 2" descr="/home/claude/deck/icons/comments.png"/>
          <p:cNvPicPr>
            <a:picLocks noChangeAspect="1"/>
          </p:cNvPicPr>
          <p:nvPr/>
        </p:nvPicPr>
        <p:blipFill>
          <a:blip r:embed="rId5"/>
          <a:stretch>
            <a:fillRect/>
          </a:stretch>
        </p:blipFill>
        <p:spPr>
          <a:xfrm>
            <a:off x="1044245" y="4244645"/>
            <a:ext cx="380390" cy="380390"/>
          </a:xfrm>
          <a:prstGeom prst="rect">
            <a:avLst/>
          </a:prstGeom>
        </p:spPr>
      </p:pic>
      <p:sp>
        <p:nvSpPr>
          <p:cNvPr id="17" name="Text 12"/>
          <p:cNvSpPr/>
          <p:nvPr/>
        </p:nvSpPr>
        <p:spPr>
          <a:xfrm>
            <a:off x="1783080" y="4014216"/>
            <a:ext cx="9171432" cy="457200"/>
          </a:xfrm>
          <a:prstGeom prst="rect">
            <a:avLst/>
          </a:prstGeom>
          <a:noFill/>
          <a:ln/>
        </p:spPr>
        <p:txBody>
          <a:bodyPr wrap="square" rtlCol="0" anchor="t"/>
          <a:lstStyle/>
          <a:p>
            <a:pPr marL="0" indent="0">
              <a:buNone/>
            </a:pPr>
            <a:r>
              <a:rPr lang="en-US" sz="1500" b="1" dirty="0" err="1">
                <a:solidFill>
                  <a:srgbClr val="1B4B5A"/>
                </a:solidFill>
                <a:latin typeface="Cambria" pitchFamily="34" charset="0"/>
                <a:ea typeface="Cambria" pitchFamily="34" charset="-122"/>
                <a:cs typeface="Cambria" pitchFamily="34" charset="-120"/>
              </a:rPr>
              <a:t>Tengdoshlar</a:t>
            </a:r>
            <a:r>
              <a:rPr lang="en-US" sz="1500" b="1" dirty="0">
                <a:solidFill>
                  <a:srgbClr val="1B4B5A"/>
                </a:solidFill>
                <a:latin typeface="Cambria" pitchFamily="34" charset="0"/>
                <a:ea typeface="Cambria" pitchFamily="34" charset="-122"/>
                <a:cs typeface="Cambria" pitchFamily="34" charset="-120"/>
              </a:rPr>
              <a:t> </a:t>
            </a:r>
            <a:r>
              <a:rPr lang="en-US" sz="1500" b="1" dirty="0" err="1">
                <a:solidFill>
                  <a:srgbClr val="1B4B5A"/>
                </a:solidFill>
                <a:latin typeface="Cambria" pitchFamily="34" charset="0"/>
                <a:ea typeface="Cambria" pitchFamily="34" charset="-122"/>
                <a:cs typeface="Cambria" pitchFamily="34" charset="-120"/>
              </a:rPr>
              <a:t>yordami</a:t>
            </a:r>
            <a:endParaRPr lang="en-US" sz="1500" dirty="0"/>
          </a:p>
        </p:txBody>
      </p:sp>
      <p:sp>
        <p:nvSpPr>
          <p:cNvPr id="18" name="Text 13"/>
          <p:cNvSpPr/>
          <p:nvPr/>
        </p:nvSpPr>
        <p:spPr>
          <a:xfrm>
            <a:off x="1783080" y="4434840"/>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Oʻquvchilar bir-biriga oʻqitish va qoʻllab-quvvatlashda yordam beradi</a:t>
            </a:r>
            <a:endParaRPr lang="en-US" sz="1200" dirty="0"/>
          </a:p>
        </p:txBody>
      </p:sp>
      <p:sp>
        <p:nvSpPr>
          <p:cNvPr id="19" name="Shape 14"/>
          <p:cNvSpPr/>
          <p:nvPr/>
        </p:nvSpPr>
        <p:spPr>
          <a:xfrm>
            <a:off x="640080" y="5129784"/>
            <a:ext cx="10908792" cy="1024128"/>
          </a:xfrm>
          <a:prstGeom prst="roundRect">
            <a:avLst>
              <a:gd name="adj" fmla="val 7143"/>
            </a:avLst>
          </a:prstGeom>
          <a:solidFill>
            <a:srgbClr val="DEEDEC"/>
          </a:solidFill>
          <a:ln/>
        </p:spPr>
      </p:sp>
      <p:sp>
        <p:nvSpPr>
          <p:cNvPr id="20" name="Shape 15"/>
          <p:cNvSpPr/>
          <p:nvPr/>
        </p:nvSpPr>
        <p:spPr>
          <a:xfrm>
            <a:off x="868680" y="5276088"/>
            <a:ext cx="731520" cy="731520"/>
          </a:xfrm>
          <a:prstGeom prst="ellipse">
            <a:avLst/>
          </a:prstGeom>
          <a:solidFill>
            <a:srgbClr val="3E8E8E"/>
          </a:solidFill>
          <a:ln/>
        </p:spPr>
      </p:sp>
      <p:pic>
        <p:nvPicPr>
          <p:cNvPr id="21" name="Image 3" descr="/home/claude/deck/icons/chart.png"/>
          <p:cNvPicPr>
            <a:picLocks noChangeAspect="1"/>
          </p:cNvPicPr>
          <p:nvPr/>
        </p:nvPicPr>
        <p:blipFill>
          <a:blip r:embed="rId6"/>
          <a:stretch>
            <a:fillRect/>
          </a:stretch>
        </p:blipFill>
        <p:spPr>
          <a:xfrm>
            <a:off x="1044245" y="5451653"/>
            <a:ext cx="380390" cy="380390"/>
          </a:xfrm>
          <a:prstGeom prst="rect">
            <a:avLst/>
          </a:prstGeom>
        </p:spPr>
      </p:pic>
      <p:sp>
        <p:nvSpPr>
          <p:cNvPr id="22" name="Text 16"/>
          <p:cNvSpPr/>
          <p:nvPr/>
        </p:nvSpPr>
        <p:spPr>
          <a:xfrm>
            <a:off x="1783080" y="5221224"/>
            <a:ext cx="9171432" cy="457200"/>
          </a:xfrm>
          <a:prstGeom prst="rect">
            <a:avLst/>
          </a:prstGeom>
          <a:noFill/>
          <a:ln/>
        </p:spPr>
        <p:txBody>
          <a:bodyPr wrap="square" rtlCol="0" anchor="t"/>
          <a:lstStyle/>
          <a:p>
            <a:pPr marL="0" indent="0">
              <a:buNone/>
            </a:pPr>
            <a:r>
              <a:rPr lang="en-US" sz="1500" b="1" dirty="0">
                <a:solidFill>
                  <a:srgbClr val="1B4B5A"/>
                </a:solidFill>
                <a:latin typeface="Cambria" pitchFamily="34" charset="0"/>
                <a:ea typeface="Cambria" pitchFamily="34" charset="-122"/>
                <a:cs typeface="Cambria" pitchFamily="34" charset="-120"/>
              </a:rPr>
              <a:t>Moslashtirilgan baholash</a:t>
            </a:r>
            <a:endParaRPr lang="en-US" sz="1500" dirty="0"/>
          </a:p>
        </p:txBody>
      </p:sp>
      <p:sp>
        <p:nvSpPr>
          <p:cNvPr id="23" name="Text 17"/>
          <p:cNvSpPr/>
          <p:nvPr/>
        </p:nvSpPr>
        <p:spPr>
          <a:xfrm>
            <a:off x="1783080" y="5641848"/>
            <a:ext cx="9171432" cy="45720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Baholash usullari bolaning imkoniyatlariga qarab oʻzgartiriladi</a:t>
            </a:r>
            <a:endParaRPr lang="en-US" sz="1200" dirty="0"/>
          </a:p>
        </p:txBody>
      </p:sp>
      <p:sp>
        <p:nvSpPr>
          <p:cNvPr id="24" name="Text 18"/>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16</a:t>
            </a:r>
            <a:endParaRPr lang="en-US" sz="1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10058400" cy="640080"/>
          </a:xfrm>
          <a:prstGeom prst="rect">
            <a:avLst/>
          </a:prstGeom>
          <a:noFill/>
          <a:ln/>
        </p:spPr>
        <p:txBody>
          <a:bodyPr wrap="square" rtlCol="0" anchor="ctr"/>
          <a:lstStyle/>
          <a:p>
            <a:pPr marL="0" indent="0">
              <a:buNone/>
            </a:pPr>
            <a:r>
              <a:rPr lang="en-US" sz="2500" b="1" dirty="0">
                <a:solidFill>
                  <a:srgbClr val="1B4B5A"/>
                </a:solidFill>
                <a:latin typeface="Cambria" pitchFamily="34" charset="0"/>
                <a:ea typeface="Cambria" pitchFamily="34" charset="-122"/>
                <a:cs typeface="Cambria" pitchFamily="34" charset="-120"/>
              </a:rPr>
              <a:t>Oʻqituvchining roli va kompetensiyalari</a:t>
            </a:r>
            <a:endParaRPr lang="en-US" sz="25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600200"/>
            <a:ext cx="2521458" cy="4480560"/>
          </a:xfrm>
          <a:prstGeom prst="roundRect">
            <a:avLst>
              <a:gd name="adj" fmla="val 2901"/>
            </a:avLst>
          </a:prstGeom>
          <a:solidFill>
            <a:srgbClr val="EFE6D6"/>
          </a:solidFill>
          <a:ln/>
        </p:spPr>
      </p:sp>
      <p:sp>
        <p:nvSpPr>
          <p:cNvPr id="5" name="Shape 3"/>
          <p:cNvSpPr/>
          <p:nvPr/>
        </p:nvSpPr>
        <p:spPr>
          <a:xfrm>
            <a:off x="1512189" y="1965960"/>
            <a:ext cx="777240" cy="777240"/>
          </a:xfrm>
          <a:prstGeom prst="ellipse">
            <a:avLst/>
          </a:prstGeom>
          <a:solidFill>
            <a:srgbClr val="E07A5F"/>
          </a:solidFill>
          <a:ln/>
        </p:spPr>
      </p:sp>
      <p:pic>
        <p:nvPicPr>
          <p:cNvPr id="6" name="Image 0" descr="/home/claude/deck/icons/brain.png"/>
          <p:cNvPicPr>
            <a:picLocks noChangeAspect="1"/>
          </p:cNvPicPr>
          <p:nvPr/>
        </p:nvPicPr>
        <p:blipFill>
          <a:blip r:embed="rId3"/>
          <a:stretch>
            <a:fillRect/>
          </a:stretch>
        </p:blipFill>
        <p:spPr>
          <a:xfrm>
            <a:off x="1698727" y="2152498"/>
            <a:ext cx="404165" cy="404165"/>
          </a:xfrm>
          <a:prstGeom prst="rect">
            <a:avLst/>
          </a:prstGeom>
        </p:spPr>
      </p:pic>
      <p:sp>
        <p:nvSpPr>
          <p:cNvPr id="7" name="Text 4"/>
          <p:cNvSpPr/>
          <p:nvPr/>
        </p:nvSpPr>
        <p:spPr>
          <a:xfrm>
            <a:off x="822960" y="2971800"/>
            <a:ext cx="2155698" cy="822960"/>
          </a:xfrm>
          <a:prstGeom prst="rect">
            <a:avLst/>
          </a:prstGeom>
          <a:noFill/>
          <a:ln/>
        </p:spPr>
        <p:txBody>
          <a:bodyPr wrap="square" rtlCol="0" anchor="t"/>
          <a:lstStyle/>
          <a:p>
            <a:pPr marL="0" indent="0" algn="ctr">
              <a:buNone/>
            </a:pPr>
            <a:r>
              <a:rPr lang="en-US" sz="1350" b="1" dirty="0">
                <a:solidFill>
                  <a:srgbClr val="1B4B5A"/>
                </a:solidFill>
                <a:latin typeface="Cambria" pitchFamily="34" charset="0"/>
                <a:ea typeface="Cambria" pitchFamily="34" charset="-122"/>
                <a:cs typeface="Cambria" pitchFamily="34" charset="-120"/>
              </a:rPr>
              <a:t>Psixologik-pedagogik bilim</a:t>
            </a:r>
            <a:endParaRPr lang="en-US" sz="1350" dirty="0"/>
          </a:p>
        </p:txBody>
      </p:sp>
      <p:sp>
        <p:nvSpPr>
          <p:cNvPr id="8" name="Text 5"/>
          <p:cNvSpPr/>
          <p:nvPr/>
        </p:nvSpPr>
        <p:spPr>
          <a:xfrm>
            <a:off x="868680" y="3886200"/>
            <a:ext cx="2064258" cy="192024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Bolalar rivojlanishi qonuniyatlarini bilish</a:t>
            </a:r>
            <a:endParaRPr lang="en-US" sz="1150" dirty="0"/>
          </a:p>
        </p:txBody>
      </p:sp>
      <p:sp>
        <p:nvSpPr>
          <p:cNvPr id="9" name="Shape 6"/>
          <p:cNvSpPr/>
          <p:nvPr/>
        </p:nvSpPr>
        <p:spPr>
          <a:xfrm>
            <a:off x="3435858" y="1600200"/>
            <a:ext cx="2521458" cy="4480560"/>
          </a:xfrm>
          <a:prstGeom prst="roundRect">
            <a:avLst>
              <a:gd name="adj" fmla="val 2901"/>
            </a:avLst>
          </a:prstGeom>
          <a:solidFill>
            <a:srgbClr val="DEEDEC"/>
          </a:solidFill>
          <a:ln/>
        </p:spPr>
      </p:sp>
      <p:sp>
        <p:nvSpPr>
          <p:cNvPr id="10" name="Shape 7"/>
          <p:cNvSpPr/>
          <p:nvPr/>
        </p:nvSpPr>
        <p:spPr>
          <a:xfrm>
            <a:off x="4307967" y="1965960"/>
            <a:ext cx="777240" cy="777240"/>
          </a:xfrm>
          <a:prstGeom prst="ellipse">
            <a:avLst/>
          </a:prstGeom>
          <a:solidFill>
            <a:srgbClr val="3E8E8E"/>
          </a:solidFill>
          <a:ln/>
        </p:spPr>
      </p:sp>
      <p:pic>
        <p:nvPicPr>
          <p:cNvPr id="11" name="Image 1" descr="/home/claude/deck/icons/puzzle.png"/>
          <p:cNvPicPr>
            <a:picLocks noChangeAspect="1"/>
          </p:cNvPicPr>
          <p:nvPr/>
        </p:nvPicPr>
        <p:blipFill>
          <a:blip r:embed="rId4"/>
          <a:stretch>
            <a:fillRect/>
          </a:stretch>
        </p:blipFill>
        <p:spPr>
          <a:xfrm>
            <a:off x="4494505" y="2152498"/>
            <a:ext cx="404165" cy="404165"/>
          </a:xfrm>
          <a:prstGeom prst="rect">
            <a:avLst/>
          </a:prstGeom>
        </p:spPr>
      </p:pic>
      <p:sp>
        <p:nvSpPr>
          <p:cNvPr id="12" name="Text 8"/>
          <p:cNvSpPr/>
          <p:nvPr/>
        </p:nvSpPr>
        <p:spPr>
          <a:xfrm>
            <a:off x="3618738" y="2971800"/>
            <a:ext cx="2155698" cy="822960"/>
          </a:xfrm>
          <a:prstGeom prst="rect">
            <a:avLst/>
          </a:prstGeom>
          <a:noFill/>
          <a:ln/>
        </p:spPr>
        <p:txBody>
          <a:bodyPr wrap="square" rtlCol="0" anchor="t"/>
          <a:lstStyle/>
          <a:p>
            <a:pPr marL="0" indent="0" algn="ctr">
              <a:buNone/>
            </a:pPr>
            <a:r>
              <a:rPr lang="en-US" sz="1350" b="1" dirty="0">
                <a:solidFill>
                  <a:srgbClr val="1B4B5A"/>
                </a:solidFill>
                <a:latin typeface="Cambria" pitchFamily="34" charset="0"/>
                <a:ea typeface="Cambria" pitchFamily="34" charset="-122"/>
                <a:cs typeface="Cambria" pitchFamily="34" charset="-120"/>
              </a:rPr>
              <a:t>Moslashtirish koʻnikmasi</a:t>
            </a:r>
            <a:endParaRPr lang="en-US" sz="1350" dirty="0"/>
          </a:p>
        </p:txBody>
      </p:sp>
      <p:sp>
        <p:nvSpPr>
          <p:cNvPr id="13" name="Text 9"/>
          <p:cNvSpPr/>
          <p:nvPr/>
        </p:nvSpPr>
        <p:spPr>
          <a:xfrm>
            <a:off x="3664458" y="3886200"/>
            <a:ext cx="2064258" cy="192024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Dars mazmuni va metodlarini oʻzgartira olish</a:t>
            </a:r>
            <a:endParaRPr lang="en-US" sz="1150" dirty="0"/>
          </a:p>
        </p:txBody>
      </p:sp>
      <p:sp>
        <p:nvSpPr>
          <p:cNvPr id="14" name="Shape 10"/>
          <p:cNvSpPr/>
          <p:nvPr/>
        </p:nvSpPr>
        <p:spPr>
          <a:xfrm>
            <a:off x="6231636" y="1600200"/>
            <a:ext cx="2521458" cy="4480560"/>
          </a:xfrm>
          <a:prstGeom prst="roundRect">
            <a:avLst>
              <a:gd name="adj" fmla="val 2901"/>
            </a:avLst>
          </a:prstGeom>
          <a:solidFill>
            <a:srgbClr val="EFE6D6"/>
          </a:solidFill>
          <a:ln/>
        </p:spPr>
      </p:sp>
      <p:sp>
        <p:nvSpPr>
          <p:cNvPr id="15" name="Shape 11"/>
          <p:cNvSpPr/>
          <p:nvPr/>
        </p:nvSpPr>
        <p:spPr>
          <a:xfrm>
            <a:off x="7103745" y="1965960"/>
            <a:ext cx="777240" cy="777240"/>
          </a:xfrm>
          <a:prstGeom prst="ellipse">
            <a:avLst/>
          </a:prstGeom>
          <a:solidFill>
            <a:srgbClr val="E07A5F"/>
          </a:solidFill>
          <a:ln/>
        </p:spPr>
      </p:sp>
      <p:pic>
        <p:nvPicPr>
          <p:cNvPr id="16" name="Image 2" descr="/home/claude/deck/icons/comments.png"/>
          <p:cNvPicPr>
            <a:picLocks noChangeAspect="1"/>
          </p:cNvPicPr>
          <p:nvPr/>
        </p:nvPicPr>
        <p:blipFill>
          <a:blip r:embed="rId5"/>
          <a:stretch>
            <a:fillRect/>
          </a:stretch>
        </p:blipFill>
        <p:spPr>
          <a:xfrm>
            <a:off x="7290283" y="2152498"/>
            <a:ext cx="404165" cy="404165"/>
          </a:xfrm>
          <a:prstGeom prst="rect">
            <a:avLst/>
          </a:prstGeom>
        </p:spPr>
      </p:pic>
      <p:sp>
        <p:nvSpPr>
          <p:cNvPr id="17" name="Text 12"/>
          <p:cNvSpPr/>
          <p:nvPr/>
        </p:nvSpPr>
        <p:spPr>
          <a:xfrm>
            <a:off x="6414516" y="2971800"/>
            <a:ext cx="2155698" cy="822960"/>
          </a:xfrm>
          <a:prstGeom prst="rect">
            <a:avLst/>
          </a:prstGeom>
          <a:noFill/>
          <a:ln/>
        </p:spPr>
        <p:txBody>
          <a:bodyPr wrap="square" rtlCol="0" anchor="t"/>
          <a:lstStyle/>
          <a:p>
            <a:pPr marL="0" indent="0" algn="ctr">
              <a:buNone/>
            </a:pPr>
            <a:r>
              <a:rPr lang="en-US" sz="1350" b="1" dirty="0">
                <a:solidFill>
                  <a:srgbClr val="1B4B5A"/>
                </a:solidFill>
                <a:latin typeface="Cambria" pitchFamily="34" charset="0"/>
                <a:ea typeface="Cambria" pitchFamily="34" charset="-122"/>
                <a:cs typeface="Cambria" pitchFamily="34" charset="-120"/>
              </a:rPr>
              <a:t>Muloqot madaniyati</a:t>
            </a:r>
            <a:endParaRPr lang="en-US" sz="1350" dirty="0"/>
          </a:p>
        </p:txBody>
      </p:sp>
      <p:sp>
        <p:nvSpPr>
          <p:cNvPr id="18" name="Text 13"/>
          <p:cNvSpPr/>
          <p:nvPr/>
        </p:nvSpPr>
        <p:spPr>
          <a:xfrm>
            <a:off x="6460236" y="3886200"/>
            <a:ext cx="2064258" cy="192024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Bola, ota-ona va mutaxassislar bilan samarali muloqot</a:t>
            </a:r>
            <a:endParaRPr lang="en-US" sz="1150" dirty="0"/>
          </a:p>
        </p:txBody>
      </p:sp>
      <p:sp>
        <p:nvSpPr>
          <p:cNvPr id="19" name="Shape 14"/>
          <p:cNvSpPr/>
          <p:nvPr/>
        </p:nvSpPr>
        <p:spPr>
          <a:xfrm>
            <a:off x="9027414" y="1600200"/>
            <a:ext cx="2521458" cy="4480560"/>
          </a:xfrm>
          <a:prstGeom prst="roundRect">
            <a:avLst>
              <a:gd name="adj" fmla="val 2901"/>
            </a:avLst>
          </a:prstGeom>
          <a:solidFill>
            <a:srgbClr val="DEEDEC"/>
          </a:solidFill>
          <a:ln/>
        </p:spPr>
      </p:sp>
      <p:sp>
        <p:nvSpPr>
          <p:cNvPr id="20" name="Shape 15"/>
          <p:cNvSpPr/>
          <p:nvPr/>
        </p:nvSpPr>
        <p:spPr>
          <a:xfrm>
            <a:off x="9899523" y="1965960"/>
            <a:ext cx="777240" cy="777240"/>
          </a:xfrm>
          <a:prstGeom prst="ellipse">
            <a:avLst/>
          </a:prstGeom>
          <a:solidFill>
            <a:srgbClr val="3E8E8E"/>
          </a:solidFill>
          <a:ln/>
        </p:spPr>
      </p:sp>
      <p:pic>
        <p:nvPicPr>
          <p:cNvPr id="21" name="Image 3" descr="/home/claude/deck/icons/heart.png"/>
          <p:cNvPicPr>
            <a:picLocks noChangeAspect="1"/>
          </p:cNvPicPr>
          <p:nvPr/>
        </p:nvPicPr>
        <p:blipFill>
          <a:blip r:embed="rId6"/>
          <a:stretch>
            <a:fillRect/>
          </a:stretch>
        </p:blipFill>
        <p:spPr>
          <a:xfrm>
            <a:off x="10086061" y="2152498"/>
            <a:ext cx="404165" cy="404165"/>
          </a:xfrm>
          <a:prstGeom prst="rect">
            <a:avLst/>
          </a:prstGeom>
        </p:spPr>
      </p:pic>
      <p:sp>
        <p:nvSpPr>
          <p:cNvPr id="22" name="Text 16"/>
          <p:cNvSpPr/>
          <p:nvPr/>
        </p:nvSpPr>
        <p:spPr>
          <a:xfrm>
            <a:off x="9210294" y="2971800"/>
            <a:ext cx="2155698" cy="822960"/>
          </a:xfrm>
          <a:prstGeom prst="rect">
            <a:avLst/>
          </a:prstGeom>
          <a:noFill/>
          <a:ln/>
        </p:spPr>
        <p:txBody>
          <a:bodyPr wrap="square" rtlCol="0" anchor="t"/>
          <a:lstStyle/>
          <a:p>
            <a:pPr marL="0" indent="0" algn="ctr">
              <a:buNone/>
            </a:pPr>
            <a:r>
              <a:rPr lang="en-US" sz="1350" b="1" dirty="0">
                <a:solidFill>
                  <a:srgbClr val="1B4B5A"/>
                </a:solidFill>
                <a:latin typeface="Cambria" pitchFamily="34" charset="0"/>
                <a:ea typeface="Cambria" pitchFamily="34" charset="-122"/>
                <a:cs typeface="Cambria" pitchFamily="34" charset="-120"/>
              </a:rPr>
              <a:t>Bagʻrikenglik</a:t>
            </a:r>
            <a:endParaRPr lang="en-US" sz="1350" dirty="0"/>
          </a:p>
        </p:txBody>
      </p:sp>
      <p:sp>
        <p:nvSpPr>
          <p:cNvPr id="23" name="Text 17"/>
          <p:cNvSpPr/>
          <p:nvPr/>
        </p:nvSpPr>
        <p:spPr>
          <a:xfrm>
            <a:off x="9256014" y="3886200"/>
            <a:ext cx="2064258" cy="1920240"/>
          </a:xfrm>
          <a:prstGeom prst="rect">
            <a:avLst/>
          </a:prstGeom>
          <a:noFill/>
          <a:ln/>
        </p:spPr>
        <p:txBody>
          <a:bodyPr wrap="square" rtlCol="0" anchor="t"/>
          <a:lstStyle/>
          <a:p>
            <a:pPr marL="0" indent="0" algn="ctr">
              <a:buNone/>
            </a:pPr>
            <a:r>
              <a:rPr lang="en-US" sz="1150" dirty="0">
                <a:solidFill>
                  <a:srgbClr val="1E2B2D"/>
                </a:solidFill>
                <a:latin typeface="Calibri" pitchFamily="34" charset="0"/>
                <a:ea typeface="Calibri" pitchFamily="34" charset="-122"/>
                <a:cs typeface="Calibri" pitchFamily="34" charset="-120"/>
              </a:rPr>
              <a:t>Har bir bolani qabul qilish va hurmat qilish</a:t>
            </a:r>
            <a:endParaRPr lang="en-US" sz="1150" dirty="0"/>
          </a:p>
        </p:txBody>
      </p:sp>
      <p:sp>
        <p:nvSpPr>
          <p:cNvPr id="24" name="Text 18"/>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17</a:t>
            </a:r>
            <a:endParaRPr lang="en-US" sz="1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7982712" y="0"/>
            <a:ext cx="4206240" cy="6858000"/>
          </a:xfrm>
          <a:prstGeom prst="rect">
            <a:avLst/>
          </a:prstGeom>
          <a:solidFill>
            <a:srgbClr val="1B4B5A"/>
          </a:solidFill>
          <a:ln/>
        </p:spPr>
      </p:sp>
      <p:sp>
        <p:nvSpPr>
          <p:cNvPr id="3" name="Shape 1"/>
          <p:cNvSpPr/>
          <p:nvPr/>
        </p:nvSpPr>
        <p:spPr>
          <a:xfrm>
            <a:off x="9674352" y="1920240"/>
            <a:ext cx="1371600" cy="1371600"/>
          </a:xfrm>
          <a:prstGeom prst="ellipse">
            <a:avLst/>
          </a:prstGeom>
          <a:solidFill>
            <a:srgbClr val="E07A5F"/>
          </a:solidFill>
          <a:ln/>
        </p:spPr>
      </p:sp>
      <p:pic>
        <p:nvPicPr>
          <p:cNvPr id="4" name="Image 0" descr="/home/claude/deck/icons/home.png"/>
          <p:cNvPicPr>
            <a:picLocks noChangeAspect="1"/>
          </p:cNvPicPr>
          <p:nvPr/>
        </p:nvPicPr>
        <p:blipFill>
          <a:blip r:embed="rId3"/>
          <a:stretch>
            <a:fillRect/>
          </a:stretch>
        </p:blipFill>
        <p:spPr>
          <a:xfrm>
            <a:off x="9982962" y="2228850"/>
            <a:ext cx="754380" cy="754380"/>
          </a:xfrm>
          <a:prstGeom prst="rect">
            <a:avLst/>
          </a:prstGeom>
        </p:spPr>
      </p:pic>
      <p:sp>
        <p:nvSpPr>
          <p:cNvPr id="5" name="Text 2"/>
          <p:cNvSpPr/>
          <p:nvPr/>
        </p:nvSpPr>
        <p:spPr>
          <a:xfrm>
            <a:off x="8257032" y="3611880"/>
            <a:ext cx="3108960" cy="548640"/>
          </a:xfrm>
          <a:prstGeom prst="rect">
            <a:avLst/>
          </a:prstGeom>
          <a:noFill/>
          <a:ln/>
        </p:spPr>
        <p:txBody>
          <a:bodyPr wrap="square" rtlCol="0" anchor="ctr"/>
          <a:lstStyle/>
          <a:p>
            <a:pPr marL="0" indent="0" algn="ctr">
              <a:buNone/>
            </a:pPr>
            <a:r>
              <a:rPr lang="en-US" sz="2400" b="1" dirty="0">
                <a:solidFill>
                  <a:srgbClr val="FFFFFF"/>
                </a:solidFill>
                <a:latin typeface="Cambria" pitchFamily="34" charset="0"/>
                <a:ea typeface="Cambria" pitchFamily="34" charset="-122"/>
                <a:cs typeface="Cambria" pitchFamily="34" charset="-120"/>
              </a:rPr>
              <a:t>Hamkorlik</a:t>
            </a:r>
            <a:endParaRPr lang="en-US" sz="2400" dirty="0"/>
          </a:p>
        </p:txBody>
      </p:sp>
      <p:sp>
        <p:nvSpPr>
          <p:cNvPr id="6" name="Text 3"/>
          <p:cNvSpPr/>
          <p:nvPr/>
        </p:nvSpPr>
        <p:spPr>
          <a:xfrm>
            <a:off x="640080" y="548640"/>
            <a:ext cx="7132320" cy="640080"/>
          </a:xfrm>
          <a:prstGeom prst="rect">
            <a:avLst/>
          </a:prstGeom>
          <a:noFill/>
          <a:ln/>
        </p:spPr>
        <p:txBody>
          <a:bodyPr wrap="square" rtlCol="0" anchor="ctr"/>
          <a:lstStyle/>
          <a:p>
            <a:pPr marL="0" indent="0">
              <a:buNone/>
            </a:pPr>
            <a:r>
              <a:rPr lang="en-US" sz="2600" b="1" dirty="0">
                <a:solidFill>
                  <a:srgbClr val="1B4B5A"/>
                </a:solidFill>
                <a:latin typeface="Cambria" pitchFamily="34" charset="0"/>
                <a:ea typeface="Cambria" pitchFamily="34" charset="-122"/>
                <a:cs typeface="Cambria" pitchFamily="34" charset="-120"/>
              </a:rPr>
              <a:t>Oila va jamiyat hamkorligi</a:t>
            </a:r>
            <a:endParaRPr lang="en-US" sz="2600" dirty="0"/>
          </a:p>
        </p:txBody>
      </p:sp>
      <p:sp>
        <p:nvSpPr>
          <p:cNvPr id="7" name="Shape 4"/>
          <p:cNvSpPr/>
          <p:nvPr/>
        </p:nvSpPr>
        <p:spPr>
          <a:xfrm>
            <a:off x="658368" y="1170432"/>
            <a:ext cx="731520" cy="54864"/>
          </a:xfrm>
          <a:prstGeom prst="rect">
            <a:avLst/>
          </a:prstGeom>
          <a:solidFill>
            <a:srgbClr val="E07A5F"/>
          </a:solidFill>
          <a:ln/>
        </p:spPr>
      </p:sp>
      <p:sp>
        <p:nvSpPr>
          <p:cNvPr id="8" name="Shape 5"/>
          <p:cNvSpPr/>
          <p:nvPr/>
        </p:nvSpPr>
        <p:spPr>
          <a:xfrm>
            <a:off x="640080" y="1691640"/>
            <a:ext cx="777240" cy="777240"/>
          </a:xfrm>
          <a:prstGeom prst="ellipse">
            <a:avLst/>
          </a:prstGeom>
          <a:solidFill>
            <a:srgbClr val="E07A5F"/>
          </a:solidFill>
          <a:ln/>
        </p:spPr>
      </p:sp>
      <p:pic>
        <p:nvPicPr>
          <p:cNvPr id="9" name="Image 1" descr="/home/claude/deck/icons/users.png"/>
          <p:cNvPicPr>
            <a:picLocks noChangeAspect="1"/>
          </p:cNvPicPr>
          <p:nvPr/>
        </p:nvPicPr>
        <p:blipFill>
          <a:blip r:embed="rId4"/>
          <a:stretch>
            <a:fillRect/>
          </a:stretch>
        </p:blipFill>
        <p:spPr>
          <a:xfrm>
            <a:off x="826618" y="1878178"/>
            <a:ext cx="404165" cy="404165"/>
          </a:xfrm>
          <a:prstGeom prst="rect">
            <a:avLst/>
          </a:prstGeom>
        </p:spPr>
      </p:pic>
      <p:sp>
        <p:nvSpPr>
          <p:cNvPr id="10" name="Text 6"/>
          <p:cNvSpPr/>
          <p:nvPr/>
        </p:nvSpPr>
        <p:spPr>
          <a:xfrm>
            <a:off x="1600200" y="1673352"/>
            <a:ext cx="5486400" cy="457200"/>
          </a:xfrm>
          <a:prstGeom prst="rect">
            <a:avLst/>
          </a:prstGeom>
          <a:noFill/>
          <a:ln/>
        </p:spPr>
        <p:txBody>
          <a:bodyPr wrap="square" rtlCol="0" anchor="t"/>
          <a:lstStyle/>
          <a:p>
            <a:pPr marL="0" indent="0">
              <a:buNone/>
            </a:pPr>
            <a:r>
              <a:rPr lang="en-US" sz="1450" b="1" dirty="0">
                <a:solidFill>
                  <a:srgbClr val="1B4B5A"/>
                </a:solidFill>
                <a:latin typeface="Cambria" pitchFamily="34" charset="0"/>
                <a:ea typeface="Cambria" pitchFamily="34" charset="-122"/>
                <a:cs typeface="Cambria" pitchFamily="34" charset="-120"/>
              </a:rPr>
              <a:t>Ota-onalar bilan doimiy aloqa</a:t>
            </a:r>
            <a:endParaRPr lang="en-US" sz="1450" dirty="0"/>
          </a:p>
        </p:txBody>
      </p:sp>
      <p:sp>
        <p:nvSpPr>
          <p:cNvPr id="11" name="Text 7"/>
          <p:cNvSpPr/>
          <p:nvPr/>
        </p:nvSpPr>
        <p:spPr>
          <a:xfrm>
            <a:off x="1600200" y="2103120"/>
            <a:ext cx="5486400" cy="73152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Bola rivojlanishi haqida muntazam axborot almashish</a:t>
            </a:r>
            <a:endParaRPr lang="en-US" sz="1200" dirty="0"/>
          </a:p>
        </p:txBody>
      </p:sp>
      <p:sp>
        <p:nvSpPr>
          <p:cNvPr id="12" name="Shape 8"/>
          <p:cNvSpPr/>
          <p:nvPr/>
        </p:nvSpPr>
        <p:spPr>
          <a:xfrm>
            <a:off x="640080" y="3108960"/>
            <a:ext cx="777240" cy="777240"/>
          </a:xfrm>
          <a:prstGeom prst="ellipse">
            <a:avLst/>
          </a:prstGeom>
          <a:solidFill>
            <a:srgbClr val="3E8E8E"/>
          </a:solidFill>
          <a:ln/>
        </p:spPr>
      </p:sp>
      <p:pic>
        <p:nvPicPr>
          <p:cNvPr id="13" name="Image 2" descr="/home/claude/deck/icons/hands.png"/>
          <p:cNvPicPr>
            <a:picLocks noChangeAspect="1"/>
          </p:cNvPicPr>
          <p:nvPr/>
        </p:nvPicPr>
        <p:blipFill>
          <a:blip r:embed="rId5"/>
          <a:stretch>
            <a:fillRect/>
          </a:stretch>
        </p:blipFill>
        <p:spPr>
          <a:xfrm>
            <a:off x="826618" y="3295498"/>
            <a:ext cx="404165" cy="404165"/>
          </a:xfrm>
          <a:prstGeom prst="rect">
            <a:avLst/>
          </a:prstGeom>
        </p:spPr>
      </p:pic>
      <p:sp>
        <p:nvSpPr>
          <p:cNvPr id="14" name="Text 9"/>
          <p:cNvSpPr/>
          <p:nvPr/>
        </p:nvSpPr>
        <p:spPr>
          <a:xfrm>
            <a:off x="1600200" y="3090672"/>
            <a:ext cx="5486400" cy="457200"/>
          </a:xfrm>
          <a:prstGeom prst="rect">
            <a:avLst/>
          </a:prstGeom>
          <a:noFill/>
          <a:ln/>
        </p:spPr>
        <p:txBody>
          <a:bodyPr wrap="square" rtlCol="0" anchor="t"/>
          <a:lstStyle/>
          <a:p>
            <a:pPr marL="0" indent="0">
              <a:buNone/>
            </a:pPr>
            <a:r>
              <a:rPr lang="en-US" sz="1450" b="1" dirty="0">
                <a:solidFill>
                  <a:srgbClr val="1B4B5A"/>
                </a:solidFill>
                <a:latin typeface="Cambria" pitchFamily="34" charset="0"/>
                <a:ea typeface="Cambria" pitchFamily="34" charset="-122"/>
                <a:cs typeface="Cambria" pitchFamily="34" charset="-120"/>
              </a:rPr>
              <a:t>Mutaxassislar jamoasi</a:t>
            </a:r>
            <a:endParaRPr lang="en-US" sz="1450" dirty="0"/>
          </a:p>
        </p:txBody>
      </p:sp>
      <p:sp>
        <p:nvSpPr>
          <p:cNvPr id="15" name="Text 10"/>
          <p:cNvSpPr/>
          <p:nvPr/>
        </p:nvSpPr>
        <p:spPr>
          <a:xfrm>
            <a:off x="1600200" y="3520440"/>
            <a:ext cx="5486400" cy="73152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Logoped, psixolog, defektolog va pedagoglar hamkorligi</a:t>
            </a:r>
            <a:endParaRPr lang="en-US" sz="1200" dirty="0"/>
          </a:p>
        </p:txBody>
      </p:sp>
      <p:sp>
        <p:nvSpPr>
          <p:cNvPr id="16" name="Shape 11"/>
          <p:cNvSpPr/>
          <p:nvPr/>
        </p:nvSpPr>
        <p:spPr>
          <a:xfrm>
            <a:off x="640080" y="4526280"/>
            <a:ext cx="777240" cy="777240"/>
          </a:xfrm>
          <a:prstGeom prst="ellipse">
            <a:avLst/>
          </a:prstGeom>
          <a:solidFill>
            <a:srgbClr val="E07A5F"/>
          </a:solidFill>
          <a:ln/>
        </p:spPr>
      </p:sp>
      <p:pic>
        <p:nvPicPr>
          <p:cNvPr id="17" name="Image 3" descr="/home/claude/deck/icons/heart.png"/>
          <p:cNvPicPr>
            <a:picLocks noChangeAspect="1"/>
          </p:cNvPicPr>
          <p:nvPr/>
        </p:nvPicPr>
        <p:blipFill>
          <a:blip r:embed="rId6"/>
          <a:stretch>
            <a:fillRect/>
          </a:stretch>
        </p:blipFill>
        <p:spPr>
          <a:xfrm>
            <a:off x="826618" y="4712818"/>
            <a:ext cx="404165" cy="404165"/>
          </a:xfrm>
          <a:prstGeom prst="rect">
            <a:avLst/>
          </a:prstGeom>
        </p:spPr>
      </p:pic>
      <p:sp>
        <p:nvSpPr>
          <p:cNvPr id="18" name="Text 12"/>
          <p:cNvSpPr/>
          <p:nvPr/>
        </p:nvSpPr>
        <p:spPr>
          <a:xfrm>
            <a:off x="1600200" y="4507992"/>
            <a:ext cx="5486400" cy="457200"/>
          </a:xfrm>
          <a:prstGeom prst="rect">
            <a:avLst/>
          </a:prstGeom>
          <a:noFill/>
          <a:ln/>
        </p:spPr>
        <p:txBody>
          <a:bodyPr wrap="square" rtlCol="0" anchor="t"/>
          <a:lstStyle/>
          <a:p>
            <a:pPr marL="0" indent="0">
              <a:buNone/>
            </a:pPr>
            <a:r>
              <a:rPr lang="en-US" sz="1450" b="1" dirty="0">
                <a:solidFill>
                  <a:srgbClr val="1B4B5A"/>
                </a:solidFill>
                <a:latin typeface="Cambria" pitchFamily="34" charset="0"/>
                <a:ea typeface="Cambria" pitchFamily="34" charset="-122"/>
                <a:cs typeface="Cambria" pitchFamily="34" charset="-120"/>
              </a:rPr>
              <a:t>Jamiyat ishtiroki</a:t>
            </a:r>
            <a:endParaRPr lang="en-US" sz="1450" dirty="0"/>
          </a:p>
        </p:txBody>
      </p:sp>
      <p:sp>
        <p:nvSpPr>
          <p:cNvPr id="19" name="Text 13"/>
          <p:cNvSpPr/>
          <p:nvPr/>
        </p:nvSpPr>
        <p:spPr>
          <a:xfrm>
            <a:off x="1600200" y="4937760"/>
            <a:ext cx="5486400" cy="731520"/>
          </a:xfrm>
          <a:prstGeom prst="rect">
            <a:avLst/>
          </a:prstGeom>
          <a:noFill/>
          <a:ln/>
        </p:spPr>
        <p:txBody>
          <a:bodyPr wrap="square" rtlCol="0" anchor="t"/>
          <a:lstStyle/>
          <a:p>
            <a:pPr marL="0" indent="0">
              <a:buNone/>
            </a:pPr>
            <a:r>
              <a:rPr lang="en-US" sz="1200" dirty="0">
                <a:solidFill>
                  <a:srgbClr val="1E2B2D"/>
                </a:solidFill>
                <a:latin typeface="Calibri" pitchFamily="34" charset="0"/>
                <a:ea typeface="Calibri" pitchFamily="34" charset="-122"/>
                <a:cs typeface="Calibri" pitchFamily="34" charset="-120"/>
              </a:rPr>
              <a:t>Mahalliy hokimiyat va nodavlat tashkilotlarni jalb qilish</a:t>
            </a:r>
            <a:endParaRPr lang="en-US" sz="1200" dirty="0"/>
          </a:p>
        </p:txBody>
      </p:sp>
      <p:sp>
        <p:nvSpPr>
          <p:cNvPr id="20" name="Text 14"/>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18</a:t>
            </a:r>
            <a:endParaRPr lang="en-US" sz="1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640080" y="457200"/>
            <a:ext cx="8229600" cy="640080"/>
          </a:xfrm>
          <a:prstGeom prst="rect">
            <a:avLst/>
          </a:prstGeom>
          <a:noFill/>
          <a:ln/>
        </p:spPr>
        <p:txBody>
          <a:bodyPr wrap="square" rtlCol="0" anchor="ctr"/>
          <a:lstStyle/>
          <a:p>
            <a:pPr marL="0" indent="0">
              <a:buNone/>
            </a:pPr>
            <a:r>
              <a:rPr lang="en-US" sz="3000" b="1" dirty="0">
                <a:solidFill>
                  <a:srgbClr val="1B4B5A"/>
                </a:solidFill>
                <a:latin typeface="Cambria" pitchFamily="34" charset="0"/>
                <a:ea typeface="Cambria" pitchFamily="34" charset="-122"/>
                <a:cs typeface="Cambria" pitchFamily="34" charset="-120"/>
              </a:rPr>
              <a:t>Muammolar va yechimlar</a:t>
            </a:r>
            <a:endParaRPr lang="en-US" sz="3000" dirty="0"/>
          </a:p>
        </p:txBody>
      </p:sp>
      <p:sp>
        <p:nvSpPr>
          <p:cNvPr id="3" name="Shape 1"/>
          <p:cNvSpPr/>
          <p:nvPr/>
        </p:nvSpPr>
        <p:spPr>
          <a:xfrm>
            <a:off x="658368" y="1115568"/>
            <a:ext cx="822960" cy="54864"/>
          </a:xfrm>
          <a:prstGeom prst="rect">
            <a:avLst/>
          </a:prstGeom>
          <a:solidFill>
            <a:srgbClr val="E07A5F"/>
          </a:solidFill>
          <a:ln/>
        </p:spPr>
      </p:sp>
      <p:sp>
        <p:nvSpPr>
          <p:cNvPr id="4" name="Shape 2"/>
          <p:cNvSpPr/>
          <p:nvPr/>
        </p:nvSpPr>
        <p:spPr>
          <a:xfrm>
            <a:off x="640080" y="1463040"/>
            <a:ext cx="5349240" cy="4754880"/>
          </a:xfrm>
          <a:prstGeom prst="roundRect">
            <a:avLst>
              <a:gd name="adj" fmla="val 1923"/>
            </a:avLst>
          </a:prstGeom>
          <a:solidFill>
            <a:srgbClr val="FBEAE5"/>
          </a:solidFill>
          <a:ln/>
        </p:spPr>
      </p:sp>
      <p:sp>
        <p:nvSpPr>
          <p:cNvPr id="5" name="Shape 3"/>
          <p:cNvSpPr/>
          <p:nvPr/>
        </p:nvSpPr>
        <p:spPr>
          <a:xfrm>
            <a:off x="914400" y="1737360"/>
            <a:ext cx="731520" cy="731520"/>
          </a:xfrm>
          <a:prstGeom prst="ellipse">
            <a:avLst/>
          </a:prstGeom>
          <a:solidFill>
            <a:srgbClr val="E07A5F"/>
          </a:solidFill>
          <a:ln/>
        </p:spPr>
      </p:sp>
      <p:pic>
        <p:nvPicPr>
          <p:cNvPr id="6" name="Image 0" descr="/home/claude/deck/icons/warning.png"/>
          <p:cNvPicPr>
            <a:picLocks noChangeAspect="1"/>
          </p:cNvPicPr>
          <p:nvPr/>
        </p:nvPicPr>
        <p:blipFill>
          <a:blip r:embed="rId3"/>
          <a:stretch>
            <a:fillRect/>
          </a:stretch>
        </p:blipFill>
        <p:spPr>
          <a:xfrm>
            <a:off x="1089965" y="1912925"/>
            <a:ext cx="380390" cy="380390"/>
          </a:xfrm>
          <a:prstGeom prst="rect">
            <a:avLst/>
          </a:prstGeom>
        </p:spPr>
      </p:pic>
      <p:sp>
        <p:nvSpPr>
          <p:cNvPr id="7" name="Text 4"/>
          <p:cNvSpPr/>
          <p:nvPr/>
        </p:nvSpPr>
        <p:spPr>
          <a:xfrm>
            <a:off x="1783080" y="1828800"/>
            <a:ext cx="4023360" cy="548640"/>
          </a:xfrm>
          <a:prstGeom prst="rect">
            <a:avLst/>
          </a:prstGeom>
          <a:noFill/>
          <a:ln/>
        </p:spPr>
        <p:txBody>
          <a:bodyPr wrap="square" rtlCol="0" anchor="ctr"/>
          <a:lstStyle/>
          <a:p>
            <a:pPr marL="0" indent="0">
              <a:buNone/>
            </a:pPr>
            <a:r>
              <a:rPr lang="en-US" sz="1700" b="1" dirty="0">
                <a:solidFill>
                  <a:srgbClr val="D96C4F"/>
                </a:solidFill>
                <a:latin typeface="Cambria" pitchFamily="34" charset="0"/>
                <a:ea typeface="Cambria" pitchFamily="34" charset="-122"/>
                <a:cs typeface="Cambria" pitchFamily="34" charset="-120"/>
              </a:rPr>
              <a:t>Muammolar</a:t>
            </a:r>
            <a:endParaRPr lang="en-US" sz="1700" dirty="0"/>
          </a:p>
        </p:txBody>
      </p:sp>
      <p:sp>
        <p:nvSpPr>
          <p:cNvPr id="8" name="Text 5"/>
          <p:cNvSpPr/>
          <p:nvPr/>
        </p:nvSpPr>
        <p:spPr>
          <a:xfrm>
            <a:off x="914400" y="2697480"/>
            <a:ext cx="4846320" cy="3291840"/>
          </a:xfrm>
          <a:prstGeom prst="rect">
            <a:avLst/>
          </a:prstGeom>
          <a:noFill/>
          <a:ln/>
        </p:spPr>
        <p:txBody>
          <a:bodyPr wrap="square" rtlCol="0" anchor="t"/>
          <a:lstStyle/>
          <a:p>
            <a:pPr marL="342900" indent="-342900">
              <a:lnSpc>
                <a:spcPct val="115000"/>
              </a:lnSpc>
              <a:spcAft>
                <a:spcPts val="1200"/>
              </a:spcAft>
              <a:buSzPct val="100000"/>
              <a:buChar char="•"/>
            </a:pPr>
            <a:r>
              <a:rPr lang="en-US" sz="1250" dirty="0">
                <a:solidFill>
                  <a:srgbClr val="1E2B2D"/>
                </a:solidFill>
                <a:latin typeface="Calibri" pitchFamily="34" charset="0"/>
                <a:ea typeface="Calibri" pitchFamily="34" charset="-122"/>
                <a:cs typeface="Calibri" pitchFamily="34" charset="-120"/>
              </a:rPr>
              <a:t>Oʻqituvchilarning maxsus tayyorgarligi yetishmasligi</a:t>
            </a:r>
            <a:endParaRPr lang="en-US" sz="1250" dirty="0"/>
          </a:p>
          <a:p>
            <a:pPr marL="342900" indent="-342900">
              <a:lnSpc>
                <a:spcPct val="115000"/>
              </a:lnSpc>
              <a:spcAft>
                <a:spcPts val="1200"/>
              </a:spcAft>
              <a:buSzPct val="100000"/>
              <a:buChar char="•"/>
            </a:pPr>
            <a:r>
              <a:rPr lang="en-US" sz="1250" dirty="0">
                <a:solidFill>
                  <a:srgbClr val="1E2B2D"/>
                </a:solidFill>
                <a:latin typeface="Calibri" pitchFamily="34" charset="0"/>
                <a:ea typeface="Calibri" pitchFamily="34" charset="-122"/>
                <a:cs typeface="Calibri" pitchFamily="34" charset="-120"/>
              </a:rPr>
              <a:t>Moddiy-texnik baza va moslashtirilgan resurslar tanqisligi</a:t>
            </a:r>
            <a:endParaRPr lang="en-US" sz="1250" dirty="0"/>
          </a:p>
          <a:p>
            <a:pPr marL="342900" indent="-342900">
              <a:lnSpc>
                <a:spcPct val="115000"/>
              </a:lnSpc>
              <a:spcAft>
                <a:spcPts val="1200"/>
              </a:spcAft>
              <a:buSzPct val="100000"/>
              <a:buChar char="•"/>
            </a:pPr>
            <a:r>
              <a:rPr lang="en-US" sz="1250" dirty="0">
                <a:solidFill>
                  <a:srgbClr val="1E2B2D"/>
                </a:solidFill>
                <a:latin typeface="Calibri" pitchFamily="34" charset="0"/>
                <a:ea typeface="Calibri" pitchFamily="34" charset="-122"/>
                <a:cs typeface="Calibri" pitchFamily="34" charset="-120"/>
              </a:rPr>
              <a:t>Jamiyatda stereotip va notoʻgʻri qarashlarning mavjudligi</a:t>
            </a:r>
            <a:endParaRPr lang="en-US" sz="1250" dirty="0"/>
          </a:p>
          <a:p>
            <a:pPr marL="342900" indent="-342900">
              <a:lnSpc>
                <a:spcPct val="115000"/>
              </a:lnSpc>
              <a:buSzPct val="100000"/>
              <a:buChar char="•"/>
            </a:pPr>
            <a:r>
              <a:rPr lang="en-US" sz="1250" dirty="0">
                <a:solidFill>
                  <a:srgbClr val="1E2B2D"/>
                </a:solidFill>
                <a:latin typeface="Calibri" pitchFamily="34" charset="0"/>
                <a:ea typeface="Calibri" pitchFamily="34" charset="-122"/>
                <a:cs typeface="Calibri" pitchFamily="34" charset="-120"/>
              </a:rPr>
              <a:t>Ota-onalar va mutaxassislar oʻrtasida hamkorlik yetishmasligi</a:t>
            </a:r>
            <a:endParaRPr lang="en-US" sz="1250" dirty="0"/>
          </a:p>
        </p:txBody>
      </p:sp>
      <p:sp>
        <p:nvSpPr>
          <p:cNvPr id="9" name="Shape 6"/>
          <p:cNvSpPr/>
          <p:nvPr/>
        </p:nvSpPr>
        <p:spPr>
          <a:xfrm>
            <a:off x="6199632" y="1463040"/>
            <a:ext cx="5349240" cy="4754880"/>
          </a:xfrm>
          <a:prstGeom prst="roundRect">
            <a:avLst>
              <a:gd name="adj" fmla="val 1923"/>
            </a:avLst>
          </a:prstGeom>
          <a:solidFill>
            <a:srgbClr val="E3F2EF"/>
          </a:solidFill>
          <a:ln/>
        </p:spPr>
      </p:sp>
      <p:sp>
        <p:nvSpPr>
          <p:cNvPr id="10" name="Shape 7"/>
          <p:cNvSpPr/>
          <p:nvPr/>
        </p:nvSpPr>
        <p:spPr>
          <a:xfrm>
            <a:off x="6473952" y="1737360"/>
            <a:ext cx="731520" cy="731520"/>
          </a:xfrm>
          <a:prstGeom prst="ellipse">
            <a:avLst/>
          </a:prstGeom>
          <a:solidFill>
            <a:srgbClr val="3E8E8E"/>
          </a:solidFill>
          <a:ln/>
        </p:spPr>
      </p:sp>
      <p:pic>
        <p:nvPicPr>
          <p:cNvPr id="11" name="Image 1" descr="/home/claude/deck/icons/check.png"/>
          <p:cNvPicPr>
            <a:picLocks noChangeAspect="1"/>
          </p:cNvPicPr>
          <p:nvPr/>
        </p:nvPicPr>
        <p:blipFill>
          <a:blip r:embed="rId4"/>
          <a:stretch>
            <a:fillRect/>
          </a:stretch>
        </p:blipFill>
        <p:spPr>
          <a:xfrm>
            <a:off x="6649517" y="1912925"/>
            <a:ext cx="380390" cy="380390"/>
          </a:xfrm>
          <a:prstGeom prst="rect">
            <a:avLst/>
          </a:prstGeom>
        </p:spPr>
      </p:pic>
      <p:sp>
        <p:nvSpPr>
          <p:cNvPr id="12" name="Text 8"/>
          <p:cNvSpPr/>
          <p:nvPr/>
        </p:nvSpPr>
        <p:spPr>
          <a:xfrm>
            <a:off x="7342632" y="1828800"/>
            <a:ext cx="4023360" cy="548640"/>
          </a:xfrm>
          <a:prstGeom prst="rect">
            <a:avLst/>
          </a:prstGeom>
          <a:noFill/>
          <a:ln/>
        </p:spPr>
        <p:txBody>
          <a:bodyPr wrap="square" rtlCol="0" anchor="ctr"/>
          <a:lstStyle/>
          <a:p>
            <a:pPr marL="0" indent="0">
              <a:buNone/>
            </a:pPr>
            <a:r>
              <a:rPr lang="en-US" sz="1700" b="1" dirty="0">
                <a:solidFill>
                  <a:srgbClr val="1F6B5C"/>
                </a:solidFill>
                <a:latin typeface="Cambria" pitchFamily="34" charset="0"/>
                <a:ea typeface="Cambria" pitchFamily="34" charset="-122"/>
                <a:cs typeface="Cambria" pitchFamily="34" charset="-120"/>
              </a:rPr>
              <a:t>Yechimlar</a:t>
            </a:r>
            <a:endParaRPr lang="en-US" sz="1700" dirty="0"/>
          </a:p>
        </p:txBody>
      </p:sp>
      <p:sp>
        <p:nvSpPr>
          <p:cNvPr id="13" name="Text 9"/>
          <p:cNvSpPr/>
          <p:nvPr/>
        </p:nvSpPr>
        <p:spPr>
          <a:xfrm>
            <a:off x="6473952" y="2697480"/>
            <a:ext cx="4846320" cy="3291840"/>
          </a:xfrm>
          <a:prstGeom prst="rect">
            <a:avLst/>
          </a:prstGeom>
          <a:noFill/>
          <a:ln/>
        </p:spPr>
        <p:txBody>
          <a:bodyPr wrap="square" rtlCol="0" anchor="t"/>
          <a:lstStyle/>
          <a:p>
            <a:pPr marL="342900" indent="-342900">
              <a:lnSpc>
                <a:spcPct val="115000"/>
              </a:lnSpc>
              <a:spcAft>
                <a:spcPts val="1200"/>
              </a:spcAft>
              <a:buSzPct val="100000"/>
              <a:buChar char="•"/>
            </a:pPr>
            <a:r>
              <a:rPr lang="en-US" sz="1250" dirty="0">
                <a:solidFill>
                  <a:srgbClr val="1E2B2D"/>
                </a:solidFill>
                <a:latin typeface="Calibri" pitchFamily="34" charset="0"/>
                <a:ea typeface="Calibri" pitchFamily="34" charset="-122"/>
                <a:cs typeface="Calibri" pitchFamily="34" charset="-120"/>
              </a:rPr>
              <a:t>Oʻqituvchilar uchun malaka oshirish kurslarini tashkil etish</a:t>
            </a:r>
            <a:endParaRPr lang="en-US" sz="1250" dirty="0"/>
          </a:p>
          <a:p>
            <a:pPr marL="342900" indent="-342900">
              <a:lnSpc>
                <a:spcPct val="115000"/>
              </a:lnSpc>
              <a:spcAft>
                <a:spcPts val="1200"/>
              </a:spcAft>
              <a:buSzPct val="100000"/>
              <a:buChar char="•"/>
            </a:pPr>
            <a:r>
              <a:rPr lang="en-US" sz="1250" dirty="0">
                <a:solidFill>
                  <a:srgbClr val="1E2B2D"/>
                </a:solidFill>
                <a:latin typeface="Calibri" pitchFamily="34" charset="0"/>
                <a:ea typeface="Calibri" pitchFamily="34" charset="-122"/>
                <a:cs typeface="Calibri" pitchFamily="34" charset="-120"/>
              </a:rPr>
              <a:t>Maktablarni moslashtirilgan jihoz va oʻquv materiallari bilan taʻminlash</a:t>
            </a:r>
            <a:endParaRPr lang="en-US" sz="1250" dirty="0"/>
          </a:p>
          <a:p>
            <a:pPr marL="342900" indent="-342900">
              <a:lnSpc>
                <a:spcPct val="115000"/>
              </a:lnSpc>
              <a:spcAft>
                <a:spcPts val="1200"/>
              </a:spcAft>
              <a:buSzPct val="100000"/>
              <a:buChar char="•"/>
            </a:pPr>
            <a:r>
              <a:rPr lang="en-US" sz="1250" dirty="0">
                <a:solidFill>
                  <a:srgbClr val="1E2B2D"/>
                </a:solidFill>
                <a:latin typeface="Calibri" pitchFamily="34" charset="0"/>
                <a:ea typeface="Calibri" pitchFamily="34" charset="-122"/>
                <a:cs typeface="Calibri" pitchFamily="34" charset="-120"/>
              </a:rPr>
              <a:t>Jamiyatda maʻrifiy-tashviqot ishlarini kuchaytirish</a:t>
            </a:r>
            <a:endParaRPr lang="en-US" sz="1250" dirty="0"/>
          </a:p>
          <a:p>
            <a:pPr marL="342900" indent="-342900">
              <a:lnSpc>
                <a:spcPct val="115000"/>
              </a:lnSpc>
              <a:buSzPct val="100000"/>
              <a:buChar char="•"/>
            </a:pPr>
            <a:r>
              <a:rPr lang="en-US" sz="1250" dirty="0">
                <a:solidFill>
                  <a:srgbClr val="1E2B2D"/>
                </a:solidFill>
                <a:latin typeface="Calibri" pitchFamily="34" charset="0"/>
                <a:ea typeface="Calibri" pitchFamily="34" charset="-122"/>
                <a:cs typeface="Calibri" pitchFamily="34" charset="-120"/>
              </a:rPr>
              <a:t>Multidisiplinar jamoa va oila oʻrtasida barqaror aloqa oʻrnatish</a:t>
            </a:r>
            <a:endParaRPr lang="en-US" sz="1250" dirty="0"/>
          </a:p>
        </p:txBody>
      </p:sp>
      <p:sp>
        <p:nvSpPr>
          <p:cNvPr id="14" name="Text 10"/>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19</a:t>
            </a:r>
            <a:endParaRPr lang="en-US" sz="1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0">
    <p:bg>
      <p:bgPr>
        <a:solidFill>
          <a:srgbClr val="1B4B5A"/>
        </a:solidFill>
        <a:effectLst/>
      </p:bgPr>
    </p:bg>
    <p:spTree>
      <p:nvGrpSpPr>
        <p:cNvPr id="1" name=""/>
        <p:cNvGrpSpPr/>
        <p:nvPr/>
      </p:nvGrpSpPr>
      <p:grpSpPr>
        <a:xfrm>
          <a:off x="0" y="0"/>
          <a:ext cx="0" cy="0"/>
          <a:chOff x="0" y="0"/>
          <a:chExt cx="0" cy="0"/>
        </a:xfrm>
      </p:grpSpPr>
      <p:sp>
        <p:nvSpPr>
          <p:cNvPr id="2" name="Shape 0"/>
          <p:cNvSpPr/>
          <p:nvPr/>
        </p:nvSpPr>
        <p:spPr>
          <a:xfrm>
            <a:off x="9692640" y="-1463040"/>
            <a:ext cx="3840480" cy="3840480"/>
          </a:xfrm>
          <a:prstGeom prst="ellipse">
            <a:avLst/>
          </a:prstGeom>
          <a:solidFill>
            <a:srgbClr val="113640"/>
          </a:solidFill>
          <a:ln/>
        </p:spPr>
      </p:sp>
      <p:sp>
        <p:nvSpPr>
          <p:cNvPr id="3" name="Shape 1"/>
          <p:cNvSpPr/>
          <p:nvPr/>
        </p:nvSpPr>
        <p:spPr>
          <a:xfrm>
            <a:off x="-1280160" y="4572000"/>
            <a:ext cx="3291840" cy="3291840"/>
          </a:xfrm>
          <a:prstGeom prst="ellipse">
            <a:avLst/>
          </a:prstGeom>
          <a:solidFill>
            <a:srgbClr val="113640"/>
          </a:solidFill>
          <a:ln/>
        </p:spPr>
      </p:sp>
      <p:sp>
        <p:nvSpPr>
          <p:cNvPr id="4" name="Shape 2"/>
          <p:cNvSpPr/>
          <p:nvPr/>
        </p:nvSpPr>
        <p:spPr>
          <a:xfrm>
            <a:off x="5545836" y="685800"/>
            <a:ext cx="1097280" cy="1097280"/>
          </a:xfrm>
          <a:prstGeom prst="ellipse">
            <a:avLst/>
          </a:prstGeom>
          <a:solidFill>
            <a:srgbClr val="E07A5F"/>
          </a:solidFill>
          <a:ln/>
        </p:spPr>
      </p:sp>
      <p:pic>
        <p:nvPicPr>
          <p:cNvPr id="5" name="Image 0" descr="/home/claude/deck/icons/grad.png"/>
          <p:cNvPicPr>
            <a:picLocks noChangeAspect="1"/>
          </p:cNvPicPr>
          <p:nvPr/>
        </p:nvPicPr>
        <p:blipFill>
          <a:blip r:embed="rId3"/>
          <a:stretch>
            <a:fillRect/>
          </a:stretch>
        </p:blipFill>
        <p:spPr>
          <a:xfrm>
            <a:off x="5792724" y="932688"/>
            <a:ext cx="603504" cy="603504"/>
          </a:xfrm>
          <a:prstGeom prst="rect">
            <a:avLst/>
          </a:prstGeom>
        </p:spPr>
      </p:pic>
      <p:sp>
        <p:nvSpPr>
          <p:cNvPr id="6" name="Text 3"/>
          <p:cNvSpPr/>
          <p:nvPr/>
        </p:nvSpPr>
        <p:spPr>
          <a:xfrm>
            <a:off x="822960" y="1965960"/>
            <a:ext cx="10543032" cy="640080"/>
          </a:xfrm>
          <a:prstGeom prst="rect">
            <a:avLst/>
          </a:prstGeom>
          <a:noFill/>
          <a:ln/>
        </p:spPr>
        <p:txBody>
          <a:bodyPr wrap="square" rtlCol="0" anchor="ctr"/>
          <a:lstStyle/>
          <a:p>
            <a:pPr marL="0" indent="0" algn="ctr">
              <a:buNone/>
            </a:pPr>
            <a:r>
              <a:rPr lang="en-US" sz="3200" b="1" dirty="0">
                <a:solidFill>
                  <a:srgbClr val="FFFFFF"/>
                </a:solidFill>
                <a:latin typeface="Cambria" pitchFamily="34" charset="0"/>
                <a:ea typeface="Cambria" pitchFamily="34" charset="-122"/>
                <a:cs typeface="Cambria" pitchFamily="34" charset="-120"/>
              </a:rPr>
              <a:t>Xulosa</a:t>
            </a:r>
            <a:endParaRPr lang="en-US" sz="3200" dirty="0"/>
          </a:p>
        </p:txBody>
      </p:sp>
      <p:sp>
        <p:nvSpPr>
          <p:cNvPr id="7" name="Text 4"/>
          <p:cNvSpPr/>
          <p:nvPr/>
        </p:nvSpPr>
        <p:spPr>
          <a:xfrm>
            <a:off x="1828800" y="2743200"/>
            <a:ext cx="8531352" cy="1463040"/>
          </a:xfrm>
          <a:prstGeom prst="rect">
            <a:avLst/>
          </a:prstGeom>
          <a:noFill/>
          <a:ln/>
        </p:spPr>
        <p:txBody>
          <a:bodyPr wrap="square" rtlCol="0" anchor="t"/>
          <a:lstStyle/>
          <a:p>
            <a:pPr marL="0" indent="0" algn="ctr">
              <a:lnSpc>
                <a:spcPct val="125000"/>
              </a:lnSpc>
              <a:buNone/>
            </a:pPr>
            <a:r>
              <a:rPr lang="en-US" sz="1500" dirty="0">
                <a:solidFill>
                  <a:srgbClr val="DDEAE9"/>
                </a:solidFill>
                <a:latin typeface="Calibri" pitchFamily="34" charset="0"/>
                <a:ea typeface="Calibri" pitchFamily="34" charset="-122"/>
                <a:cs typeface="Calibri" pitchFamily="34" charset="-120"/>
              </a:rPr>
              <a:t>Inklyuziv taʻlim — psixologik, pedagogik va metodologik jihatdan puxta asoslangan, har bir bolaning oʻziga xosligini hurmat qiluvchi va unga teng imkoniyat yaratuvchi zamonaviy taʻlim tizimidir. Uning samarali amalga oshirilishi oʻqituvchi, oila va jamiyatning uzviy hamkorligiga bogʻliq.</a:t>
            </a:r>
            <a:endParaRPr lang="en-US" sz="1500" dirty="0"/>
          </a:p>
        </p:txBody>
      </p:sp>
      <p:sp>
        <p:nvSpPr>
          <p:cNvPr id="8" name="Shape 5"/>
          <p:cNvSpPr/>
          <p:nvPr/>
        </p:nvSpPr>
        <p:spPr>
          <a:xfrm>
            <a:off x="5545836" y="4434840"/>
            <a:ext cx="1097280" cy="32004"/>
          </a:xfrm>
          <a:prstGeom prst="rect">
            <a:avLst/>
          </a:prstGeom>
          <a:solidFill>
            <a:srgbClr val="FFFFFF"/>
          </a:solidFill>
          <a:ln/>
        </p:spPr>
      </p:sp>
      <p:sp>
        <p:nvSpPr>
          <p:cNvPr id="9" name="Text 6"/>
          <p:cNvSpPr/>
          <p:nvPr/>
        </p:nvSpPr>
        <p:spPr>
          <a:xfrm>
            <a:off x="1463040" y="4709160"/>
            <a:ext cx="9262872" cy="548640"/>
          </a:xfrm>
          <a:prstGeom prst="rect">
            <a:avLst/>
          </a:prstGeom>
          <a:noFill/>
          <a:ln/>
        </p:spPr>
        <p:txBody>
          <a:bodyPr wrap="square" rtlCol="0" anchor="ctr"/>
          <a:lstStyle/>
          <a:p>
            <a:pPr marL="0" indent="0" algn="ctr">
              <a:buNone/>
            </a:pPr>
            <a:r>
              <a:rPr lang="en-US" sz="2000" b="1" dirty="0">
                <a:solidFill>
                  <a:srgbClr val="E07A5F"/>
                </a:solidFill>
                <a:latin typeface="Cambria" pitchFamily="34" charset="0"/>
                <a:ea typeface="Cambria" pitchFamily="34" charset="-122"/>
                <a:cs typeface="Cambria" pitchFamily="34" charset="-120"/>
              </a:rPr>
              <a:t>Eʻtiboringiz uchun rahmat!</a:t>
            </a:r>
            <a:endParaRPr lang="en-US" sz="2000" dirty="0"/>
          </a:p>
        </p:txBody>
      </p:sp>
      <p:sp>
        <p:nvSpPr>
          <p:cNvPr id="10" name="Text 7"/>
          <p:cNvSpPr/>
          <p:nvPr/>
        </p:nvSpPr>
        <p:spPr>
          <a:xfrm>
            <a:off x="11365992" y="6400800"/>
            <a:ext cx="548640" cy="274320"/>
          </a:xfrm>
          <a:prstGeom prst="rect">
            <a:avLst/>
          </a:prstGeom>
          <a:noFill/>
          <a:ln/>
        </p:spPr>
        <p:txBody>
          <a:bodyPr wrap="square" rtlCol="0" anchor="ctr"/>
          <a:lstStyle/>
          <a:p>
            <a:pPr marL="0" indent="0" algn="r">
              <a:buNone/>
            </a:pPr>
            <a:r>
              <a:rPr lang="en-US" sz="1000" dirty="0">
                <a:solidFill>
                  <a:srgbClr val="5B6B6E"/>
                </a:solidFill>
                <a:latin typeface="Calibri" pitchFamily="34" charset="0"/>
                <a:ea typeface="Calibri" pitchFamily="34" charset="-122"/>
                <a:cs typeface="Calibri" pitchFamily="34" charset="-120"/>
              </a:rPr>
              <a:t>20</a:t>
            </a:r>
            <a:endParaRPr lang="en-US" sz="1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1350</Words>
  <Application>Microsoft Office PowerPoint</Application>
  <PresentationFormat>Широкоэкранный</PresentationFormat>
  <Paragraphs>244</Paragraphs>
  <Slides>25</Slides>
  <Notes>21</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25</vt:i4>
      </vt:variant>
    </vt:vector>
  </HeadingPairs>
  <TitlesOfParts>
    <vt:vector size="34" baseType="lpstr">
      <vt:lpstr>Arial</vt:lpstr>
      <vt:lpstr>Arial Black</vt:lpstr>
      <vt:lpstr>Calibri</vt:lpstr>
      <vt:lpstr>Calibri Light</vt:lpstr>
      <vt:lpstr>Cambria</vt:lpstr>
      <vt:lpstr>Lato</vt:lpstr>
      <vt:lpstr>Times New Roman</vt:lpstr>
      <vt:lpstr>Wingdings</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Dell</cp:lastModifiedBy>
  <cp:revision>6</cp:revision>
  <dcterms:created xsi:type="dcterms:W3CDTF">2026-09-03T03:29:54Z</dcterms:created>
  <dcterms:modified xsi:type="dcterms:W3CDTF">2026-10-13T03:13:45Z</dcterms:modified>
</cp:coreProperties>
</file>