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3" r:id="rId1"/>
  </p:sldMasterIdLst>
  <p:notesMasterIdLst>
    <p:notesMasterId r:id="rId15"/>
  </p:notesMasterIdLst>
  <p:sldIdLst>
    <p:sldId id="276" r:id="rId2"/>
    <p:sldId id="266" r:id="rId3"/>
    <p:sldId id="257" r:id="rId4"/>
    <p:sldId id="259" r:id="rId5"/>
    <p:sldId id="269" r:id="rId6"/>
    <p:sldId id="271" r:id="rId7"/>
    <p:sldId id="272" r:id="rId8"/>
    <p:sldId id="273" r:id="rId9"/>
    <p:sldId id="274" r:id="rId10"/>
    <p:sldId id="260" r:id="rId11"/>
    <p:sldId id="261" r:id="rId12"/>
    <p:sldId id="262" r:id="rId13"/>
    <p:sldId id="263" r:id="rId14"/>
  </p:sldIdLst>
  <p:sldSz cx="14630400" cy="8229600"/>
  <p:notesSz cx="8229600" cy="14630400"/>
  <p:embeddedFontLst>
    <p:embeddedFont>
      <p:font typeface="Red Hat Text" panose="020B0604020202020204" charset="0"/>
      <p:regular r:id="rId16"/>
    </p:embeddedFont>
    <p:embeddedFont>
      <p:font typeface="Calibri Light" panose="020F0302020204030204" pitchFamily="34" charset="0"/>
      <p:regular r:id="rId17"/>
      <p:italic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Roboto Light" panose="020B0604020202020204" charset="0"/>
      <p:regular r:id="rId2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75" d="100"/>
          <a:sy n="75" d="100"/>
        </p:scale>
        <p:origin x="370" y="-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9162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0E891-B55B-4FF2-B542-5897D8692435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9750-9FEC-4DA0-92EB-FB6CDAAF8F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504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0E891-B55B-4FF2-B542-5897D8692435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79750-9FEC-4DA0-92EB-FB6CDAAF8F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140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FBD-5A8E-4788-B258-EAB1C395C102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D041-5AA7-4182-835E-C5D088DA9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795563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FBD-5A8E-4788-B258-EAB1C395C102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D041-5AA7-4182-835E-C5D088DA9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62074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FBD-5A8E-4788-B258-EAB1C395C102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D041-5AA7-4182-835E-C5D088DA9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893263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FBD-5A8E-4788-B258-EAB1C395C102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D041-5AA7-4182-835E-C5D088DA9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783408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FBD-5A8E-4788-B258-EAB1C395C102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D041-5AA7-4182-835E-C5D088DA9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8332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FBD-5A8E-4788-B258-EAB1C395C102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D041-5AA7-4182-835E-C5D088DA9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847089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FBD-5A8E-4788-B258-EAB1C395C102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D041-5AA7-4182-835E-C5D088DA9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41567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FBD-5A8E-4788-B258-EAB1C395C102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D041-5AA7-4182-835E-C5D088DA9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491912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8FFBD-5A8E-4788-B258-EAB1C395C102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8D041-5AA7-4182-835E-C5D088DA9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94168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58244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7231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5912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05247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86800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67679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7510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8FFBD-5A8E-4788-B258-EAB1C395C102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8D041-5AA7-4182-835E-C5D088DA96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741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hf sldNum="0" hdr="0" ftr="0" dt="0"/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20AEC540-7AD3-4BA4-8AE9-D5250E6891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92694"/>
            <a:ext cx="14630400" cy="144780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57556EF-570A-4901-A6DA-DA4EC93D3176}"/>
              </a:ext>
            </a:extLst>
          </p:cNvPr>
          <p:cNvSpPr/>
          <p:nvPr/>
        </p:nvSpPr>
        <p:spPr>
          <a:xfrm>
            <a:off x="169682" y="1677971"/>
            <a:ext cx="974731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endParaRPr lang="en-US" sz="4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4000" b="1" dirty="0" err="1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Mavzu</a:t>
            </a:r>
            <a:r>
              <a:rPr lang="en-US" sz="4000" b="1" dirty="0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:</a:t>
            </a:r>
            <a:r>
              <a:rPr lang="ru-RU" sz="4000" b="1" dirty="0">
                <a:solidFill>
                  <a:srgbClr val="00002E"/>
                </a:solidFill>
                <a:latin typeface="Times New Roman" panose="02020603050405020304" pitchFamily="18" charset="0"/>
                <a:ea typeface="Nunito Semi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Sinfdan</a:t>
            </a:r>
            <a:r>
              <a:rPr lang="en-US" sz="4000" b="1" dirty="0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tashqari</a:t>
            </a:r>
            <a:r>
              <a:rPr lang="en-US" sz="4000" b="1" dirty="0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tadbirlar</a:t>
            </a:r>
            <a:r>
              <a:rPr lang="en-US" sz="4000" b="1" dirty="0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orqali</a:t>
            </a:r>
            <a:r>
              <a:rPr lang="en-US" sz="4000" b="1" dirty="0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o‘quvchilarda</a:t>
            </a:r>
            <a:r>
              <a:rPr lang="en-US" sz="4000" b="1" dirty="0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 "4K" </a:t>
            </a:r>
            <a:r>
              <a:rPr lang="en-US" sz="4000" b="1" dirty="0" err="1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ko‘nikmalarini</a:t>
            </a:r>
            <a:r>
              <a:rPr lang="en-US" sz="4000" b="1" dirty="0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shakllantirish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  <p:pic>
        <p:nvPicPr>
          <p:cNvPr id="5" name="Image 0" descr="preencoded.png">
            <a:extLst>
              <a:ext uri="{FF2B5EF4-FFF2-40B4-BE49-F238E27FC236}">
                <a16:creationId xmlns:a16="http://schemas.microsoft.com/office/drawing/2014/main" id="{DEDB1DA9-FEB5-48DF-A156-E10E29D803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6044" y="1677971"/>
            <a:ext cx="4204355" cy="6458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572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>
            <a:extLst>
              <a:ext uri="{FF2B5EF4-FFF2-40B4-BE49-F238E27FC236}">
                <a16:creationId xmlns:a16="http://schemas.microsoft.com/office/drawing/2014/main" id="{992A4A5C-7A1E-44B2-BED8-21BA9893237A}"/>
              </a:ext>
            </a:extLst>
          </p:cNvPr>
          <p:cNvSpPr/>
          <p:nvPr/>
        </p:nvSpPr>
        <p:spPr>
          <a:xfrm>
            <a:off x="3011512" y="496967"/>
            <a:ext cx="7589282" cy="1259324"/>
          </a:xfrm>
          <a:prstGeom prst="roundRect">
            <a:avLst>
              <a:gd name="adj" fmla="val 2646"/>
            </a:avLst>
          </a:prstGeom>
          <a:solidFill>
            <a:srgbClr val="F3E8E8"/>
          </a:solidFill>
          <a:ln/>
        </p:spPr>
        <p:txBody>
          <a:bodyPr/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BA647A8E-C11C-442E-8437-12CB88B27B01}"/>
              </a:ext>
            </a:extLst>
          </p:cNvPr>
          <p:cNvSpPr/>
          <p:nvPr/>
        </p:nvSpPr>
        <p:spPr>
          <a:xfrm>
            <a:off x="1823735" y="2385953"/>
            <a:ext cx="10468818" cy="1259324"/>
          </a:xfrm>
          <a:prstGeom prst="roundRect">
            <a:avLst>
              <a:gd name="adj" fmla="val 2646"/>
            </a:avLst>
          </a:prstGeom>
          <a:solidFill>
            <a:srgbClr val="F3E8E8"/>
          </a:solidFill>
          <a:ln/>
        </p:spPr>
        <p:txBody>
          <a:bodyPr/>
          <a:lstStyle/>
          <a:p>
            <a:r>
              <a:rPr lang="en-US" sz="3600" dirty="0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1. </a:t>
            </a:r>
            <a:r>
              <a:rPr lang="en-US" sz="3600" dirty="0" err="1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Sinfdan</a:t>
            </a:r>
            <a:r>
              <a:rPr lang="en-US" sz="3600" dirty="0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tashqari</a:t>
            </a:r>
            <a:r>
              <a:rPr lang="en-US" sz="3600" dirty="0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tadbirlarning</a:t>
            </a:r>
            <a:r>
              <a:rPr lang="en-US" sz="3600" dirty="0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ahamiyati</a:t>
            </a:r>
            <a:r>
              <a:rPr lang="en-US" sz="3600" dirty="0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5B25B993-D328-4613-9488-14FE5046BB19}"/>
              </a:ext>
            </a:extLst>
          </p:cNvPr>
          <p:cNvSpPr/>
          <p:nvPr/>
        </p:nvSpPr>
        <p:spPr>
          <a:xfrm>
            <a:off x="1823735" y="4114800"/>
            <a:ext cx="10468818" cy="1259324"/>
          </a:xfrm>
          <a:prstGeom prst="roundRect">
            <a:avLst>
              <a:gd name="adj" fmla="val 2646"/>
            </a:avLst>
          </a:prstGeom>
          <a:solidFill>
            <a:srgbClr val="F3E8E8"/>
          </a:solidFill>
          <a:ln/>
        </p:spPr>
        <p:txBody>
          <a:bodyPr/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3600" dirty="0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 "4K" </a:t>
            </a:r>
            <a:r>
              <a:rPr lang="en-US" sz="3600" dirty="0" err="1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ko‘nikmalari</a:t>
            </a:r>
            <a:r>
              <a:rPr lang="en-US" sz="3600" dirty="0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.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/>
              <a:t> </a:t>
            </a:r>
            <a:endParaRPr lang="ru-RU" dirty="0"/>
          </a:p>
        </p:txBody>
      </p:sp>
      <p:sp>
        <p:nvSpPr>
          <p:cNvPr id="5" name="Shape 1">
            <a:extLst>
              <a:ext uri="{FF2B5EF4-FFF2-40B4-BE49-F238E27FC236}">
                <a16:creationId xmlns:a16="http://schemas.microsoft.com/office/drawing/2014/main" id="{540A769C-5ABE-4B3A-98C4-4A432CA09219}"/>
              </a:ext>
            </a:extLst>
          </p:cNvPr>
          <p:cNvSpPr/>
          <p:nvPr/>
        </p:nvSpPr>
        <p:spPr>
          <a:xfrm>
            <a:off x="1823735" y="5971035"/>
            <a:ext cx="10468817" cy="1259324"/>
          </a:xfrm>
          <a:prstGeom prst="roundRect">
            <a:avLst>
              <a:gd name="adj" fmla="val 2646"/>
            </a:avLst>
          </a:prstGeom>
          <a:solidFill>
            <a:srgbClr val="F3E8E8"/>
          </a:solidFill>
          <a:ln/>
        </p:spPr>
        <p:txBody>
          <a:bodyPr/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x-none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Sinfdan tashqari tadbirlar orqali o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x-none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quvchilarda “4K” ko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x-none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nikmalarini shakllantirish.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300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32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33279" y="586978"/>
            <a:ext cx="7650242" cy="12553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900"/>
              </a:lnSpc>
              <a:buNone/>
            </a:pPr>
            <a:r>
              <a:rPr lang="en-US" sz="3950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Sinfdan tashqari tadbirlarning ahamiyati</a:t>
            </a:r>
            <a:endParaRPr lang="en-US" sz="3950" dirty="0"/>
          </a:p>
        </p:txBody>
      </p:sp>
      <p:sp>
        <p:nvSpPr>
          <p:cNvPr id="4" name="Shape 1"/>
          <p:cNvSpPr/>
          <p:nvPr/>
        </p:nvSpPr>
        <p:spPr>
          <a:xfrm>
            <a:off x="6233279" y="2162413"/>
            <a:ext cx="7650242" cy="1210032"/>
          </a:xfrm>
          <a:prstGeom prst="roundRect">
            <a:avLst>
              <a:gd name="adj" fmla="val 2646"/>
            </a:avLst>
          </a:prstGeom>
          <a:solidFill>
            <a:srgbClr val="F3E8E8"/>
          </a:solidFill>
          <a:ln/>
        </p:spPr>
      </p:sp>
      <p:sp>
        <p:nvSpPr>
          <p:cNvPr id="5" name="Text 2"/>
          <p:cNvSpPr/>
          <p:nvPr/>
        </p:nvSpPr>
        <p:spPr>
          <a:xfrm>
            <a:off x="6446639" y="2375773"/>
            <a:ext cx="2737485" cy="31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Ta'limning ajralmas qismi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6446639" y="2817614"/>
            <a:ext cx="7223522" cy="3414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O'quv-tarbiyaviy ishlar tarkibida muhim o'rin tutadi.</a:t>
            </a:r>
            <a:endParaRPr lang="en-US" sz="1650" dirty="0"/>
          </a:p>
        </p:txBody>
      </p:sp>
      <p:sp>
        <p:nvSpPr>
          <p:cNvPr id="7" name="Shape 4"/>
          <p:cNvSpPr/>
          <p:nvPr/>
        </p:nvSpPr>
        <p:spPr>
          <a:xfrm>
            <a:off x="6233279" y="3585805"/>
            <a:ext cx="7650242" cy="1210032"/>
          </a:xfrm>
          <a:prstGeom prst="roundRect">
            <a:avLst>
              <a:gd name="adj" fmla="val 2646"/>
            </a:avLst>
          </a:prstGeom>
          <a:solidFill>
            <a:srgbClr val="F3E8E8"/>
          </a:solidFill>
          <a:ln/>
        </p:spPr>
      </p:sp>
      <p:sp>
        <p:nvSpPr>
          <p:cNvPr id="8" name="Text 5"/>
          <p:cNvSpPr/>
          <p:nvPr/>
        </p:nvSpPr>
        <p:spPr>
          <a:xfrm>
            <a:off x="6446639" y="3799165"/>
            <a:ext cx="3065621" cy="31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Vaqtni samarali tashkil etish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6446639" y="4241006"/>
            <a:ext cx="7223522" cy="3414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Bo'sh vaqtni foydali faoliyatga yo'naltiradi.</a:t>
            </a:r>
            <a:endParaRPr lang="en-US" sz="1650" dirty="0"/>
          </a:p>
        </p:txBody>
      </p:sp>
      <p:sp>
        <p:nvSpPr>
          <p:cNvPr id="10" name="Shape 7"/>
          <p:cNvSpPr/>
          <p:nvPr/>
        </p:nvSpPr>
        <p:spPr>
          <a:xfrm>
            <a:off x="6233279" y="5009198"/>
            <a:ext cx="7650242" cy="1210032"/>
          </a:xfrm>
          <a:prstGeom prst="roundRect">
            <a:avLst>
              <a:gd name="adj" fmla="val 2646"/>
            </a:avLst>
          </a:prstGeom>
          <a:solidFill>
            <a:srgbClr val="F3E8E8"/>
          </a:solidFill>
          <a:ln/>
        </p:spPr>
      </p:sp>
      <p:sp>
        <p:nvSpPr>
          <p:cNvPr id="11" name="Text 8"/>
          <p:cNvSpPr/>
          <p:nvPr/>
        </p:nvSpPr>
        <p:spPr>
          <a:xfrm>
            <a:off x="6446639" y="5222558"/>
            <a:ext cx="2510790" cy="31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Barkamol shaxslar</a:t>
            </a:r>
            <a:endParaRPr lang="en-US" sz="1950" dirty="0"/>
          </a:p>
        </p:txBody>
      </p:sp>
      <p:sp>
        <p:nvSpPr>
          <p:cNvPr id="12" name="Text 9"/>
          <p:cNvSpPr/>
          <p:nvPr/>
        </p:nvSpPr>
        <p:spPr>
          <a:xfrm>
            <a:off x="6446639" y="5664398"/>
            <a:ext cx="7223522" cy="3414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O'quvchilarning shaxsiy va ijtimoiy rivojlanishiga yordam beradi.</a:t>
            </a:r>
            <a:endParaRPr lang="en-US" sz="1650" dirty="0"/>
          </a:p>
        </p:txBody>
      </p:sp>
      <p:sp>
        <p:nvSpPr>
          <p:cNvPr id="13" name="Shape 10"/>
          <p:cNvSpPr/>
          <p:nvPr/>
        </p:nvSpPr>
        <p:spPr>
          <a:xfrm>
            <a:off x="6233279" y="6432590"/>
            <a:ext cx="7650242" cy="1210032"/>
          </a:xfrm>
          <a:prstGeom prst="roundRect">
            <a:avLst>
              <a:gd name="adj" fmla="val 2646"/>
            </a:avLst>
          </a:prstGeom>
          <a:solidFill>
            <a:srgbClr val="F3E8E8"/>
          </a:solidFill>
          <a:ln/>
        </p:spPr>
      </p:sp>
      <p:sp>
        <p:nvSpPr>
          <p:cNvPr id="14" name="Text 11"/>
          <p:cNvSpPr/>
          <p:nvPr/>
        </p:nvSpPr>
        <p:spPr>
          <a:xfrm>
            <a:off x="6446639" y="6645950"/>
            <a:ext cx="2510790" cy="31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Hayotga tayyorlash</a:t>
            </a:r>
            <a:endParaRPr lang="en-US" sz="1950" dirty="0"/>
          </a:p>
        </p:txBody>
      </p:sp>
      <p:sp>
        <p:nvSpPr>
          <p:cNvPr id="15" name="Text 12"/>
          <p:cNvSpPr/>
          <p:nvPr/>
        </p:nvSpPr>
        <p:spPr>
          <a:xfrm>
            <a:off x="6446639" y="7087791"/>
            <a:ext cx="7223522" cy="3414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Keng qamrovli imkoniyatlar yaratadi.</a:t>
            </a:r>
            <a:endParaRPr lang="en-US" sz="16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88194" y="1131927"/>
            <a:ext cx="7431881" cy="6622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200"/>
              </a:lnSpc>
              <a:buNone/>
            </a:pPr>
            <a:r>
              <a:rPr lang="en-US" sz="4150" b="1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Sinfdan tashqari tadbirlar turlari</a:t>
            </a:r>
            <a:endParaRPr lang="en-US" sz="4150" b="1" dirty="0"/>
          </a:p>
        </p:txBody>
      </p:sp>
      <p:sp>
        <p:nvSpPr>
          <p:cNvPr id="4" name="Shape 1"/>
          <p:cNvSpPr/>
          <p:nvPr/>
        </p:nvSpPr>
        <p:spPr>
          <a:xfrm>
            <a:off x="788194" y="2131933"/>
            <a:ext cx="506611" cy="506611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sp>
        <p:nvSpPr>
          <p:cNvPr id="5" name="Text 2"/>
          <p:cNvSpPr/>
          <p:nvPr/>
        </p:nvSpPr>
        <p:spPr>
          <a:xfrm>
            <a:off x="1519952" y="2209324"/>
            <a:ext cx="2649379" cy="3311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To'garak ishlari</a:t>
            </a:r>
            <a:endParaRPr lang="en-US" sz="2050" dirty="0"/>
          </a:p>
        </p:txBody>
      </p:sp>
      <p:sp>
        <p:nvSpPr>
          <p:cNvPr id="6" name="Text 3"/>
          <p:cNvSpPr/>
          <p:nvPr/>
        </p:nvSpPr>
        <p:spPr>
          <a:xfrm>
            <a:off x="1519952" y="2675453"/>
            <a:ext cx="6835854" cy="3601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Fan, sport, san'at to'garaklari o'quvchilarni qamrab oladi.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788194" y="3485912"/>
            <a:ext cx="506611" cy="506611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sp>
        <p:nvSpPr>
          <p:cNvPr id="8" name="Text 5"/>
          <p:cNvSpPr/>
          <p:nvPr/>
        </p:nvSpPr>
        <p:spPr>
          <a:xfrm>
            <a:off x="1519952" y="3563303"/>
            <a:ext cx="2649379" cy="3311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Ommaviy tadbirlar</a:t>
            </a:r>
            <a:endParaRPr lang="en-US" sz="2050" dirty="0"/>
          </a:p>
        </p:txBody>
      </p:sp>
      <p:sp>
        <p:nvSpPr>
          <p:cNvPr id="9" name="Text 6"/>
          <p:cNvSpPr/>
          <p:nvPr/>
        </p:nvSpPr>
        <p:spPr>
          <a:xfrm>
            <a:off x="1519952" y="4029432"/>
            <a:ext cx="6835854" cy="3601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Kechalar, tanlovlar, viktorinalar orqali faoliyat kengayadi.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88194" y="4839891"/>
            <a:ext cx="506611" cy="506611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sp>
        <p:nvSpPr>
          <p:cNvPr id="11" name="Text 8"/>
          <p:cNvSpPr/>
          <p:nvPr/>
        </p:nvSpPr>
        <p:spPr>
          <a:xfrm>
            <a:off x="1519952" y="4917281"/>
            <a:ext cx="2649379" cy="3311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Ekskursiyalar</a:t>
            </a:r>
            <a:endParaRPr lang="en-US" sz="2050" dirty="0"/>
          </a:p>
        </p:txBody>
      </p:sp>
      <p:sp>
        <p:nvSpPr>
          <p:cNvPr id="12" name="Text 9"/>
          <p:cNvSpPr/>
          <p:nvPr/>
        </p:nvSpPr>
        <p:spPr>
          <a:xfrm>
            <a:off x="1519952" y="5383411"/>
            <a:ext cx="6835854" cy="3601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Muzey, teatr va tabiat sayohlari bilimni boyitadi.</a:t>
            </a:r>
            <a:endParaRPr lang="en-US" sz="1750" dirty="0"/>
          </a:p>
        </p:txBody>
      </p:sp>
      <p:sp>
        <p:nvSpPr>
          <p:cNvPr id="13" name="Shape 10"/>
          <p:cNvSpPr/>
          <p:nvPr/>
        </p:nvSpPr>
        <p:spPr>
          <a:xfrm>
            <a:off x="788194" y="6193869"/>
            <a:ext cx="506611" cy="506611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sp>
        <p:nvSpPr>
          <p:cNvPr id="14" name="Text 11"/>
          <p:cNvSpPr/>
          <p:nvPr/>
        </p:nvSpPr>
        <p:spPr>
          <a:xfrm>
            <a:off x="1519952" y="6271260"/>
            <a:ext cx="2649379" cy="3311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Mustaqil ishlar</a:t>
            </a:r>
            <a:endParaRPr lang="en-US" sz="2050" dirty="0"/>
          </a:p>
        </p:txBody>
      </p:sp>
      <p:sp>
        <p:nvSpPr>
          <p:cNvPr id="15" name="Text 12"/>
          <p:cNvSpPr/>
          <p:nvPr/>
        </p:nvSpPr>
        <p:spPr>
          <a:xfrm>
            <a:off x="1519952" y="6737390"/>
            <a:ext cx="6835854" cy="3601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Kolleksiya to‘plash va loyiha ishlari ko‘nikmalarni mustahkamlaydi.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550" y="2386609"/>
            <a:ext cx="4630090" cy="329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157" y="173358"/>
            <a:ext cx="4071306" cy="2904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1344" y="139958"/>
            <a:ext cx="4077907" cy="2904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16" y="5151717"/>
            <a:ext cx="4071306" cy="2897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6208" y="5151715"/>
            <a:ext cx="4113364" cy="2875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8688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0BAB049-00CD-A107-FF68-2C2048562EF5}"/>
              </a:ext>
            </a:extLst>
          </p:cNvPr>
          <p:cNvSpPr txBox="1"/>
          <p:nvPr/>
        </p:nvSpPr>
        <p:spPr>
          <a:xfrm>
            <a:off x="1889419" y="4114800"/>
            <a:ext cx="10955995" cy="40811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16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216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endParaRPr lang="en-US" sz="216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vazifalarga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masalalarni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yechishning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endParaRPr lang="en-US" sz="216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algoritmlarini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ma’lumotlarining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muvofiqligini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nuqtayi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dalillash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mantiqiy-bog‘liq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izchil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matnlar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yetarliligini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asosda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xulosalar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boshqara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o‘z-o‘zini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xulosalarni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tuzatish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mulohaza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yuritish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refleksiya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malakalarini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dalillarni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ajrata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16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16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016" y="86353"/>
            <a:ext cx="4067176" cy="2905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57805" y="2905066"/>
            <a:ext cx="1071479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1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Kritik</a:t>
            </a:r>
            <a:r>
              <a:rPr lang="en-US" sz="21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1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21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1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1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vaziyatni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obyektiv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analiz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sintez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ajrata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masalalarga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mantiqan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yondashish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xulosa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16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16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366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141" y="53549"/>
            <a:ext cx="4077907" cy="2904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28800" y="3077885"/>
            <a:ext cx="1097280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16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Kreativlik</a:t>
            </a:r>
            <a:r>
              <a:rPr lang="en-US" sz="21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lotincha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creatio-yaratish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original 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g’oyalarni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muammolarga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noodatiy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yechim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narsalarga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boshqacha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yondashish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6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qobiliyatidir</a:t>
            </a:r>
            <a:r>
              <a:rPr lang="en-US" sz="216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16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16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D02FD7-16DB-FDF0-902C-B42F8FCDBBDE}"/>
              </a:ext>
            </a:extLst>
          </p:cNvPr>
          <p:cNvSpPr txBox="1"/>
          <p:nvPr/>
        </p:nvSpPr>
        <p:spPr>
          <a:xfrm>
            <a:off x="1828803" y="4285525"/>
            <a:ext cx="1097279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Kreativlik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ko‘nikmasi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qiziquvchanlik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tevarak-atrofdagi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olamga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ko‘proq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bilishga</a:t>
            </a:r>
            <a:endParaRPr lang="en-US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intilish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obyektlari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o‘rtasidagi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sabab-natija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munosabatlarini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savollariga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ko‘plab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original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nostandart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g‘oyalarni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optimallashtirish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usullarni</a:t>
            </a:r>
            <a:endParaRPr lang="en-US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solishtirish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g‘oyalarni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g‘oyalarni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nuqtayi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nazardan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zaif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tomonlarini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o‘zgaruvchan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sharoitlarda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ma’lumotlarning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bo‘lishida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tezda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987876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962" y="94030"/>
            <a:ext cx="4071306" cy="2897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50B2AED-D6A5-A90D-9ACE-B496663B3807}"/>
              </a:ext>
            </a:extLst>
          </p:cNvPr>
          <p:cNvSpPr txBox="1"/>
          <p:nvPr/>
        </p:nvSpPr>
        <p:spPr>
          <a:xfrm>
            <a:off x="1859054" y="4374030"/>
            <a:ext cx="10942546" cy="34901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8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28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8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ko‘nikmasi</a:t>
            </a:r>
            <a:endParaRPr lang="en-US" sz="288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cho‘chimaslik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uyushtira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suhbatdoshga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tinglashni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mulohazalarini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dalillash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31874" y="3337114"/>
            <a:ext cx="105543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Kommunikatsiya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muloqotga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kirisha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savollarga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vaziyatni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bayon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hikoya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ko‘nikmasi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794215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552" y="139958"/>
            <a:ext cx="4113364" cy="2875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CD2733-C2B2-CCA0-524C-4B5B8D795B36}"/>
              </a:ext>
            </a:extLst>
          </p:cNvPr>
          <p:cNvSpPr txBox="1"/>
          <p:nvPr/>
        </p:nvSpPr>
        <p:spPr>
          <a:xfrm>
            <a:off x="2003276" y="4546848"/>
            <a:ext cx="1066932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ko‘nikmasi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maqsadidek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harakat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yo‘nalishini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muhokama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muzokaralar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harakatlarini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muvofiqlashtirish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rejalari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g‘oyalarini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yetakchilik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jamoasini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zimmasiga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majburiyatlarni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mustaqillik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avtonomiya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tashabbuskorlik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76263" y="3423524"/>
            <a:ext cx="98506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Kooperatsiya-kollaboratsiya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juftlikda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guruhlarda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9167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63759" y="769858"/>
            <a:ext cx="7156132" cy="6532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100"/>
              </a:lnSpc>
              <a:buNone/>
            </a:pPr>
            <a:r>
              <a:rPr lang="en-US" sz="4100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Kreativlikni rivojlantirish usullari</a:t>
            </a:r>
            <a:endParaRPr lang="en-US" sz="4100" dirty="0"/>
          </a:p>
        </p:txBody>
      </p:sp>
      <p:sp>
        <p:nvSpPr>
          <p:cNvPr id="4" name="Shape 1"/>
          <p:cNvSpPr/>
          <p:nvPr/>
        </p:nvSpPr>
        <p:spPr>
          <a:xfrm>
            <a:off x="6263759" y="1756291"/>
            <a:ext cx="7589282" cy="1259324"/>
          </a:xfrm>
          <a:prstGeom prst="roundRect">
            <a:avLst>
              <a:gd name="adj" fmla="val 2646"/>
            </a:avLst>
          </a:prstGeom>
          <a:solidFill>
            <a:srgbClr val="F3E8E8"/>
          </a:solidFill>
          <a:ln/>
        </p:spPr>
      </p:sp>
      <p:sp>
        <p:nvSpPr>
          <p:cNvPr id="5" name="Text 2"/>
          <p:cNvSpPr/>
          <p:nvPr/>
        </p:nvSpPr>
        <p:spPr>
          <a:xfrm>
            <a:off x="6485811" y="1978343"/>
            <a:ext cx="2613065" cy="326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Ijodiy to'garaklar</a:t>
            </a:r>
            <a:endParaRPr lang="en-US" sz="2050" dirty="0"/>
          </a:p>
        </p:txBody>
      </p:sp>
      <p:sp>
        <p:nvSpPr>
          <p:cNvPr id="6" name="Text 3"/>
          <p:cNvSpPr/>
          <p:nvPr/>
        </p:nvSpPr>
        <p:spPr>
          <a:xfrm>
            <a:off x="6485811" y="2438162"/>
            <a:ext cx="7145179" cy="3554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Badiiy san'at, musiqa va tasviriy ijod.</a:t>
            </a:r>
            <a:endParaRPr lang="en-US" sz="1700" dirty="0"/>
          </a:p>
        </p:txBody>
      </p:sp>
      <p:sp>
        <p:nvSpPr>
          <p:cNvPr id="7" name="Shape 4"/>
          <p:cNvSpPr/>
          <p:nvPr/>
        </p:nvSpPr>
        <p:spPr>
          <a:xfrm>
            <a:off x="6263759" y="3237667"/>
            <a:ext cx="7589282" cy="1259324"/>
          </a:xfrm>
          <a:prstGeom prst="roundRect">
            <a:avLst>
              <a:gd name="adj" fmla="val 2646"/>
            </a:avLst>
          </a:prstGeom>
          <a:solidFill>
            <a:srgbClr val="F3E8E8"/>
          </a:solidFill>
          <a:ln/>
        </p:spPr>
      </p:sp>
      <p:sp>
        <p:nvSpPr>
          <p:cNvPr id="8" name="Text 5"/>
          <p:cNvSpPr/>
          <p:nvPr/>
        </p:nvSpPr>
        <p:spPr>
          <a:xfrm>
            <a:off x="6485811" y="3459718"/>
            <a:ext cx="2613065" cy="326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Adabiy kechalar</a:t>
            </a:r>
            <a:endParaRPr lang="en-US" sz="2050" dirty="0"/>
          </a:p>
        </p:txBody>
      </p:sp>
      <p:sp>
        <p:nvSpPr>
          <p:cNvPr id="9" name="Text 6"/>
          <p:cNvSpPr/>
          <p:nvPr/>
        </p:nvSpPr>
        <p:spPr>
          <a:xfrm>
            <a:off x="6485811" y="3919538"/>
            <a:ext cx="7145179" cy="3554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Teatrlashtirilgan tadbirlar orqali ifoda etish.</a:t>
            </a:r>
            <a:endParaRPr lang="en-US" sz="1700" dirty="0"/>
          </a:p>
        </p:txBody>
      </p:sp>
      <p:sp>
        <p:nvSpPr>
          <p:cNvPr id="10" name="Shape 7"/>
          <p:cNvSpPr/>
          <p:nvPr/>
        </p:nvSpPr>
        <p:spPr>
          <a:xfrm>
            <a:off x="6263759" y="4719042"/>
            <a:ext cx="7589282" cy="1259324"/>
          </a:xfrm>
          <a:prstGeom prst="roundRect">
            <a:avLst>
              <a:gd name="adj" fmla="val 2646"/>
            </a:avLst>
          </a:prstGeom>
          <a:solidFill>
            <a:srgbClr val="F3E8E8"/>
          </a:solidFill>
          <a:ln/>
        </p:spPr>
      </p:sp>
      <p:sp>
        <p:nvSpPr>
          <p:cNvPr id="11" name="Text 8"/>
          <p:cNvSpPr/>
          <p:nvPr/>
        </p:nvSpPr>
        <p:spPr>
          <a:xfrm>
            <a:off x="6485811" y="4941094"/>
            <a:ext cx="2613065" cy="326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Loyiha ishlari</a:t>
            </a:r>
            <a:endParaRPr lang="en-US" sz="2050" dirty="0"/>
          </a:p>
        </p:txBody>
      </p:sp>
      <p:sp>
        <p:nvSpPr>
          <p:cNvPr id="12" name="Text 9"/>
          <p:cNvSpPr/>
          <p:nvPr/>
        </p:nvSpPr>
        <p:spPr>
          <a:xfrm>
            <a:off x="6485811" y="5400913"/>
            <a:ext cx="7145179" cy="3554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Innovatsion g'oyalar tanlovlarida ishtirok.</a:t>
            </a:r>
            <a:endParaRPr lang="en-US" sz="1700" dirty="0"/>
          </a:p>
        </p:txBody>
      </p:sp>
      <p:sp>
        <p:nvSpPr>
          <p:cNvPr id="13" name="Shape 10"/>
          <p:cNvSpPr/>
          <p:nvPr/>
        </p:nvSpPr>
        <p:spPr>
          <a:xfrm>
            <a:off x="6263759" y="6200418"/>
            <a:ext cx="7589282" cy="1259324"/>
          </a:xfrm>
          <a:prstGeom prst="roundRect">
            <a:avLst>
              <a:gd name="adj" fmla="val 2646"/>
            </a:avLst>
          </a:prstGeom>
          <a:solidFill>
            <a:srgbClr val="F3E8E8"/>
          </a:solidFill>
          <a:ln/>
        </p:spPr>
      </p:sp>
      <p:sp>
        <p:nvSpPr>
          <p:cNvPr id="14" name="Text 11"/>
          <p:cNvSpPr/>
          <p:nvPr/>
        </p:nvSpPr>
        <p:spPr>
          <a:xfrm>
            <a:off x="6485811" y="6422469"/>
            <a:ext cx="2613065" cy="326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Dizayn mashg'ulotlari</a:t>
            </a:r>
            <a:endParaRPr lang="en-US" sz="2050" dirty="0"/>
          </a:p>
        </p:txBody>
      </p:sp>
      <p:sp>
        <p:nvSpPr>
          <p:cNvPr id="15" name="Text 12"/>
          <p:cNvSpPr/>
          <p:nvPr/>
        </p:nvSpPr>
        <p:spPr>
          <a:xfrm>
            <a:off x="6485811" y="6882289"/>
            <a:ext cx="7145179" cy="3554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Texnik va san'atkorlik ko'nikmalarini oshirish.</a:t>
            </a:r>
            <a:endParaRPr lang="en-US" sz="17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99216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3670697"/>
            <a:ext cx="10901839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Kommunikatsiya ko'nikmalarini shakllantirish</a:t>
            </a:r>
            <a:endParaRPr lang="en-US" sz="44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724" y="4733687"/>
            <a:ext cx="3238738" cy="95750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077039" y="6050161"/>
            <a:ext cx="2760107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Notiqlik san'ati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1077039" y="6545699"/>
            <a:ext cx="2760107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 err="1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To'garaklar</a:t>
            </a:r>
            <a:r>
              <a:rPr lang="en-US" sz="18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</a:t>
            </a:r>
            <a:r>
              <a:rPr lang="en-US" sz="1850" dirty="0" err="1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va</a:t>
            </a:r>
            <a:r>
              <a:rPr lang="en-US" sz="18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</a:t>
            </a:r>
            <a:r>
              <a:rPr lang="en-US" sz="1850" dirty="0" err="1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so'zlash</a:t>
            </a:r>
            <a:r>
              <a:rPr lang="en-US" sz="18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mashqlari.</a:t>
            </a:r>
            <a:endParaRPr lang="en-US" sz="18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6462" y="4733687"/>
            <a:ext cx="3238738" cy="95750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315778" y="6050161"/>
            <a:ext cx="2760107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O'quvchilar forumlari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4315778" y="6545699"/>
            <a:ext cx="2760107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Konferentsiyalar orqali fikr almashish.</a:t>
            </a:r>
            <a:endParaRPr lang="en-US" sz="18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5200" y="4733687"/>
            <a:ext cx="3238738" cy="95750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554516" y="6050161"/>
            <a:ext cx="2760107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Munozaralar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7554516" y="6545699"/>
            <a:ext cx="2760107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Suhbatlar va jamoaviy munozaralar o'tkazish.</a:t>
            </a:r>
            <a:endParaRPr lang="en-US" sz="18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53938" y="4733687"/>
            <a:ext cx="3238738" cy="957501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0793254" y="6050161"/>
            <a:ext cx="2760107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Taqdimotlar</a:t>
            </a:r>
            <a:endParaRPr lang="en-US" sz="2200" dirty="0"/>
          </a:p>
        </p:txBody>
      </p:sp>
      <p:sp>
        <p:nvSpPr>
          <p:cNvPr id="15" name="Text 8"/>
          <p:cNvSpPr/>
          <p:nvPr/>
        </p:nvSpPr>
        <p:spPr>
          <a:xfrm>
            <a:off x="10793254" y="6545699"/>
            <a:ext cx="2760107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Jamoa oldida chiqish va o'z fikrini yetkazish.</a:t>
            </a:r>
            <a:endParaRPr lang="en-US" sz="18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943451"/>
            <a:ext cx="6772632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Kritik fikrlashni rivojlantirish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1106924" y="2006441"/>
            <a:ext cx="30480" cy="5279588"/>
          </a:xfrm>
          <a:prstGeom prst="roundRect">
            <a:avLst>
              <a:gd name="adj" fmla="val 117806"/>
            </a:avLst>
          </a:prstGeom>
          <a:solidFill>
            <a:srgbClr val="D9CECE"/>
          </a:solidFill>
          <a:ln/>
        </p:spPr>
      </p:sp>
      <p:sp>
        <p:nvSpPr>
          <p:cNvPr id="5" name="Shape 2"/>
          <p:cNvSpPr/>
          <p:nvPr/>
        </p:nvSpPr>
        <p:spPr>
          <a:xfrm>
            <a:off x="1345704" y="2260402"/>
            <a:ext cx="718066" cy="30480"/>
          </a:xfrm>
          <a:prstGeom prst="roundRect">
            <a:avLst>
              <a:gd name="adj" fmla="val 117806"/>
            </a:avLst>
          </a:prstGeom>
          <a:solidFill>
            <a:srgbClr val="D9CECE"/>
          </a:solidFill>
          <a:ln/>
        </p:spPr>
      </p:sp>
      <p:sp>
        <p:nvSpPr>
          <p:cNvPr id="6" name="Shape 3"/>
          <p:cNvSpPr/>
          <p:nvPr/>
        </p:nvSpPr>
        <p:spPr>
          <a:xfrm>
            <a:off x="837664" y="2006441"/>
            <a:ext cx="538520" cy="538520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915" y="2064425"/>
            <a:ext cx="337899" cy="422434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2303859" y="2088713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Ilmiy-tadqiqot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2303859" y="2584252"/>
            <a:ext cx="6002417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Tadqiqot va kuzatuvlar orqali fikrni chuqurlashtirish.</a:t>
            </a:r>
            <a:endParaRPr lang="en-US" sz="1850" dirty="0"/>
          </a:p>
        </p:txBody>
      </p:sp>
      <p:sp>
        <p:nvSpPr>
          <p:cNvPr id="10" name="Shape 6"/>
          <p:cNvSpPr/>
          <p:nvPr/>
        </p:nvSpPr>
        <p:spPr>
          <a:xfrm>
            <a:off x="1345704" y="3699986"/>
            <a:ext cx="718066" cy="30480"/>
          </a:xfrm>
          <a:prstGeom prst="roundRect">
            <a:avLst>
              <a:gd name="adj" fmla="val 117806"/>
            </a:avLst>
          </a:prstGeom>
          <a:solidFill>
            <a:srgbClr val="D9CECE"/>
          </a:solidFill>
          <a:ln/>
        </p:spPr>
      </p:sp>
      <p:sp>
        <p:nvSpPr>
          <p:cNvPr id="11" name="Shape 7"/>
          <p:cNvSpPr/>
          <p:nvPr/>
        </p:nvSpPr>
        <p:spPr>
          <a:xfrm>
            <a:off x="837664" y="3446026"/>
            <a:ext cx="538520" cy="538520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915" y="3504009"/>
            <a:ext cx="337899" cy="422434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2303859" y="3528298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Muammo tahlili</a:t>
            </a:r>
            <a:endParaRPr lang="en-US" sz="2200" dirty="0"/>
          </a:p>
        </p:txBody>
      </p:sp>
      <p:sp>
        <p:nvSpPr>
          <p:cNvPr id="14" name="Text 9"/>
          <p:cNvSpPr/>
          <p:nvPr/>
        </p:nvSpPr>
        <p:spPr>
          <a:xfrm>
            <a:off x="2303859" y="4023836"/>
            <a:ext cx="6002417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O'yinlar va vaziyatlarni hal qilish mashqlari.</a:t>
            </a:r>
            <a:endParaRPr lang="en-US" sz="1850" dirty="0"/>
          </a:p>
        </p:txBody>
      </p:sp>
      <p:sp>
        <p:nvSpPr>
          <p:cNvPr id="15" name="Shape 10"/>
          <p:cNvSpPr/>
          <p:nvPr/>
        </p:nvSpPr>
        <p:spPr>
          <a:xfrm>
            <a:off x="1345704" y="5139571"/>
            <a:ext cx="718066" cy="30480"/>
          </a:xfrm>
          <a:prstGeom prst="roundRect">
            <a:avLst>
              <a:gd name="adj" fmla="val 117806"/>
            </a:avLst>
          </a:prstGeom>
          <a:solidFill>
            <a:srgbClr val="D9CECE"/>
          </a:solidFill>
          <a:ln/>
        </p:spPr>
      </p:sp>
      <p:sp>
        <p:nvSpPr>
          <p:cNvPr id="16" name="Shape 11"/>
          <p:cNvSpPr/>
          <p:nvPr/>
        </p:nvSpPr>
        <p:spPr>
          <a:xfrm>
            <a:off x="837664" y="4885611"/>
            <a:ext cx="538520" cy="538520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7915" y="4943594"/>
            <a:ext cx="337899" cy="422434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2303859" y="4967883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Kitob klub</a:t>
            </a:r>
            <a:endParaRPr lang="en-US" sz="2200" dirty="0"/>
          </a:p>
        </p:txBody>
      </p:sp>
      <p:sp>
        <p:nvSpPr>
          <p:cNvPr id="19" name="Text 13"/>
          <p:cNvSpPr/>
          <p:nvPr/>
        </p:nvSpPr>
        <p:spPr>
          <a:xfrm>
            <a:off x="2303859" y="5463421"/>
            <a:ext cx="6002417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Fikr almashish va muhokamalarni rivojlantirish.</a:t>
            </a:r>
            <a:endParaRPr lang="en-US" sz="1850" dirty="0"/>
          </a:p>
        </p:txBody>
      </p:sp>
      <p:sp>
        <p:nvSpPr>
          <p:cNvPr id="20" name="Shape 14"/>
          <p:cNvSpPr/>
          <p:nvPr/>
        </p:nvSpPr>
        <p:spPr>
          <a:xfrm>
            <a:off x="1345704" y="6579156"/>
            <a:ext cx="718066" cy="30480"/>
          </a:xfrm>
          <a:prstGeom prst="roundRect">
            <a:avLst>
              <a:gd name="adj" fmla="val 117806"/>
            </a:avLst>
          </a:prstGeom>
          <a:solidFill>
            <a:srgbClr val="D9CECE"/>
          </a:solidFill>
          <a:ln/>
        </p:spPr>
      </p:sp>
      <p:sp>
        <p:nvSpPr>
          <p:cNvPr id="21" name="Shape 15"/>
          <p:cNvSpPr/>
          <p:nvPr/>
        </p:nvSpPr>
        <p:spPr>
          <a:xfrm>
            <a:off x="837664" y="6325195"/>
            <a:ext cx="538520" cy="538520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7915" y="6383179"/>
            <a:ext cx="337899" cy="422434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2303859" y="6407468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Fan olimpiadalari</a:t>
            </a:r>
            <a:endParaRPr lang="en-US" sz="2200" dirty="0"/>
          </a:p>
        </p:txBody>
      </p:sp>
      <p:sp>
        <p:nvSpPr>
          <p:cNvPr id="24" name="Text 17"/>
          <p:cNvSpPr/>
          <p:nvPr/>
        </p:nvSpPr>
        <p:spPr>
          <a:xfrm>
            <a:off x="2303859" y="6903006"/>
            <a:ext cx="6002417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Intellektual bellashuvlarda qatnashish.</a:t>
            </a:r>
            <a:endParaRPr lang="en-US" sz="18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798671"/>
            <a:ext cx="10738391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00"/>
              </a:lnSpc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Kollaboratsiya</a:t>
            </a:r>
            <a:r>
              <a:rPr lang="en-US" sz="4400" b="1" dirty="0">
                <a:solidFill>
                  <a:srgbClr val="1F1E1E"/>
                </a:solidFill>
                <a:latin typeface="Times New Roman" panose="02020603050405020304" pitchFamily="18" charset="0"/>
                <a:ea typeface="Red Hat Text" pitchFamily="34" charset="-122"/>
                <a:cs typeface="Times New Roman" panose="02020603050405020304" pitchFamily="18" charset="0"/>
              </a:rPr>
              <a:t> ko'nikmalarini shakllantirish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762" y="3544372"/>
            <a:ext cx="7772876" cy="7772876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0314" y="6062782"/>
            <a:ext cx="403860" cy="504944"/>
          </a:xfrm>
          <a:prstGeom prst="rect">
            <a:avLst/>
          </a:prstGeom>
        </p:spPr>
      </p:pic>
      <p:pic>
        <p:nvPicPr>
          <p:cNvPr id="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8762" y="3544372"/>
            <a:ext cx="7772876" cy="7772876"/>
          </a:xfrm>
          <a:prstGeom prst="rect">
            <a:avLst/>
          </a:prstGeom>
        </p:spPr>
      </p:pic>
      <p:pic>
        <p:nvPicPr>
          <p:cNvPr id="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7773" y="4485323"/>
            <a:ext cx="403860" cy="504944"/>
          </a:xfrm>
          <a:prstGeom prst="rect">
            <a:avLst/>
          </a:prstGeom>
        </p:spPr>
      </p:pic>
      <p:pic>
        <p:nvPicPr>
          <p:cNvPr id="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8762" y="3544372"/>
            <a:ext cx="7772876" cy="7772876"/>
          </a:xfrm>
          <a:prstGeom prst="rect">
            <a:avLst/>
          </a:prstGeom>
        </p:spPr>
      </p:pic>
      <p:pic>
        <p:nvPicPr>
          <p:cNvPr id="8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28648" y="4485323"/>
            <a:ext cx="403860" cy="504944"/>
          </a:xfrm>
          <a:prstGeom prst="rect">
            <a:avLst/>
          </a:prstGeom>
        </p:spPr>
      </p:pic>
      <p:pic>
        <p:nvPicPr>
          <p:cNvPr id="9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28762" y="3544372"/>
            <a:ext cx="7772876" cy="7772876"/>
          </a:xfrm>
          <a:prstGeom prst="rect">
            <a:avLst/>
          </a:prstGeom>
        </p:spPr>
      </p:pic>
      <p:pic>
        <p:nvPicPr>
          <p:cNvPr id="10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06107" y="6062782"/>
            <a:ext cx="403860" cy="504944"/>
          </a:xfrm>
          <a:prstGeom prst="rect">
            <a:avLst/>
          </a:prstGeom>
        </p:spPr>
      </p:pic>
      <p:sp>
        <p:nvSpPr>
          <p:cNvPr id="11" name="Text 1"/>
          <p:cNvSpPr/>
          <p:nvPr/>
        </p:nvSpPr>
        <p:spPr>
          <a:xfrm>
            <a:off x="914281" y="3243501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i="1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Jamoaviy loyihalar</a:t>
            </a:r>
            <a:endParaRPr lang="en-US" sz="2200" b="1" i="1" dirty="0"/>
          </a:p>
        </p:txBody>
      </p:sp>
      <p:sp>
        <p:nvSpPr>
          <p:cNvPr id="12" name="Text 2"/>
          <p:cNvSpPr/>
          <p:nvPr/>
        </p:nvSpPr>
        <p:spPr>
          <a:xfrm>
            <a:off x="837724" y="3739039"/>
            <a:ext cx="2969419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Hamkorlik va vazifalarni bo‘lishish.</a:t>
            </a:r>
            <a:endParaRPr lang="en-US" sz="1850" dirty="0"/>
          </a:p>
        </p:txBody>
      </p:sp>
      <p:sp>
        <p:nvSpPr>
          <p:cNvPr id="13" name="Text 3"/>
          <p:cNvSpPr/>
          <p:nvPr/>
        </p:nvSpPr>
        <p:spPr>
          <a:xfrm>
            <a:off x="4242792" y="1981438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i="1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Sport musobaqalari</a:t>
            </a:r>
            <a:endParaRPr lang="en-US" sz="2200" b="1" i="1" dirty="0"/>
          </a:p>
        </p:txBody>
      </p:sp>
      <p:sp>
        <p:nvSpPr>
          <p:cNvPr id="14" name="Text 4"/>
          <p:cNvSpPr/>
          <p:nvPr/>
        </p:nvSpPr>
        <p:spPr>
          <a:xfrm>
            <a:off x="4166116" y="2476976"/>
            <a:ext cx="2969538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Jamoa ruhini mustahkamlash.</a:t>
            </a:r>
            <a:endParaRPr lang="en-US" sz="1850" dirty="0"/>
          </a:p>
        </p:txBody>
      </p:sp>
      <p:sp>
        <p:nvSpPr>
          <p:cNvPr id="15" name="Text 5"/>
          <p:cNvSpPr/>
          <p:nvPr/>
        </p:nvSpPr>
        <p:spPr>
          <a:xfrm>
            <a:off x="7550468" y="1981438"/>
            <a:ext cx="2857738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i="1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O'quvchilar boshqaruvi</a:t>
            </a:r>
            <a:endParaRPr lang="en-US" sz="2200" b="1" i="1" dirty="0"/>
          </a:p>
        </p:txBody>
      </p:sp>
      <p:sp>
        <p:nvSpPr>
          <p:cNvPr id="16" name="Text 6"/>
          <p:cNvSpPr/>
          <p:nvPr/>
        </p:nvSpPr>
        <p:spPr>
          <a:xfrm>
            <a:off x="7494627" y="2476976"/>
            <a:ext cx="2969538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Shaxsiy mas’uliyat va hamjihatlikni rivojlantirish.</a:t>
            </a:r>
            <a:endParaRPr lang="en-US" sz="1850" dirty="0"/>
          </a:p>
        </p:txBody>
      </p:sp>
      <p:sp>
        <p:nvSpPr>
          <p:cNvPr id="17" name="Text 7"/>
          <p:cNvSpPr/>
          <p:nvPr/>
        </p:nvSpPr>
        <p:spPr>
          <a:xfrm>
            <a:off x="10899815" y="3243501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i="1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Trening va o‘yinlar</a:t>
            </a:r>
            <a:endParaRPr lang="en-US" sz="2200" b="1" i="1" dirty="0"/>
          </a:p>
        </p:txBody>
      </p:sp>
      <p:sp>
        <p:nvSpPr>
          <p:cNvPr id="18" name="Text 8"/>
          <p:cNvSpPr/>
          <p:nvPr/>
        </p:nvSpPr>
        <p:spPr>
          <a:xfrm>
            <a:off x="10823138" y="3739039"/>
            <a:ext cx="2969538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Samarali jamoa ko‘nikmalarini shakllantirish.</a:t>
            </a:r>
            <a:endParaRPr lang="en-US" sz="1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303</TotalTime>
  <Words>703</Words>
  <Application>Microsoft Office PowerPoint</Application>
  <PresentationFormat>Произвольный</PresentationFormat>
  <Paragraphs>106</Paragraphs>
  <Slides>13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Times New Roman</vt:lpstr>
      <vt:lpstr>Arial</vt:lpstr>
      <vt:lpstr>Red Hat Text</vt:lpstr>
      <vt:lpstr>Nunito Semi Bold</vt:lpstr>
      <vt:lpstr>Calibri Light</vt:lpstr>
      <vt:lpstr>Calibri</vt:lpstr>
      <vt:lpstr>Roboto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acer</cp:lastModifiedBy>
  <cp:revision>20</cp:revision>
  <dcterms:created xsi:type="dcterms:W3CDTF">2025-05-19T11:18:13Z</dcterms:created>
  <dcterms:modified xsi:type="dcterms:W3CDTF">2026-03-19T05:19:02Z</dcterms:modified>
</cp:coreProperties>
</file>