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70" r:id="rId3"/>
    <p:sldId id="257" r:id="rId4"/>
    <p:sldId id="259" r:id="rId5"/>
    <p:sldId id="258" r:id="rId6"/>
    <p:sldId id="274" r:id="rId7"/>
    <p:sldId id="268" r:id="rId8"/>
    <p:sldId id="275" r:id="rId9"/>
    <p:sldId id="276" r:id="rId10"/>
    <p:sldId id="277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9EFFD"/>
    <a:srgbClr val="3FF190"/>
    <a:srgbClr val="3AF694"/>
    <a:srgbClr val="EFC3D7"/>
    <a:srgbClr val="3BD2F5"/>
    <a:srgbClr val="D45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5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9B320E-9C38-4BBE-8326-3D6F07B17BDC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C9B686-75A6-4216-939D-C9438920C1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2482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673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659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0090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4253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025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670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297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849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323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9748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97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AFBE7-AD3B-4DC6-A59F-D4E9B4C5F81D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3288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5911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802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AFBE7-AD3B-4DC6-A59F-D4E9B4C5F81D}" type="datetimeFigureOut">
              <a:rPr lang="ru-RU" smtClean="0"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37871-96F1-4B28-B6D4-E11613AC8A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640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78" y="-3314"/>
            <a:ext cx="11635409" cy="68613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78518" y="854223"/>
            <a:ext cx="819660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Mavzu</a:t>
            </a:r>
            <a:r>
              <a:rPr lang="en-US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24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Boshlang'ich</a:t>
            </a:r>
            <a:r>
              <a:rPr lang="en-US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ta'limda</a:t>
            </a:r>
            <a:r>
              <a:rPr lang="en-US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sinf</a:t>
            </a:r>
            <a:r>
              <a:rPr lang="en-US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rahbarining</a:t>
            </a:r>
            <a:endParaRPr lang="en-US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           </a:t>
            </a:r>
            <a:r>
              <a:rPr lang="en-US" sz="24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ma'naviy-ma'rifiy</a:t>
            </a:r>
            <a:r>
              <a:rPr lang="en-US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ishlarni</a:t>
            </a:r>
            <a:r>
              <a:rPr lang="en-US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tashkil</a:t>
            </a:r>
            <a:r>
              <a:rPr lang="en-US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etish</a:t>
            </a:r>
            <a:r>
              <a:rPr lang="en-US" sz="2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i</a:t>
            </a:r>
            <a:endParaRPr lang="en-US" sz="2400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r>
              <a:rPr lang="en-US" sz="2400" dirty="0" smtClean="0">
                <a:latin typeface="Arial Black" panose="020B0A04020102020204" pitchFamily="34" charset="0"/>
              </a:rPr>
              <a:t>                              </a:t>
            </a:r>
            <a:r>
              <a:rPr lang="en-US" sz="2400" dirty="0" err="1" smtClean="0">
                <a:latin typeface="Arial Black" panose="020B0A04020102020204" pitchFamily="34" charset="0"/>
              </a:rPr>
              <a:t>Reja</a:t>
            </a:r>
            <a:r>
              <a:rPr lang="en-US" sz="2400" dirty="0" smtClean="0">
                <a:latin typeface="Arial Black" panose="020B0A04020102020204" pitchFamily="34" charset="0"/>
              </a:rPr>
              <a:t>: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 Black" panose="020B0A04020102020204" pitchFamily="34" charset="0"/>
              </a:rPr>
              <a:t>1. </a:t>
            </a:r>
            <a:r>
              <a:rPr lang="en-US" sz="2400" dirty="0" err="1" smtClean="0">
                <a:latin typeface="Arial Black" panose="020B0A04020102020204" pitchFamily="34" charset="0"/>
              </a:rPr>
              <a:t>Ma'naviy-ma'rifiy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ishlar</a:t>
            </a:r>
            <a:r>
              <a:rPr lang="en-US" sz="2400" dirty="0" smtClean="0">
                <a:latin typeface="Arial Black" panose="020B0A04020102020204" pitchFamily="34" charset="0"/>
              </a:rPr>
              <a:t> - </a:t>
            </a:r>
            <a:r>
              <a:rPr lang="en-US" sz="2400" dirty="0" err="1">
                <a:latin typeface="Arial Black" panose="020B0A04020102020204" pitchFamily="34" charset="0"/>
              </a:rPr>
              <a:t>t</a:t>
            </a:r>
            <a:r>
              <a:rPr lang="en-US" sz="2400" dirty="0" err="1" smtClean="0">
                <a:latin typeface="Arial Black" panose="020B0A04020102020204" pitchFamily="34" charset="0"/>
              </a:rPr>
              <a:t>a'rifi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va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vazifalari</a:t>
            </a:r>
            <a:endParaRPr lang="en-US" sz="2400" dirty="0" smtClean="0">
              <a:latin typeface="Arial Black" panose="020B0A040201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 Black" panose="020B0A04020102020204" pitchFamily="34" charset="0"/>
              </a:rPr>
              <a:t>2. </a:t>
            </a:r>
            <a:r>
              <a:rPr lang="en-US" sz="2400" dirty="0" err="1" smtClean="0">
                <a:latin typeface="Arial Black" panose="020B0A04020102020204" pitchFamily="34" charset="0"/>
              </a:rPr>
              <a:t>Sinf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rahbarining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ma'naviy-ma'rifiy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ishlarni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 Black" panose="020B0A04020102020204" pitchFamily="34" charset="0"/>
              </a:rPr>
              <a:t> </a:t>
            </a:r>
            <a:r>
              <a:rPr lang="en-US" sz="2400" dirty="0" smtClean="0">
                <a:latin typeface="Arial Black" panose="020B0A04020102020204" pitchFamily="34" charset="0"/>
              </a:rPr>
              <a:t>       </a:t>
            </a:r>
            <a:r>
              <a:rPr lang="en-US" sz="2400" dirty="0" err="1" smtClean="0">
                <a:latin typeface="Arial Black" panose="020B0A04020102020204" pitchFamily="34" charset="0"/>
              </a:rPr>
              <a:t>tashkil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etish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metodlari</a:t>
            </a:r>
            <a:endParaRPr lang="en-US" sz="2400" dirty="0" smtClean="0">
              <a:latin typeface="Arial Black" panose="020B0A040201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 Black" panose="020B0A04020102020204" pitchFamily="34" charset="0"/>
              </a:rPr>
              <a:t>3. </a:t>
            </a:r>
            <a:r>
              <a:rPr lang="en-US" sz="2400" dirty="0" err="1" smtClean="0">
                <a:latin typeface="Arial Black" panose="020B0A04020102020204" pitchFamily="34" charset="0"/>
              </a:rPr>
              <a:t>O'quvchilarning</a:t>
            </a:r>
            <a:r>
              <a:rPr lang="en-US" sz="2400" dirty="0" smtClean="0">
                <a:latin typeface="Arial Black" panose="020B0A04020102020204" pitchFamily="34" charset="0"/>
              </a:rPr>
              <a:t> individual </a:t>
            </a:r>
            <a:r>
              <a:rPr lang="en-US" sz="2400" dirty="0" err="1" smtClean="0">
                <a:latin typeface="Arial Black" panose="020B0A04020102020204" pitchFamily="34" charset="0"/>
              </a:rPr>
              <a:t>xususiyatlarini</a:t>
            </a:r>
            <a:endParaRPr lang="en-US" sz="2400" dirty="0" smtClean="0">
              <a:latin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 Black" panose="020B0A04020102020204" pitchFamily="34" charset="0"/>
              </a:rPr>
              <a:t> </a:t>
            </a:r>
            <a:r>
              <a:rPr lang="en-US" sz="2400" dirty="0" smtClean="0">
                <a:latin typeface="Arial Black" panose="020B0A04020102020204" pitchFamily="34" charset="0"/>
              </a:rPr>
              <a:t>       </a:t>
            </a:r>
            <a:r>
              <a:rPr lang="en-US" sz="2400" dirty="0" err="1" smtClean="0">
                <a:latin typeface="Arial Black" panose="020B0A04020102020204" pitchFamily="34" charset="0"/>
              </a:rPr>
              <a:t>inobatga</a:t>
            </a:r>
            <a:r>
              <a:rPr lang="en-US" sz="2400" dirty="0" smtClean="0"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latin typeface="Arial Black" panose="020B0A04020102020204" pitchFamily="34" charset="0"/>
              </a:rPr>
              <a:t>olish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0712" y="4201948"/>
            <a:ext cx="3626358" cy="2039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26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7B2F35C0-4BD2-4852-A26C-CF07800BB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1400" y="0"/>
            <a:ext cx="4800600" cy="6858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F5AC7B7-CF53-4774-AF32-51365A5F180E}"/>
              </a:ext>
            </a:extLst>
          </p:cNvPr>
          <p:cNvSpPr/>
          <p:nvPr/>
        </p:nvSpPr>
        <p:spPr>
          <a:xfrm>
            <a:off x="227815" y="463484"/>
            <a:ext cx="6465216" cy="3170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667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67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67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667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667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rahbari</a:t>
            </a:r>
            <a:r>
              <a:rPr lang="en-US" sz="2667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667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oʻquvchilarni</a:t>
            </a:r>
            <a:r>
              <a:rPr lang="en-US" sz="266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saviyada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yoshda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bilimi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jihatidan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boʻlgan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jamoani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boshqarib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turuvchi</a:t>
            </a:r>
            <a:r>
              <a:rPr lang="en-US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pedagog</a:t>
            </a:r>
            <a:r>
              <a:rPr lang="en-US" sz="266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67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969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65" y="168964"/>
            <a:ext cx="12006469" cy="641736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54155" y="914546"/>
            <a:ext cx="10548731" cy="588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95754" y="1166843"/>
            <a:ext cx="1019028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axloqiy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qarashlari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qadriyatlarga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xulq-atvori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Shu bois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rahbarining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ma’naviy-ma’rifiy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dunyoqarashini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rahbari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Vatanga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muhabbat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qadriyatlarga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hurmat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insonparvarlik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do‘stlik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hamjihatlik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fazilatlar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tarbiyalashga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rahbari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ma’naviy-ma’rifiy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ko‘proq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ko‘rgazmali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interaktiv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tezroq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o‘zlashtiradi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rahbari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suhbat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sahnalashtirish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ekskursiya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musobaqa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suhbati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metodlardan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muvofiqdir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502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67" y="109581"/>
            <a:ext cx="12005850" cy="6760255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4552126" y="1808965"/>
            <a:ext cx="2544416" cy="184205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latin typeface="Arial Black" panose="020B0A04020102020204" pitchFamily="34" charset="0"/>
              </a:rPr>
              <a:t>Ma'naviy-ma'rifiy</a:t>
            </a:r>
            <a:r>
              <a:rPr lang="en-US" sz="2000" dirty="0" smtClean="0">
                <a:latin typeface="Arial Black" panose="020B0A04020102020204" pitchFamily="34" charset="0"/>
              </a:rPr>
              <a:t> </a:t>
            </a:r>
            <a:r>
              <a:rPr lang="en-US" sz="2000" dirty="0" err="1" smtClean="0">
                <a:latin typeface="Arial Black" panose="020B0A04020102020204" pitchFamily="34" charset="0"/>
              </a:rPr>
              <a:t>ishlar</a:t>
            </a:r>
            <a:r>
              <a:rPr lang="en-US" sz="2000" dirty="0" smtClean="0">
                <a:latin typeface="Arial Black" panose="020B0A04020102020204" pitchFamily="34" charset="0"/>
              </a:rPr>
              <a:t> - </a:t>
            </a:r>
            <a:r>
              <a:rPr lang="en-US" sz="2000" dirty="0" err="1">
                <a:latin typeface="Arial Black" panose="020B0A04020102020204" pitchFamily="34" charset="0"/>
              </a:rPr>
              <a:t>t</a:t>
            </a:r>
            <a:r>
              <a:rPr lang="en-US" sz="2000" dirty="0" err="1" smtClean="0">
                <a:latin typeface="Arial Black" panose="020B0A04020102020204" pitchFamily="34" charset="0"/>
              </a:rPr>
              <a:t>a'rifi</a:t>
            </a:r>
            <a:r>
              <a:rPr lang="en-US" sz="2000" dirty="0" smtClean="0">
                <a:latin typeface="Arial Black" panose="020B0A04020102020204" pitchFamily="34" charset="0"/>
              </a:rPr>
              <a:t> </a:t>
            </a:r>
            <a:r>
              <a:rPr lang="en-US" sz="2000" dirty="0" err="1" smtClean="0">
                <a:latin typeface="Arial Black" panose="020B0A04020102020204" pitchFamily="34" charset="0"/>
              </a:rPr>
              <a:t>va</a:t>
            </a:r>
            <a:r>
              <a:rPr lang="en-US" sz="2000" dirty="0" smtClean="0">
                <a:latin typeface="Arial Black" panose="020B0A04020102020204" pitchFamily="34" charset="0"/>
              </a:rPr>
              <a:t> </a:t>
            </a:r>
            <a:r>
              <a:rPr lang="en-US" sz="2000" dirty="0" err="1" smtClean="0">
                <a:latin typeface="Arial Black" panose="020B0A04020102020204" pitchFamily="34" charset="0"/>
              </a:rPr>
              <a:t>vazifalari</a:t>
            </a:r>
            <a:endParaRPr lang="ru-RU" sz="2000" dirty="0">
              <a:latin typeface="Arial Black" panose="020B0A0402010202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207057" y="273333"/>
            <a:ext cx="2040835" cy="151074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Ma'naviy-ma'rifiy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ishlar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ta’rifi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 rot="12756127">
            <a:off x="3395656" y="1011332"/>
            <a:ext cx="1205947" cy="9806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017635">
            <a:off x="2286481" y="1843024"/>
            <a:ext cx="874644" cy="9011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49569" y="2778229"/>
            <a:ext cx="3489910" cy="299971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Ta’lim-tarbiya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dunyoqarashi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axloqiy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fazilatlari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insoniy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qadriyatlari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faolligini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tizimli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tarbiyaviy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tadbirlar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majmuasi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19247810">
            <a:off x="7047934" y="1348600"/>
            <a:ext cx="746654" cy="6145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606748" y="193821"/>
            <a:ext cx="2623929" cy="165459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Sinf</a:t>
            </a:r>
            <a:r>
              <a:rPr lang="en-US" sz="20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rahbarining</a:t>
            </a:r>
            <a:r>
              <a:rPr lang="en-US" sz="20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vazifalari</a:t>
            </a:r>
            <a:endParaRPr lang="ru-RU" sz="20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8799444" y="1908314"/>
            <a:ext cx="388518" cy="2968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368209" y="2284655"/>
            <a:ext cx="4306956" cy="61216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O'quvchilarda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yuksak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ma'naviy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fazilatlarni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9021852" y="3926521"/>
            <a:ext cx="443109" cy="3682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464285" y="4324535"/>
            <a:ext cx="4210880" cy="55179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O'quvchilarning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faolligini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9100123" y="4990612"/>
            <a:ext cx="310247" cy="2937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383116" y="5284391"/>
            <a:ext cx="4373217" cy="52581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o'rnatish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axloqni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tarbiyalash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8264" y="3829351"/>
            <a:ext cx="2819945" cy="2047945"/>
          </a:xfrm>
          <a:prstGeom prst="rect">
            <a:avLst/>
          </a:prstGeom>
        </p:spPr>
      </p:pic>
      <p:sp>
        <p:nvSpPr>
          <p:cNvPr id="20" name="Стрелка вниз 19"/>
          <p:cNvSpPr/>
          <p:nvPr/>
        </p:nvSpPr>
        <p:spPr>
          <a:xfrm>
            <a:off x="9021852" y="2887664"/>
            <a:ext cx="388518" cy="2968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498445" y="3264005"/>
            <a:ext cx="4306956" cy="61216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O'quvchilarda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estetik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tarbiyani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Стрелка вниз 21"/>
          <p:cNvSpPr/>
          <p:nvPr/>
        </p:nvSpPr>
        <p:spPr>
          <a:xfrm>
            <a:off x="9154637" y="5831273"/>
            <a:ext cx="310247" cy="2937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7498445" y="6172776"/>
            <a:ext cx="4373217" cy="52581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bo’sh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vaqtlarini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mazmunli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705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92" y="104879"/>
            <a:ext cx="12098615" cy="6648242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2755942" y="304800"/>
            <a:ext cx="6891131" cy="108667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latin typeface="Arial Black" panose="020B0A04020102020204" pitchFamily="34" charset="0"/>
              </a:rPr>
              <a:t>Sinf</a:t>
            </a:r>
            <a:r>
              <a:rPr lang="en-US" sz="3200" dirty="0" smtClean="0">
                <a:latin typeface="Arial Black" panose="020B0A04020102020204" pitchFamily="34" charset="0"/>
              </a:rPr>
              <a:t> </a:t>
            </a:r>
            <a:r>
              <a:rPr lang="en-US" sz="3200" dirty="0" err="1" smtClean="0">
                <a:latin typeface="Arial Black" panose="020B0A04020102020204" pitchFamily="34" charset="0"/>
              </a:rPr>
              <a:t>rahbarining</a:t>
            </a:r>
            <a:r>
              <a:rPr lang="en-US" sz="3200" dirty="0" smtClean="0">
                <a:latin typeface="Arial Black" panose="020B0A04020102020204" pitchFamily="34" charset="0"/>
              </a:rPr>
              <a:t> </a:t>
            </a:r>
            <a:r>
              <a:rPr lang="en-US" sz="3200" dirty="0" err="1" smtClean="0">
                <a:latin typeface="Arial Black" panose="020B0A04020102020204" pitchFamily="34" charset="0"/>
              </a:rPr>
              <a:t>roli</a:t>
            </a:r>
            <a:r>
              <a:rPr lang="en-US" sz="3200" dirty="0" smtClean="0">
                <a:latin typeface="Arial Black" panose="020B0A04020102020204" pitchFamily="34" charset="0"/>
              </a:rPr>
              <a:t> </a:t>
            </a:r>
            <a:r>
              <a:rPr lang="en-US" sz="3200" dirty="0" err="1" smtClean="0">
                <a:latin typeface="Arial Black" panose="020B0A04020102020204" pitchFamily="34" charset="0"/>
              </a:rPr>
              <a:t>va</a:t>
            </a:r>
            <a:r>
              <a:rPr lang="en-US" sz="3200" dirty="0" smtClean="0">
                <a:latin typeface="Arial Black" panose="020B0A04020102020204" pitchFamily="34" charset="0"/>
              </a:rPr>
              <a:t> </a:t>
            </a:r>
            <a:r>
              <a:rPr lang="en-US" sz="3200" dirty="0" err="1" smtClean="0">
                <a:latin typeface="Arial Black" panose="020B0A04020102020204" pitchFamily="34" charset="0"/>
              </a:rPr>
              <a:t>ahamiyati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391508" y="1591399"/>
            <a:ext cx="7851530" cy="5218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rahbari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ma’naviy-ma’rifiy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Rejada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bayramlari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sanalar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qadriyatlar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sog‘lom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turmush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tarzi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kasbga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yo‘naltirish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yo‘nalishlar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qamrab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faolligini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oshiradigan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interaktiv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shaklda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o‘tkazilishi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Ma’naviy-ma’rifiy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shakllariga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soatlari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davra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suhbatlari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ekskursiyalar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tanlovlar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sahna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ko‘rinishlari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mahalla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tadbirlari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“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Vatanim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faxrim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mavzusida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tanlovi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“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Kitobxonlik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haftaligi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”, “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Yaxshilik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aksiyasi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“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olami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uchrashuvi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tadbirlar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ma’naviy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rivojiga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rahbari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ma’naviy-ma’rifiy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metodlardan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“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Aqliy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hujum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”, “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Klaster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”, “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o‘ynash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”, “Insert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”, “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Muammoli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vaziyat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metodlar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fikrlashini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darsdan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tarbiyaviy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etishini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ta’minlaydi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35724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670124" y="1669707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dirty="0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Ma'naviy-axloqiy</a:t>
            </a:r>
            <a:endParaRPr lang="en-US" sz="1833" dirty="0">
              <a:solidFill>
                <a:srgbClr val="FF0000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512023" y="2343398"/>
            <a:ext cx="2371328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375"/>
              </a:lnSpc>
              <a:buSzPct val="100000"/>
              <a:buChar char="•"/>
            </a:pPr>
            <a:r>
              <a:rPr lang="en-US" sz="1458" dirty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Mavzuli kechalar</a:t>
            </a:r>
            <a:endParaRPr lang="en-US" sz="1458" dirty="0"/>
          </a:p>
        </p:txBody>
      </p:sp>
      <p:sp>
        <p:nvSpPr>
          <p:cNvPr id="5" name="Text 3"/>
          <p:cNvSpPr/>
          <p:nvPr/>
        </p:nvSpPr>
        <p:spPr>
          <a:xfrm>
            <a:off x="512023" y="2873023"/>
            <a:ext cx="2371328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375"/>
              </a:lnSpc>
              <a:buSzPct val="100000"/>
              <a:buChar char="•"/>
            </a:pPr>
            <a:r>
              <a:rPr lang="en-US" sz="1458" dirty="0" err="1" smtClean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Davra</a:t>
            </a:r>
            <a:r>
              <a:rPr lang="en-US" sz="1458" dirty="0" smtClean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1458" dirty="0" err="1" smtClean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suhbatlari</a:t>
            </a:r>
            <a:endParaRPr lang="en-US" sz="1458" dirty="0"/>
          </a:p>
        </p:txBody>
      </p:sp>
      <p:sp>
        <p:nvSpPr>
          <p:cNvPr id="6" name="Text 4"/>
          <p:cNvSpPr/>
          <p:nvPr/>
        </p:nvSpPr>
        <p:spPr>
          <a:xfrm>
            <a:off x="512023" y="3460948"/>
            <a:ext cx="2371328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375"/>
              </a:lnSpc>
              <a:buSzPct val="100000"/>
              <a:buChar char="•"/>
            </a:pPr>
            <a:r>
              <a:rPr lang="en-US" sz="1458" dirty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Adabiy uchrashuvlar</a:t>
            </a:r>
            <a:endParaRPr lang="en-US" sz="1458" dirty="0"/>
          </a:p>
        </p:txBody>
      </p:sp>
      <p:sp>
        <p:nvSpPr>
          <p:cNvPr id="7" name="Text 5"/>
          <p:cNvSpPr/>
          <p:nvPr/>
        </p:nvSpPr>
        <p:spPr>
          <a:xfrm>
            <a:off x="3500339" y="1669707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dirty="0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Madaniy-ma'rifiy</a:t>
            </a:r>
            <a:endParaRPr lang="en-US" sz="1833" dirty="0">
              <a:solidFill>
                <a:srgbClr val="FF0000"/>
              </a:solidFill>
            </a:endParaRPr>
          </a:p>
        </p:txBody>
      </p:sp>
      <p:sp>
        <p:nvSpPr>
          <p:cNvPr id="8" name="Text 6"/>
          <p:cNvSpPr/>
          <p:nvPr/>
        </p:nvSpPr>
        <p:spPr>
          <a:xfrm>
            <a:off x="3218985" y="2343398"/>
            <a:ext cx="237132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85739" indent="-285739">
              <a:lnSpc>
                <a:spcPts val="2375"/>
              </a:lnSpc>
              <a:buSzPct val="100000"/>
              <a:buChar char="•"/>
            </a:pPr>
            <a:r>
              <a:rPr lang="en-US" sz="1458" dirty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Teatr va muzey tashriflari</a:t>
            </a:r>
            <a:endParaRPr lang="en-US" sz="1458" dirty="0"/>
          </a:p>
        </p:txBody>
      </p:sp>
      <p:sp>
        <p:nvSpPr>
          <p:cNvPr id="9" name="Text 7"/>
          <p:cNvSpPr/>
          <p:nvPr/>
        </p:nvSpPr>
        <p:spPr>
          <a:xfrm>
            <a:off x="3218985" y="3035203"/>
            <a:ext cx="2371328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375"/>
              </a:lnSpc>
              <a:buSzPct val="100000"/>
              <a:buChar char="•"/>
            </a:pPr>
            <a:r>
              <a:rPr lang="en-US" sz="1458" dirty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Konsertlar</a:t>
            </a:r>
            <a:endParaRPr lang="en-US" sz="1458" dirty="0"/>
          </a:p>
        </p:txBody>
      </p:sp>
      <p:sp>
        <p:nvSpPr>
          <p:cNvPr id="10" name="Text 8"/>
          <p:cNvSpPr/>
          <p:nvPr/>
        </p:nvSpPr>
        <p:spPr>
          <a:xfrm>
            <a:off x="6189716" y="1711005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dirty="0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Sport</a:t>
            </a:r>
            <a:endParaRPr lang="en-US" sz="1833" dirty="0">
              <a:solidFill>
                <a:srgbClr val="FF0000"/>
              </a:solidFill>
            </a:endParaRPr>
          </a:p>
        </p:txBody>
      </p:sp>
      <p:sp>
        <p:nvSpPr>
          <p:cNvPr id="11" name="Text 9"/>
          <p:cNvSpPr/>
          <p:nvPr/>
        </p:nvSpPr>
        <p:spPr>
          <a:xfrm>
            <a:off x="5863035" y="2362136"/>
            <a:ext cx="237132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85739" indent="-285739">
              <a:lnSpc>
                <a:spcPts val="2375"/>
              </a:lnSpc>
              <a:buSzPct val="100000"/>
              <a:buChar char="•"/>
            </a:pPr>
            <a:r>
              <a:rPr lang="en-US" sz="1458" dirty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Musobaqalar, estafetalar</a:t>
            </a:r>
            <a:endParaRPr lang="en-US" sz="1458" dirty="0"/>
          </a:p>
        </p:txBody>
      </p:sp>
      <p:sp>
        <p:nvSpPr>
          <p:cNvPr id="12" name="Text 10"/>
          <p:cNvSpPr/>
          <p:nvPr/>
        </p:nvSpPr>
        <p:spPr>
          <a:xfrm>
            <a:off x="6066624" y="3099094"/>
            <a:ext cx="2371328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375"/>
              </a:lnSpc>
              <a:buSzPct val="100000"/>
              <a:buChar char="•"/>
            </a:pPr>
            <a:r>
              <a:rPr lang="en-US" sz="1458" dirty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Sport o'yinlari</a:t>
            </a:r>
            <a:endParaRPr lang="en-US" sz="1458" dirty="0"/>
          </a:p>
        </p:txBody>
      </p:sp>
      <p:sp>
        <p:nvSpPr>
          <p:cNvPr id="13" name="Text 11"/>
          <p:cNvSpPr/>
          <p:nvPr/>
        </p:nvSpPr>
        <p:spPr>
          <a:xfrm>
            <a:off x="9019931" y="1714602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dirty="0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Mehnat ta'limi</a:t>
            </a:r>
            <a:endParaRPr lang="en-US" sz="1833" dirty="0">
              <a:solidFill>
                <a:srgbClr val="FF0000"/>
              </a:solidFill>
            </a:endParaRPr>
          </a:p>
        </p:txBody>
      </p:sp>
      <p:sp>
        <p:nvSpPr>
          <p:cNvPr id="14" name="Text 12"/>
          <p:cNvSpPr/>
          <p:nvPr/>
        </p:nvSpPr>
        <p:spPr>
          <a:xfrm>
            <a:off x="9019931" y="2343397"/>
            <a:ext cx="2371328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375"/>
              </a:lnSpc>
              <a:buSzPct val="100000"/>
              <a:buChar char="•"/>
            </a:pPr>
            <a:r>
              <a:rPr lang="en-US" sz="1458" dirty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Hasharlar</a:t>
            </a:r>
            <a:endParaRPr lang="en-US" sz="1458" dirty="0"/>
          </a:p>
        </p:txBody>
      </p:sp>
      <p:sp>
        <p:nvSpPr>
          <p:cNvPr id="15" name="Text 13"/>
          <p:cNvSpPr/>
          <p:nvPr/>
        </p:nvSpPr>
        <p:spPr>
          <a:xfrm>
            <a:off x="8914263" y="3007319"/>
            <a:ext cx="237132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85739" indent="-285739">
              <a:lnSpc>
                <a:spcPts val="2375"/>
              </a:lnSpc>
              <a:buSzPct val="100000"/>
              <a:buChar char="•"/>
            </a:pPr>
            <a:r>
              <a:rPr lang="en-US" sz="1458" dirty="0">
                <a:solidFill>
                  <a:srgbClr val="2C292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Hunarmandchilik to'garaklari</a:t>
            </a:r>
            <a:endParaRPr lang="en-US" sz="1458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039816" y="317694"/>
            <a:ext cx="8651630" cy="653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625"/>
              </a:lnSpc>
            </a:pPr>
            <a:r>
              <a:rPr lang="en-US" sz="3600" b="1" dirty="0" err="1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Darsdan</a:t>
            </a:r>
            <a:r>
              <a:rPr lang="en-US" sz="3600" b="1" dirty="0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tashqari</a:t>
            </a:r>
            <a:r>
              <a:rPr lang="en-US" sz="3600" b="1" dirty="0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tadbirlar</a:t>
            </a:r>
            <a:r>
              <a:rPr lang="en-US" sz="3600" b="1" dirty="0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Bricolage Grotesque Semi Bold" pitchFamily="34" charset="0"/>
                <a:ea typeface="Bricolage Grotesque Semi Bold" pitchFamily="34" charset="-122"/>
                <a:cs typeface="Bricolage Grotesque Semi Bold" pitchFamily="34" charset="-120"/>
              </a:rPr>
              <a:t>turlari</a:t>
            </a:r>
            <a:endParaRPr 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732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61" y="-297"/>
            <a:ext cx="12156478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60586" y="1166843"/>
            <a:ext cx="979463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rahbari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ma’naviy-ma’rifiy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inobatga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xarakteri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o‘zlashtirish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tarbiyaviy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differensial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suhbat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sahnalashtirish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erkinroq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namoyon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tortinchoq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jalb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yetakchilik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tashkilotchilik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tarbiyaviy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Individual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mustahkamlaydi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ma’naviy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3632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7331" y="1037492"/>
            <a:ext cx="10515600" cy="4466493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“QADRIYATLAR CHAMADONI” </a:t>
            </a:r>
            <a:br>
              <a:rPr lang="en-US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br>
              <a:rPr lang="en-US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O’qituvchi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quti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kartochkalar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joylanadi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navbat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kartochka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tanlaydi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qadriyat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Qayerda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uchraydi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qo‘llaymiz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egan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savllarga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beradilar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0432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3708" y="264233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6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Kahoot</a:t>
            </a:r>
            <a:r>
              <a:rPr lang="en-US" sz="6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6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</a:t>
            </a:r>
            <a:endParaRPr lang="ru-RU" sz="6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8417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67" y="109581"/>
            <a:ext cx="12005850" cy="6760255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4552126" y="1808965"/>
            <a:ext cx="2544416" cy="184205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 Black" panose="020B0A04020102020204" pitchFamily="34" charset="0"/>
              </a:rPr>
              <a:t>GURUHLARDA ISHLASH</a:t>
            </a:r>
            <a:endParaRPr lang="ru-RU" sz="2000" dirty="0">
              <a:latin typeface="Arial Black" panose="020B0A0402010202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207058" y="273332"/>
            <a:ext cx="2013076" cy="157508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O’quvchini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o’qishga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rag’batlantirishning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3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usulini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yozing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va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izohlang</a:t>
            </a:r>
            <a:endParaRPr lang="ru-RU" sz="1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 rot="12756127">
            <a:off x="3395656" y="1011332"/>
            <a:ext cx="1205947" cy="9806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017635">
            <a:off x="2286481" y="1843024"/>
            <a:ext cx="874644" cy="9011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14331" y="2778229"/>
            <a:ext cx="2425148" cy="299971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Boshlang’ich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sinflarda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darsni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qanday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qiziqarli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boshlash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mumkin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.</a:t>
            </a:r>
            <a:endParaRPr lang="ru-RU" sz="16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19247810">
            <a:off x="7047934" y="1348600"/>
            <a:ext cx="746654" cy="6145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606748" y="193821"/>
            <a:ext cx="2623929" cy="165459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Boshlang’ich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sinf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o’qituvchisi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eng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ko’p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duch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keladigan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muammo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va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uning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yechimlari</a:t>
            </a:r>
            <a:endParaRPr lang="ru-RU" sz="1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8799444" y="1908314"/>
            <a:ext cx="464056" cy="5088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368209" y="2486685"/>
            <a:ext cx="4306956" cy="119742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Boshlang’ich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ta’limda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muvaffaqiyatli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o’qituvchi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portreti</a:t>
            </a:r>
            <a:endParaRPr lang="ru-RU" sz="16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8945218" y="3739277"/>
            <a:ext cx="477078" cy="5127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464285" y="4324534"/>
            <a:ext cx="4210880" cy="848139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2050-yilda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siz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maktabni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qanday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tasavvur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qilasiz</a:t>
            </a:r>
            <a:endParaRPr lang="ru-RU" sz="1400" dirty="0"/>
          </a:p>
        </p:txBody>
      </p:sp>
      <p:sp>
        <p:nvSpPr>
          <p:cNvPr id="17" name="Стрелка вниз 16"/>
          <p:cNvSpPr/>
          <p:nvPr/>
        </p:nvSpPr>
        <p:spPr>
          <a:xfrm>
            <a:off x="9064488" y="5252189"/>
            <a:ext cx="384313" cy="45950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606748" y="5813099"/>
            <a:ext cx="4373217" cy="93225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Muammoli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vaziyat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: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uy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vazifasini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bajarmaydigan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o’quvchi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bilan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ishlash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8264" y="3829351"/>
            <a:ext cx="2819945" cy="2047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66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</TotalTime>
  <Words>218</Words>
  <Application>Microsoft Office PowerPoint</Application>
  <PresentationFormat>Широкоэкранный</PresentationFormat>
  <Paragraphs>51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9" baseType="lpstr">
      <vt:lpstr>Arial</vt:lpstr>
      <vt:lpstr>Arial Black</vt:lpstr>
      <vt:lpstr>Bricolage Grotesque Semi Bold</vt:lpstr>
      <vt:lpstr>Calibri</vt:lpstr>
      <vt:lpstr>Calibri Light</vt:lpstr>
      <vt:lpstr>Inter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“QADRIYATLAR CHAMADONI”  METODI O’qituvchi quti olib keladi. Ichiga kartochkalar joylanadi: O‘quvchilar navbat bilan kartochka tanlaydi va  Bu qadriyat nima? Qayerda uchraydi? Hayotda qanday qo‘llaymiz? degan savllarga javob beradilar.</vt:lpstr>
      <vt:lpstr>“Kahoot” dasturi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acer</cp:lastModifiedBy>
  <cp:revision>37</cp:revision>
  <dcterms:created xsi:type="dcterms:W3CDTF">2025-02-10T17:26:55Z</dcterms:created>
  <dcterms:modified xsi:type="dcterms:W3CDTF">2026-06-11T05:23:49Z</dcterms:modified>
</cp:coreProperties>
</file>