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3"/>
  </p:notesMasterIdLst>
  <p:sldIdLst>
    <p:sldId id="275" r:id="rId2"/>
    <p:sldId id="268" r:id="rId3"/>
    <p:sldId id="282" r:id="rId4"/>
    <p:sldId id="276" r:id="rId5"/>
    <p:sldId id="277" r:id="rId6"/>
    <p:sldId id="278" r:id="rId7"/>
    <p:sldId id="270" r:id="rId8"/>
    <p:sldId id="271" r:id="rId9"/>
    <p:sldId id="279" r:id="rId10"/>
    <p:sldId id="280" r:id="rId11"/>
    <p:sldId id="281" r:id="rId12"/>
  </p:sldIdLst>
  <p:sldSz cx="14630400" cy="8229600"/>
  <p:notesSz cx="8229600" cy="14630400"/>
  <p:embeddedFontLst>
    <p:embeddedFont>
      <p:font typeface="Source Sans 3" panose="020B0604020202020204" charset="0"/>
      <p:regular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Nunito Semi Bold" panose="020B0604020202020204" charset="-52"/>
      <p:regular r:id="rId21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2" d="100"/>
          <a:sy n="72" d="100"/>
        </p:scale>
        <p:origin x="52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1516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8641a476e9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8641a476e9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9182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4894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7797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0597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366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555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3F3FF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1136441" y="858640"/>
            <a:ext cx="12357600" cy="7699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80432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20AEC540-7AD3-4BA4-8AE9-D5250E6891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92694"/>
            <a:ext cx="14630400" cy="144780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57556EF-570A-4901-A6DA-DA4EC93D3176}"/>
              </a:ext>
            </a:extLst>
          </p:cNvPr>
          <p:cNvSpPr/>
          <p:nvPr/>
        </p:nvSpPr>
        <p:spPr>
          <a:xfrm>
            <a:off x="961533" y="1677971"/>
            <a:ext cx="1183063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Boshlang’ich</a:t>
            </a:r>
            <a:r>
              <a:rPr lang="en-US" sz="3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ta’limda</a:t>
            </a:r>
            <a:r>
              <a:rPr lang="en-US" sz="3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dars</a:t>
            </a:r>
            <a:r>
              <a:rPr lang="en-US" sz="3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sinfdan</a:t>
            </a:r>
            <a:r>
              <a:rPr lang="en-US" sz="3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tashqari</a:t>
            </a:r>
            <a:r>
              <a:rPr lang="en-US" sz="3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ishlarni</a:t>
            </a:r>
            <a:r>
              <a:rPr lang="en-US" sz="3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3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r>
              <a:rPr lang="en-US" sz="3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3200" b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endParaRPr lang="en-US" sz="4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</a:rPr>
              <a:t>3.7.1-modul: </a:t>
            </a:r>
            <a:r>
              <a:rPr lang="en-US" sz="4000" b="1" dirty="0" err="1" smtClean="0">
                <a:solidFill>
                  <a:srgbClr val="00002E"/>
                </a:solidFill>
                <a:latin typeface="Times New Roman" panose="02020603050405020304" pitchFamily="18" charset="0"/>
                <a:ea typeface="Nunito Semi Bold" pitchFamily="34" charset="-122"/>
                <a:cs typeface="Times New Roman" panose="02020603050405020304" pitchFamily="18" charset="0"/>
              </a:rPr>
              <a:t>Boshlang‘ich</a:t>
            </a:r>
            <a:r>
              <a:rPr lang="en-US" sz="4000" b="1" dirty="0" smtClean="0">
                <a:solidFill>
                  <a:srgbClr val="00002E"/>
                </a:solidFill>
                <a:latin typeface="Times New Roman" panose="02020603050405020304" pitchFamily="18" charset="0"/>
                <a:ea typeface="Nunit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002E"/>
                </a:solidFill>
                <a:latin typeface="Times New Roman" panose="02020603050405020304" pitchFamily="18" charset="0"/>
                <a:ea typeface="Nunito Semi Bold" pitchFamily="34" charset="-122"/>
                <a:cs typeface="Times New Roman" panose="02020603050405020304" pitchFamily="18" charset="0"/>
              </a:rPr>
              <a:t>sinf</a:t>
            </a:r>
            <a:r>
              <a:rPr lang="en-US" sz="4000" b="1" dirty="0">
                <a:solidFill>
                  <a:srgbClr val="00002E"/>
                </a:solidFill>
                <a:latin typeface="Times New Roman" panose="02020603050405020304" pitchFamily="18" charset="0"/>
                <a:ea typeface="Nunit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002E"/>
                </a:solidFill>
                <a:latin typeface="Times New Roman" panose="02020603050405020304" pitchFamily="18" charset="0"/>
                <a:ea typeface="Nunito Semi Bold" pitchFamily="34" charset="-122"/>
                <a:cs typeface="Times New Roman" panose="02020603050405020304" pitchFamily="18" charset="0"/>
              </a:rPr>
              <a:t>tarbiya</a:t>
            </a:r>
            <a:r>
              <a:rPr lang="en-US" sz="4000" b="1" dirty="0">
                <a:solidFill>
                  <a:srgbClr val="00002E"/>
                </a:solidFill>
                <a:latin typeface="Times New Roman" panose="02020603050405020304" pitchFamily="18" charset="0"/>
                <a:ea typeface="Nunit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002E"/>
                </a:solidFill>
                <a:latin typeface="Times New Roman" panose="02020603050405020304" pitchFamily="18" charset="0"/>
                <a:ea typeface="Nunito Semi Bold" pitchFamily="34" charset="-122"/>
                <a:cs typeface="Times New Roman" panose="02020603050405020304" pitchFamily="18" charset="0"/>
              </a:rPr>
              <a:t>darslarida</a:t>
            </a:r>
            <a:r>
              <a:rPr lang="en-US" sz="4000" b="1" dirty="0">
                <a:solidFill>
                  <a:srgbClr val="00002E"/>
                </a:solidFill>
                <a:latin typeface="Times New Roman" panose="02020603050405020304" pitchFamily="18" charset="0"/>
                <a:ea typeface="Nunito Semi Bold" pitchFamily="34" charset="-122"/>
                <a:cs typeface="Times New Roman" panose="02020603050405020304" pitchFamily="18" charset="0"/>
              </a:rPr>
              <a:t>      </a:t>
            </a:r>
            <a:r>
              <a:rPr lang="en-US" sz="4000" b="1" dirty="0" err="1" smtClean="0">
                <a:solidFill>
                  <a:srgbClr val="00002E"/>
                </a:solidFill>
                <a:latin typeface="Times New Roman" panose="02020603050405020304" pitchFamily="18" charset="0"/>
                <a:ea typeface="Nunito Semi Bold" pitchFamily="34" charset="-122"/>
                <a:cs typeface="Times New Roman" panose="02020603050405020304" pitchFamily="18" charset="0"/>
              </a:rPr>
              <a:t>ekskursiyalarni</a:t>
            </a:r>
            <a:r>
              <a:rPr lang="en-US" sz="4000" b="1" dirty="0" smtClean="0">
                <a:solidFill>
                  <a:srgbClr val="00002E"/>
                </a:solidFill>
                <a:latin typeface="Times New Roman" panose="02020603050405020304" pitchFamily="18" charset="0"/>
                <a:ea typeface="Nunit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002E"/>
                </a:solidFill>
                <a:latin typeface="Times New Roman" panose="02020603050405020304" pitchFamily="18" charset="0"/>
                <a:ea typeface="Nunito Semi Bold" pitchFamily="34" charset="-122"/>
                <a:cs typeface="Times New Roman" panose="02020603050405020304" pitchFamily="18" charset="0"/>
              </a:rPr>
              <a:t>tashkil</a:t>
            </a:r>
            <a:r>
              <a:rPr lang="en-US" sz="4000" b="1" dirty="0">
                <a:solidFill>
                  <a:srgbClr val="00002E"/>
                </a:solidFill>
                <a:latin typeface="Times New Roman" panose="02020603050405020304" pitchFamily="18" charset="0"/>
                <a:ea typeface="Nunit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002E"/>
                </a:solidFill>
                <a:latin typeface="Times New Roman" panose="02020603050405020304" pitchFamily="18" charset="0"/>
                <a:ea typeface="Nunito Semi Bold" pitchFamily="34" charset="-122"/>
                <a:cs typeface="Times New Roman" panose="02020603050405020304" pitchFamily="18" charset="0"/>
              </a:rPr>
              <a:t>etish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27572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Google Shape;66;p15"/>
          <p:cNvGrpSpPr/>
          <p:nvPr/>
        </p:nvGrpSpPr>
        <p:grpSpPr>
          <a:xfrm>
            <a:off x="1158274" y="4967313"/>
            <a:ext cx="12814628" cy="1815752"/>
            <a:chOff x="1354401" y="2628505"/>
            <a:chExt cx="4705303" cy="857632"/>
          </a:xfrm>
        </p:grpSpPr>
        <p:sp>
          <p:nvSpPr>
            <p:cNvPr id="67" name="Google Shape;67;p15"/>
            <p:cNvSpPr/>
            <p:nvPr/>
          </p:nvSpPr>
          <p:spPr>
            <a:xfrm>
              <a:off x="1372277" y="2741707"/>
              <a:ext cx="4529009" cy="666978"/>
            </a:xfrm>
            <a:custGeom>
              <a:avLst/>
              <a:gdLst/>
              <a:ahLst/>
              <a:cxnLst/>
              <a:rect l="l" t="t" r="r" b="b"/>
              <a:pathLst>
                <a:path w="162914" h="23992" extrusionOk="0">
                  <a:moveTo>
                    <a:pt x="3215" y="1"/>
                  </a:moveTo>
                  <a:cubicBezTo>
                    <a:pt x="1441" y="1"/>
                    <a:pt x="1" y="1429"/>
                    <a:pt x="1" y="3215"/>
                  </a:cubicBezTo>
                  <a:lnTo>
                    <a:pt x="1" y="20777"/>
                  </a:lnTo>
                  <a:cubicBezTo>
                    <a:pt x="1" y="22563"/>
                    <a:pt x="1441" y="23992"/>
                    <a:pt x="3215" y="23992"/>
                  </a:cubicBezTo>
                  <a:lnTo>
                    <a:pt x="159699" y="23992"/>
                  </a:lnTo>
                  <a:cubicBezTo>
                    <a:pt x="161473" y="23992"/>
                    <a:pt x="162914" y="22563"/>
                    <a:pt x="162914" y="20777"/>
                  </a:cubicBezTo>
                  <a:lnTo>
                    <a:pt x="162914" y="3215"/>
                  </a:lnTo>
                  <a:cubicBezTo>
                    <a:pt x="162914" y="1429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" name="Google Shape;68;p15"/>
            <p:cNvSpPr/>
            <p:nvPr/>
          </p:nvSpPr>
          <p:spPr>
            <a:xfrm>
              <a:off x="1354401" y="2723832"/>
              <a:ext cx="4529009" cy="666978"/>
            </a:xfrm>
            <a:custGeom>
              <a:avLst/>
              <a:gdLst/>
              <a:ahLst/>
              <a:cxnLst/>
              <a:rect l="l" t="t" r="r" b="b"/>
              <a:pathLst>
                <a:path w="162914" h="23992" extrusionOk="0">
                  <a:moveTo>
                    <a:pt x="3215" y="1"/>
                  </a:moveTo>
                  <a:cubicBezTo>
                    <a:pt x="1441" y="1"/>
                    <a:pt x="1" y="1429"/>
                    <a:pt x="1" y="3215"/>
                  </a:cubicBezTo>
                  <a:lnTo>
                    <a:pt x="1" y="20777"/>
                  </a:lnTo>
                  <a:cubicBezTo>
                    <a:pt x="1" y="22563"/>
                    <a:pt x="1441" y="23992"/>
                    <a:pt x="3215" y="23992"/>
                  </a:cubicBezTo>
                  <a:lnTo>
                    <a:pt x="159699" y="23992"/>
                  </a:lnTo>
                  <a:cubicBezTo>
                    <a:pt x="161473" y="23992"/>
                    <a:pt x="162914" y="22563"/>
                    <a:pt x="162914" y="20777"/>
                  </a:cubicBezTo>
                  <a:lnTo>
                    <a:pt x="162914" y="3215"/>
                  </a:lnTo>
                  <a:cubicBezTo>
                    <a:pt x="162914" y="1429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" name="Google Shape;69;p15"/>
            <p:cNvSpPr/>
            <p:nvPr/>
          </p:nvSpPr>
          <p:spPr>
            <a:xfrm>
              <a:off x="1706573" y="2628505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48989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1421594" y="3390783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48989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" name="Google Shape;71;p15"/>
            <p:cNvSpPr/>
            <p:nvPr/>
          </p:nvSpPr>
          <p:spPr>
            <a:xfrm>
              <a:off x="1461654" y="3390783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C6282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1796617" y="2676182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C6282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" name="Google Shape;73;p15"/>
            <p:cNvSpPr/>
            <p:nvPr/>
          </p:nvSpPr>
          <p:spPr>
            <a:xfrm>
              <a:off x="1500380" y="2676182"/>
              <a:ext cx="859270" cy="762304"/>
            </a:xfrm>
            <a:custGeom>
              <a:avLst/>
              <a:gdLst/>
              <a:ahLst/>
              <a:cxnLst/>
              <a:rect l="l" t="t" r="r" b="b"/>
              <a:pathLst>
                <a:path w="30909" h="27421" extrusionOk="0">
                  <a:moveTo>
                    <a:pt x="4977" y="0"/>
                  </a:moveTo>
                  <a:lnTo>
                    <a:pt x="0" y="27420"/>
                  </a:lnTo>
                  <a:lnTo>
                    <a:pt x="25932" y="27420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 defTabSz="1371139">
                <a:buClr>
                  <a:srgbClr val="000000"/>
                </a:buClr>
              </a:pPr>
              <a:r>
                <a:rPr lang="en" sz="5998" kern="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3</a:t>
              </a:r>
              <a:endParaRPr sz="5998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6" name="Google Shape;76;p15"/>
            <p:cNvSpPr txBox="1"/>
            <p:nvPr/>
          </p:nvSpPr>
          <p:spPr>
            <a:xfrm>
              <a:off x="2377526" y="2771510"/>
              <a:ext cx="3682178" cy="3206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defTabSz="1371139">
                <a:buClr>
                  <a:srgbClr val="000000"/>
                </a:buClr>
              </a:pPr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Boshlang‘ich</a:t>
              </a:r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sinf</a:t>
              </a:r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tarbiya</a:t>
              </a:r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darslarida</a:t>
              </a:r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ekskursiyalar</a:t>
              </a:r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tashkil</a:t>
              </a:r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qilish</a:t>
              </a:r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endParaRPr lang="uz-Latn-UZ" sz="3200" b="1" kern="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</p:grpSp>
      <p:grpSp>
        <p:nvGrpSpPr>
          <p:cNvPr id="77" name="Google Shape;77;p15"/>
          <p:cNvGrpSpPr/>
          <p:nvPr/>
        </p:nvGrpSpPr>
        <p:grpSpPr>
          <a:xfrm>
            <a:off x="3857672" y="3326916"/>
            <a:ext cx="10067786" cy="1574991"/>
            <a:chOff x="1354401" y="1657366"/>
            <a:chExt cx="4546885" cy="857965"/>
          </a:xfrm>
        </p:grpSpPr>
        <p:sp>
          <p:nvSpPr>
            <p:cNvPr id="78" name="Google Shape;78;p15"/>
            <p:cNvSpPr/>
            <p:nvPr/>
          </p:nvSpPr>
          <p:spPr>
            <a:xfrm>
              <a:off x="1372277" y="1770568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1354401" y="1752692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1706573" y="1657366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DD77C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" name="Google Shape;81;p15"/>
            <p:cNvSpPr/>
            <p:nvPr/>
          </p:nvSpPr>
          <p:spPr>
            <a:xfrm>
              <a:off x="1421594" y="2419977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DD77C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" name="Google Shape;82;p15"/>
            <p:cNvSpPr/>
            <p:nvPr/>
          </p:nvSpPr>
          <p:spPr>
            <a:xfrm>
              <a:off x="1461654" y="2419977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E09214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" name="Google Shape;83;p15"/>
            <p:cNvSpPr/>
            <p:nvPr/>
          </p:nvSpPr>
          <p:spPr>
            <a:xfrm>
              <a:off x="1796617" y="1705043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E09214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" name="Google Shape;84;p15"/>
            <p:cNvSpPr/>
            <p:nvPr/>
          </p:nvSpPr>
          <p:spPr>
            <a:xfrm>
              <a:off x="1500380" y="1705043"/>
              <a:ext cx="859270" cy="762637"/>
            </a:xfrm>
            <a:custGeom>
              <a:avLst/>
              <a:gdLst/>
              <a:ahLst/>
              <a:cxnLst/>
              <a:rect l="l" t="t" r="r" b="b"/>
              <a:pathLst>
                <a:path w="30909" h="27433" extrusionOk="0">
                  <a:moveTo>
                    <a:pt x="4977" y="0"/>
                  </a:moveTo>
                  <a:lnTo>
                    <a:pt x="0" y="27432"/>
                  </a:lnTo>
                  <a:lnTo>
                    <a:pt x="25932" y="27432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 defTabSz="1371139">
                <a:buClr>
                  <a:srgbClr val="000000"/>
                </a:buClr>
              </a:pPr>
              <a:r>
                <a:rPr lang="en" sz="5998" kern="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2</a:t>
              </a:r>
              <a:endParaRPr sz="5998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85" name="Google Shape;85;p15"/>
            <p:cNvGrpSpPr/>
            <p:nvPr/>
          </p:nvGrpSpPr>
          <p:grpSpPr>
            <a:xfrm>
              <a:off x="2419254" y="1719945"/>
              <a:ext cx="3352484" cy="714165"/>
              <a:chOff x="5081116" y="3610072"/>
              <a:chExt cx="3352484" cy="714165"/>
            </a:xfrm>
          </p:grpSpPr>
          <p:sp>
            <p:nvSpPr>
              <p:cNvPr id="86" name="Google Shape;86;p15"/>
              <p:cNvSpPr txBox="1"/>
              <p:nvPr/>
            </p:nvSpPr>
            <p:spPr>
              <a:xfrm>
                <a:off x="5158612" y="3958537"/>
                <a:ext cx="3210900" cy="36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37089" tIns="137089" rIns="137089" bIns="137089" anchor="ctr" anchorCtr="0">
                <a:noAutofit/>
              </a:bodyPr>
              <a:lstStyle/>
              <a:p>
                <a:pPr defTabSz="1371139">
                  <a:buClr>
                    <a:srgbClr val="000000"/>
                  </a:buClr>
                </a:pPr>
                <a:endParaRPr lang="en-US" sz="1829" b="1" kern="0" dirty="0">
                  <a:solidFill>
                    <a:srgbClr val="00000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endParaRPr>
              </a:p>
            </p:txBody>
          </p:sp>
          <p:sp>
            <p:nvSpPr>
              <p:cNvPr id="87" name="Google Shape;87;p15"/>
              <p:cNvSpPr txBox="1"/>
              <p:nvPr/>
            </p:nvSpPr>
            <p:spPr>
              <a:xfrm>
                <a:off x="5081116" y="3610072"/>
                <a:ext cx="3352484" cy="6008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37089" tIns="137089" rIns="137089" bIns="137089" anchor="ctr" anchorCtr="0">
                <a:noAutofit/>
              </a:bodyPr>
              <a:lstStyle/>
              <a:p>
                <a:pPr algn="just" defTabSz="1371139">
                  <a:buClr>
                    <a:srgbClr val="000000"/>
                  </a:buClr>
                </a:pPr>
                <a:r>
                  <a:rPr lang="ru-RU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Tarbiya</a:t>
                </a:r>
                <a:r>
                  <a:rPr lang="ru-RU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darslarida</a:t>
                </a:r>
                <a:r>
                  <a:rPr lang="ru-RU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zamonaviy</a:t>
                </a:r>
                <a:r>
                  <a:rPr lang="ru-RU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ta’lim</a:t>
                </a:r>
                <a:r>
                  <a:rPr lang="ru-RU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texnologiyalari</a:t>
                </a:r>
                <a:r>
                  <a:rPr lang="ru-RU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3200" b="1" kern="0" dirty="0">
                  <a:solidFill>
                    <a:srgbClr val="002060"/>
                  </a:solidFill>
                  <a:latin typeface="Times New Roman" panose="02020603050405020304" pitchFamily="18" charset="0"/>
                  <a:ea typeface="Fira Sans Extra Condensed Medium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88" name="Google Shape;88;p15"/>
          <p:cNvGrpSpPr/>
          <p:nvPr/>
        </p:nvGrpSpPr>
        <p:grpSpPr>
          <a:xfrm>
            <a:off x="853842" y="1824842"/>
            <a:ext cx="12334501" cy="1539016"/>
            <a:chOff x="1354401" y="686226"/>
            <a:chExt cx="4546885" cy="857966"/>
          </a:xfrm>
        </p:grpSpPr>
        <p:sp>
          <p:nvSpPr>
            <p:cNvPr id="89" name="Google Shape;89;p15"/>
            <p:cNvSpPr/>
            <p:nvPr/>
          </p:nvSpPr>
          <p:spPr>
            <a:xfrm>
              <a:off x="1372277" y="799428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2"/>
                    <a:pt x="1" y="3216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6"/>
                  </a:lnTo>
                  <a:cubicBezTo>
                    <a:pt x="162914" y="1442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" name="Google Shape;90;p15"/>
            <p:cNvSpPr/>
            <p:nvPr/>
          </p:nvSpPr>
          <p:spPr>
            <a:xfrm>
              <a:off x="1354401" y="781553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2"/>
                    <a:pt x="1" y="3216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6"/>
                  </a:lnTo>
                  <a:cubicBezTo>
                    <a:pt x="162914" y="1442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" name="Google Shape;91;p15"/>
            <p:cNvSpPr/>
            <p:nvPr/>
          </p:nvSpPr>
          <p:spPr>
            <a:xfrm>
              <a:off x="1706573" y="686226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A5F1B3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" name="Google Shape;92;p15"/>
            <p:cNvSpPr/>
            <p:nvPr/>
          </p:nvSpPr>
          <p:spPr>
            <a:xfrm>
              <a:off x="1421594" y="1448838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A5F1B3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" name="Google Shape;93;p15"/>
            <p:cNvSpPr/>
            <p:nvPr/>
          </p:nvSpPr>
          <p:spPr>
            <a:xfrm>
              <a:off x="1461654" y="1448838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" name="Google Shape;94;p15"/>
            <p:cNvSpPr/>
            <p:nvPr/>
          </p:nvSpPr>
          <p:spPr>
            <a:xfrm>
              <a:off x="1796617" y="733903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defTabSz="1371139">
                <a:buClr>
                  <a:srgbClr val="000000"/>
                </a:buClr>
              </a:pPr>
              <a:endParaRPr sz="2099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95;p15"/>
            <p:cNvSpPr/>
            <p:nvPr/>
          </p:nvSpPr>
          <p:spPr>
            <a:xfrm>
              <a:off x="1500380" y="733903"/>
              <a:ext cx="859270" cy="762637"/>
            </a:xfrm>
            <a:custGeom>
              <a:avLst/>
              <a:gdLst/>
              <a:ahLst/>
              <a:cxnLst/>
              <a:rect l="l" t="t" r="r" b="b"/>
              <a:pathLst>
                <a:path w="30909" h="27433" extrusionOk="0">
                  <a:moveTo>
                    <a:pt x="4977" y="0"/>
                  </a:moveTo>
                  <a:lnTo>
                    <a:pt x="0" y="27432"/>
                  </a:lnTo>
                  <a:lnTo>
                    <a:pt x="25932" y="27432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 defTabSz="1371139">
                <a:buClr>
                  <a:srgbClr val="000000"/>
                </a:buClr>
              </a:pPr>
              <a:r>
                <a:rPr lang="en" sz="5998" kern="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1</a:t>
              </a:r>
              <a:endParaRPr sz="5998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96" name="Google Shape;96;p15"/>
            <p:cNvGrpSpPr/>
            <p:nvPr/>
          </p:nvGrpSpPr>
          <p:grpSpPr>
            <a:xfrm>
              <a:off x="2425893" y="797033"/>
              <a:ext cx="3345845" cy="738892"/>
              <a:chOff x="5087755" y="3658300"/>
              <a:chExt cx="3345845" cy="738892"/>
            </a:xfrm>
          </p:grpSpPr>
          <p:sp>
            <p:nvSpPr>
              <p:cNvPr id="97" name="Google Shape;97;p15"/>
              <p:cNvSpPr txBox="1"/>
              <p:nvPr/>
            </p:nvSpPr>
            <p:spPr>
              <a:xfrm>
                <a:off x="5222700" y="3928950"/>
                <a:ext cx="3210900" cy="30928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37089" tIns="137089" rIns="137089" bIns="137089" anchor="ctr" anchorCtr="0">
                <a:noAutofit/>
              </a:bodyPr>
              <a:lstStyle/>
              <a:p>
                <a:pPr defTabSz="1371139">
                  <a:buClr>
                    <a:srgbClr val="000000"/>
                  </a:buClr>
                </a:pPr>
                <a:endParaRPr lang="it-IT" sz="1829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endParaRPr>
              </a:p>
            </p:txBody>
          </p:sp>
          <p:sp>
            <p:nvSpPr>
              <p:cNvPr id="98" name="Google Shape;98;p15"/>
              <p:cNvSpPr txBox="1"/>
              <p:nvPr/>
            </p:nvSpPr>
            <p:spPr>
              <a:xfrm>
                <a:off x="5087755" y="3658300"/>
                <a:ext cx="3345845" cy="73889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37089" tIns="137089" rIns="137089" bIns="137089" anchor="ctr" anchorCtr="0">
                <a:noAutofit/>
              </a:bodyPr>
              <a:lstStyle/>
              <a:p>
                <a:pPr defTabSz="1371139">
                  <a:buClr>
                    <a:srgbClr val="000000"/>
                  </a:buClr>
                </a:pPr>
                <a:r>
                  <a:rPr lang="ru-RU" sz="32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Boshlang‘ich</a:t>
                </a:r>
                <a:r>
                  <a:rPr lang="ru-RU" sz="32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sinfda</a:t>
                </a:r>
                <a:r>
                  <a:rPr lang="ru-RU" sz="32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tarbiya</a:t>
                </a:r>
                <a:r>
                  <a:rPr lang="ru-RU" sz="32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darslarini</a:t>
                </a:r>
                <a:r>
                  <a:rPr lang="ru-RU" sz="32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tashkil</a:t>
                </a:r>
                <a:r>
                  <a:rPr lang="ru-RU" sz="32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etish</a:t>
                </a:r>
                <a:r>
                  <a:rPr lang="ru-RU" sz="32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endParaRPr lang="ru-RU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defTabSz="1371139">
                  <a:buClr>
                    <a:srgbClr val="000000"/>
                  </a:buClr>
                </a:pPr>
                <a:endParaRPr lang="uz-Latn-UZ" sz="2590" b="1" kern="0" dirty="0">
                  <a:solidFill>
                    <a:srgbClr val="002060"/>
                  </a:solidFill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</p:grpSp>
      </p:grpSp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5745350" y="1095248"/>
            <a:ext cx="2968952" cy="1254607"/>
          </a:xfrm>
          <a:prstGeom prst="rect">
            <a:avLst/>
          </a:prstGeom>
        </p:spPr>
        <p:txBody>
          <a:bodyPr spcFirstLastPara="1" wrap="square" lIns="137089" tIns="137089" rIns="137089" bIns="137089" anchor="ctr" anchorCtr="0">
            <a:noAutofit/>
          </a:bodyPr>
          <a:lstStyle/>
          <a:p>
            <a:pPr algn="ctr"/>
            <a:r>
              <a:rPr lang="uz-Latn-UZ" sz="2743" b="1" dirty="0">
                <a:latin typeface="Arial" panose="020B0604020202020204" pitchFamily="34" charset="0"/>
                <a:cs typeface="Arial" panose="020B0604020202020204" pitchFamily="34" charset="0"/>
              </a:rPr>
              <a:t>REJA:</a:t>
            </a:r>
          </a:p>
        </p:txBody>
      </p:sp>
      <p:pic>
        <p:nvPicPr>
          <p:cNvPr id="48" name="Graphic 2">
            <a:extLst>
              <a:ext uri="{FF2B5EF4-FFF2-40B4-BE49-F238E27FC236}">
                <a16:creationId xmlns:a16="http://schemas.microsoft.com/office/drawing/2014/main" id="{720A9F52-357A-4F3F-BA66-1790F0038A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9620" y="-10423"/>
            <a:ext cx="13711161" cy="11030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818167" y="616688"/>
            <a:ext cx="11249247" cy="702812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uz-Cyrl-UZ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 </a:t>
            </a:r>
            <a:r>
              <a:rPr lang="uz-Cyrl-UZ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 Vazirlar Mahkamasining </a:t>
            </a:r>
            <a:r>
              <a:rPr lang="uz-Cyrl-UZ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2020-yil 6-iyuldagi “Umumiy o’rta ta’lim muassasalarida «Tarbiya» fanini bosqichma-bosqich amaliyotga joriy etish chora-tadbirlari to’g’risida”gi 422-son </a:t>
            </a:r>
            <a:r>
              <a:rPr lang="uz-Cyrl-UZ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qarori</a:t>
            </a:r>
            <a:r>
              <a:rPr lang="en-US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qilindi</a:t>
            </a:r>
            <a:r>
              <a:rPr lang="uz-Cyrl-UZ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z-Cyrl-UZ" sz="2800" dirty="0"/>
              <a:t>Yuqoridagi qarorga muvofiq umumta’lim muassasalarida «Vatan tuyg’usi», «Odobnoma», «Dunyo dinlari tarixi» hamda «Milliy istiqlol g’oyasi va ma’naviyat asoslari» fanlarini birlashtirib yagona «Tarbiya» fani 1 - 9- sinf o’quvchilarida - 2020/2021 o’quv yilidan boshlab, 10 - 11-sinf o’quvchilarida esa - 2021/2022 o’quv yilidan boshlab o’quv soatlariga ajratilgan asosiy soatlar doirasida ketma-ketlikda amalga oshirilishi belgilab qo’yilgan. </a:t>
            </a:r>
            <a:endParaRPr lang="ru-RU" sz="2800" dirty="0"/>
          </a:p>
          <a:p>
            <a:pPr algn="ctr"/>
            <a:r>
              <a:rPr lang="uz-Cyrl-UZ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486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738426" y="1216579"/>
            <a:ext cx="7031712" cy="2500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Ekskursiya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(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lotincha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"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excursio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" —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safar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,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tashrif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) -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bu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o‘quvchilarning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maktabdan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tashqarida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,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tabiiy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sharoitda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,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tarixiy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joylarda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,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korxonalarda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yoki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madaniyat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maskanlarida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o‘quv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yoki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tarbiyaviy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maqsadlarida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tashkil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etilgan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jamoaviy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32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sayohatidir</a:t>
            </a:r>
            <a:r>
              <a:rPr lang="en-US" sz="32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.</a:t>
            </a:r>
            <a:endParaRPr lang="en-US" sz="3200" b="1" dirty="0"/>
          </a:p>
        </p:txBody>
      </p:sp>
      <p:sp>
        <p:nvSpPr>
          <p:cNvPr id="7" name="Text 5"/>
          <p:cNvSpPr/>
          <p:nvPr/>
        </p:nvSpPr>
        <p:spPr>
          <a:xfrm>
            <a:off x="743205" y="3215520"/>
            <a:ext cx="7031712" cy="24303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000"/>
              </a:lnSpc>
            </a:pPr>
            <a:endParaRPr lang="en-US" sz="2400" dirty="0"/>
          </a:p>
        </p:txBody>
      </p:sp>
      <p:pic>
        <p:nvPicPr>
          <p:cNvPr id="1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8052" y="1516499"/>
            <a:ext cx="5671423" cy="5671423"/>
          </a:xfrm>
          <a:prstGeom prst="rect">
            <a:avLst/>
          </a:prstGeom>
        </p:spPr>
      </p:pic>
      <p:sp>
        <p:nvSpPr>
          <p:cNvPr id="18" name="Text 15"/>
          <p:cNvSpPr/>
          <p:nvPr/>
        </p:nvSpPr>
        <p:spPr>
          <a:xfrm>
            <a:off x="738426" y="7603212"/>
            <a:ext cx="13153549" cy="5538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50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.</a:t>
            </a:r>
            <a:endParaRPr lang="en-US" sz="1450" dirty="0"/>
          </a:p>
        </p:txBody>
      </p:sp>
    </p:spTree>
    <p:extLst>
      <p:ext uri="{BB962C8B-B14F-4D97-AF65-F5344CB8AC3E}">
        <p14:creationId xmlns:p14="http://schemas.microsoft.com/office/powerpoint/2010/main" val="3862240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90198" y="465773"/>
            <a:ext cx="3849886" cy="4812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750"/>
              </a:lnSpc>
              <a:buNone/>
            </a:pPr>
            <a:r>
              <a:rPr lang="en-US" sz="3000" b="1" dirty="0">
                <a:solidFill>
                  <a:srgbClr val="00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Ekskursiya turlari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677466" y="947024"/>
            <a:ext cx="13275469" cy="10542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000" b="1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Boshlang'ich sinf tarbiya darslarida qo'llaniladigan </a:t>
            </a:r>
            <a:r>
              <a:rPr lang="en-US" sz="2000" b="1" dirty="0" err="1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ekskursiyalar</a:t>
            </a:r>
            <a:r>
              <a:rPr lang="en-US" sz="2000" b="1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20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mazmuni</a:t>
            </a:r>
            <a:r>
              <a:rPr lang="en-US" sz="20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2000" b="1" dirty="0" err="1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va</a:t>
            </a:r>
            <a:r>
              <a:rPr lang="en-US" sz="2000" b="1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2000" b="1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maqsadiga</a:t>
            </a:r>
            <a:endParaRPr lang="en-US" sz="2000" b="1" dirty="0" smtClean="0">
              <a:solidFill>
                <a:srgbClr val="3D3838"/>
              </a:solidFill>
              <a:latin typeface="Source Sans 3" pitchFamily="34" charset="0"/>
              <a:ea typeface="Source Sans 3" pitchFamily="34" charset="-122"/>
              <a:cs typeface="Source Sans 3" pitchFamily="34" charset="-12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b="1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2000" b="1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ko'ra turlarga bo'linadi. Ularning har biri turli tarbiyaviy sohalarni qamrab oladi.</a:t>
            </a:r>
            <a:endParaRPr lang="en-US" sz="2000" b="1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466" y="1797096"/>
            <a:ext cx="2958869" cy="2958869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17978" y="4850490"/>
            <a:ext cx="3649980" cy="15110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Tabiatshunoslik ekskursiyalari</a:t>
            </a:r>
            <a:endParaRPr lang="en-US" sz="2000" dirty="0"/>
          </a:p>
        </p:txBody>
      </p:sp>
      <p:sp>
        <p:nvSpPr>
          <p:cNvPr id="6" name="Text 3"/>
          <p:cNvSpPr/>
          <p:nvPr/>
        </p:nvSpPr>
        <p:spPr>
          <a:xfrm>
            <a:off x="677466" y="5223158"/>
            <a:ext cx="4283988" cy="24927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22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Parklar, botanika bog'lari, o'rmonlar. Maqsad: tabiatni, o'simlik va hayvonot dunyosini o'rganish, ekologik madaniyatni shakllantirish.</a:t>
            </a:r>
            <a:endParaRPr lang="en-US" sz="22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3147" y="1797096"/>
            <a:ext cx="3003290" cy="300329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5074471" y="4934430"/>
            <a:ext cx="3687842" cy="2887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Madaniy-ma'rifiy ekskursiyalar</a:t>
            </a:r>
            <a:endParaRPr lang="en-US" sz="1800" dirty="0"/>
          </a:p>
        </p:txBody>
      </p:sp>
      <p:sp>
        <p:nvSpPr>
          <p:cNvPr id="9" name="Text 5"/>
          <p:cNvSpPr/>
          <p:nvPr/>
        </p:nvSpPr>
        <p:spPr>
          <a:xfrm>
            <a:off x="5173147" y="5357202"/>
            <a:ext cx="4283988" cy="19789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2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Muzeylar, teatrlar, tarixiy joylar. Maqsad: san'at, tarix va madaniyatga qiziqish uyg'otish, milliy qadriyatlarni o'rganish.</a:t>
            </a:r>
            <a:endParaRPr lang="en-US" sz="22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68827" y="1797096"/>
            <a:ext cx="3058345" cy="3058345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9668826" y="4967078"/>
            <a:ext cx="4283988" cy="5774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O'quv-ishlab chiqarish ekskursiyalari</a:t>
            </a:r>
            <a:endParaRPr lang="en-US" sz="1800" dirty="0"/>
          </a:p>
        </p:txBody>
      </p:sp>
      <p:sp>
        <p:nvSpPr>
          <p:cNvPr id="12" name="Text 7"/>
          <p:cNvSpPr/>
          <p:nvPr/>
        </p:nvSpPr>
        <p:spPr>
          <a:xfrm>
            <a:off x="9668827" y="5413660"/>
            <a:ext cx="4283988" cy="22112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Novvoyxonalar, kutubxonalar, bog'dorchilik xo'jaliklari. Maqsad: kattalarning mehnatini o'rganish, kasblarga hurmat hissini shakllantirish.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62421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5574" y="730448"/>
            <a:ext cx="12172355" cy="5579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350"/>
              </a:lnSpc>
              <a:buNone/>
            </a:pPr>
            <a:r>
              <a:rPr lang="en-US" sz="3600" b="1" dirty="0">
                <a:solidFill>
                  <a:srgbClr val="00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Ekskursiyani rejalashtirishning dastlabki bosqichlari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455964" y="1656516"/>
            <a:ext cx="13059251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000" b="1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Muvaffaqiyatli ekskursiyaning asosi — puxta rejalashtirish. Bu jarayon bir necha muhim qadamlarni o'z ichiga oladi</a:t>
            </a:r>
            <a:r>
              <a:rPr lang="en-US" sz="15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785574" y="2196703"/>
            <a:ext cx="785574" cy="1178362"/>
          </a:xfrm>
          <a:prstGeom prst="roundRect">
            <a:avLst>
              <a:gd name="adj" fmla="val 360005"/>
            </a:avLst>
          </a:prstGeom>
          <a:solidFill>
            <a:srgbClr val="F2EEEE"/>
          </a:solidFill>
          <a:ln/>
        </p:spPr>
      </p:sp>
      <p:sp>
        <p:nvSpPr>
          <p:cNvPr id="5" name="Text 3"/>
          <p:cNvSpPr/>
          <p:nvPr/>
        </p:nvSpPr>
        <p:spPr>
          <a:xfrm>
            <a:off x="1031081" y="2601754"/>
            <a:ext cx="294561" cy="368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3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1</a:t>
            </a:r>
            <a:endParaRPr lang="en-US" sz="2300" dirty="0"/>
          </a:p>
        </p:txBody>
      </p:sp>
      <p:sp>
        <p:nvSpPr>
          <p:cNvPr id="6" name="Text 4"/>
          <p:cNvSpPr/>
          <p:nvPr/>
        </p:nvSpPr>
        <p:spPr>
          <a:xfrm>
            <a:off x="1767483" y="2393037"/>
            <a:ext cx="2716173" cy="3346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b="1" dirty="0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Maqsadni</a:t>
            </a:r>
            <a:r>
              <a:rPr lang="en-US" sz="21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 </a:t>
            </a:r>
            <a:r>
              <a:rPr lang="en-US" sz="2100" b="1" dirty="0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belgilash</a:t>
            </a:r>
            <a:endParaRPr lang="en-US" sz="2100" dirty="0">
              <a:solidFill>
                <a:srgbClr val="FF0000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1767483" y="2845474"/>
            <a:ext cx="12077343" cy="9622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Ekskursiyaning aniq o'quv va tarbiyaviy maqsadini belgilash. </a:t>
            </a:r>
            <a:endParaRPr lang="en-US" dirty="0" smtClean="0">
              <a:solidFill>
                <a:srgbClr val="3D3838"/>
              </a:solidFill>
              <a:latin typeface="Source Sans 3" pitchFamily="34" charset="0"/>
              <a:ea typeface="Source Sans 3" pitchFamily="34" charset="-122"/>
              <a:cs typeface="Source Sans 3" pitchFamily="34" charset="-120"/>
            </a:endParaRPr>
          </a:p>
          <a:p>
            <a:pPr marL="0" indent="0" algn="l">
              <a:lnSpc>
                <a:spcPct val="150000"/>
              </a:lnSpc>
              <a:buNone/>
            </a:pPr>
            <a:r>
              <a:rPr lang="en-US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Masalan</a:t>
            </a:r>
            <a:r>
              <a:rPr lang="en-US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: "Vatanimizning tabiiy go'zalligini his qilish va tabiatni asrashga undash".</a:t>
            </a:r>
            <a:endParaRPr lang="en-US" dirty="0"/>
          </a:p>
        </p:txBody>
      </p:sp>
      <p:sp>
        <p:nvSpPr>
          <p:cNvPr id="8" name="Shape 6"/>
          <p:cNvSpPr/>
          <p:nvPr/>
        </p:nvSpPr>
        <p:spPr>
          <a:xfrm>
            <a:off x="785574" y="3571399"/>
            <a:ext cx="785574" cy="1178362"/>
          </a:xfrm>
          <a:prstGeom prst="roundRect">
            <a:avLst>
              <a:gd name="adj" fmla="val 360005"/>
            </a:avLst>
          </a:prstGeom>
          <a:solidFill>
            <a:srgbClr val="F2EEEE"/>
          </a:solidFill>
          <a:ln/>
        </p:spPr>
      </p:sp>
      <p:sp>
        <p:nvSpPr>
          <p:cNvPr id="9" name="Text 7"/>
          <p:cNvSpPr/>
          <p:nvPr/>
        </p:nvSpPr>
        <p:spPr>
          <a:xfrm>
            <a:off x="1031081" y="3976449"/>
            <a:ext cx="294561" cy="368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3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2</a:t>
            </a:r>
            <a:endParaRPr lang="en-US" sz="2300" dirty="0"/>
          </a:p>
        </p:txBody>
      </p:sp>
      <p:sp>
        <p:nvSpPr>
          <p:cNvPr id="10" name="Text 8"/>
          <p:cNvSpPr/>
          <p:nvPr/>
        </p:nvSpPr>
        <p:spPr>
          <a:xfrm>
            <a:off x="1767483" y="3767733"/>
            <a:ext cx="3348157" cy="3346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00"/>
              </a:lnSpc>
            </a:pPr>
            <a:r>
              <a:rPr lang="en-US" sz="2100" b="1" dirty="0" smtClean="0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Joy </a:t>
            </a:r>
            <a:r>
              <a:rPr lang="en-US" sz="2100" b="1" dirty="0" err="1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tanlash</a:t>
            </a:r>
            <a:r>
              <a:rPr lang="en-US" sz="2100" b="1" dirty="0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 </a:t>
            </a:r>
            <a:r>
              <a:rPr lang="en-US" sz="2100" b="1" dirty="0" err="1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va</a:t>
            </a:r>
            <a:r>
              <a:rPr lang="en-US" sz="2100" b="1" dirty="0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 </a:t>
            </a:r>
            <a:r>
              <a:rPr lang="en-US" sz="2100" b="1" dirty="0" err="1" smtClean="0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o'rganish</a:t>
            </a:r>
            <a:endParaRPr lang="en-US" sz="2100" dirty="0">
              <a:solidFill>
                <a:srgbClr val="FF0000"/>
              </a:solidFill>
            </a:endParaRPr>
          </a:p>
        </p:txBody>
      </p:sp>
      <p:sp>
        <p:nvSpPr>
          <p:cNvPr id="11" name="Text 9"/>
          <p:cNvSpPr/>
          <p:nvPr/>
        </p:nvSpPr>
        <p:spPr>
          <a:xfrm>
            <a:off x="1682423" y="4073723"/>
            <a:ext cx="12077343" cy="797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Tanlangan</a:t>
            </a:r>
            <a:r>
              <a:rPr lang="en-US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joyning ta'lim talablariga mos kelishini tekshirish. </a:t>
            </a:r>
            <a:endParaRPr lang="en-US" dirty="0" smtClean="0">
              <a:solidFill>
                <a:srgbClr val="3D3838"/>
              </a:solidFill>
              <a:latin typeface="Source Sans 3" pitchFamily="34" charset="0"/>
              <a:ea typeface="Source Sans 3" pitchFamily="34" charset="-122"/>
              <a:cs typeface="Source Sans 3" pitchFamily="34" charset="-120"/>
            </a:endParaRPr>
          </a:p>
          <a:p>
            <a:pPr marL="0" indent="0" algn="l">
              <a:lnSpc>
                <a:spcPct val="150000"/>
              </a:lnSpc>
              <a:buNone/>
            </a:pPr>
            <a:r>
              <a:rPr lang="en-US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Ekskursiya</a:t>
            </a:r>
            <a:r>
              <a:rPr lang="en-US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yo'nalishini oldindan borib ko'rish (marshrutni o'rganish).</a:t>
            </a:r>
            <a:endParaRPr lang="en-US" dirty="0"/>
          </a:p>
        </p:txBody>
      </p:sp>
      <p:sp>
        <p:nvSpPr>
          <p:cNvPr id="12" name="Shape 10"/>
          <p:cNvSpPr/>
          <p:nvPr/>
        </p:nvSpPr>
        <p:spPr>
          <a:xfrm>
            <a:off x="785574" y="4946094"/>
            <a:ext cx="785574" cy="1178362"/>
          </a:xfrm>
          <a:prstGeom prst="roundRect">
            <a:avLst>
              <a:gd name="adj" fmla="val 360005"/>
            </a:avLst>
          </a:prstGeom>
          <a:solidFill>
            <a:srgbClr val="F2EEEE"/>
          </a:solidFill>
          <a:ln/>
        </p:spPr>
      </p:sp>
      <p:sp>
        <p:nvSpPr>
          <p:cNvPr id="13" name="Text 11"/>
          <p:cNvSpPr/>
          <p:nvPr/>
        </p:nvSpPr>
        <p:spPr>
          <a:xfrm>
            <a:off x="1031081" y="5351145"/>
            <a:ext cx="294561" cy="368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3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3</a:t>
            </a:r>
            <a:endParaRPr lang="en-US" sz="2300" dirty="0"/>
          </a:p>
        </p:txBody>
      </p:sp>
      <p:sp>
        <p:nvSpPr>
          <p:cNvPr id="14" name="Text 12"/>
          <p:cNvSpPr/>
          <p:nvPr/>
        </p:nvSpPr>
        <p:spPr>
          <a:xfrm>
            <a:off x="1767483" y="5179401"/>
            <a:ext cx="2678073" cy="2977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b="1" dirty="0" err="1" smtClean="0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Tashkiliy</a:t>
            </a:r>
            <a:r>
              <a:rPr lang="en-US" sz="2100" b="1" dirty="0" smtClean="0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 </a:t>
            </a:r>
            <a:r>
              <a:rPr lang="en-US" sz="2100" b="1" dirty="0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masalalar</a:t>
            </a:r>
            <a:endParaRPr lang="en-US" sz="2100" dirty="0">
              <a:solidFill>
                <a:srgbClr val="FF0000"/>
              </a:solidFill>
            </a:endParaRPr>
          </a:p>
        </p:txBody>
      </p:sp>
      <p:sp>
        <p:nvSpPr>
          <p:cNvPr id="15" name="Text 13"/>
          <p:cNvSpPr/>
          <p:nvPr/>
        </p:nvSpPr>
        <p:spPr>
          <a:xfrm>
            <a:off x="1767483" y="5594866"/>
            <a:ext cx="12077343" cy="7259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Ruxsatnomalar olish (maktab ma'muriyati, ota-onalar), transportni tashkil </a:t>
            </a:r>
            <a:r>
              <a:rPr lang="en-US" dirty="0" err="1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etish</a:t>
            </a:r>
            <a:r>
              <a:rPr lang="en-US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endParaRPr lang="en-US" dirty="0" smtClean="0">
              <a:solidFill>
                <a:srgbClr val="3D3838"/>
              </a:solidFill>
              <a:latin typeface="Source Sans 3" pitchFamily="34" charset="0"/>
              <a:ea typeface="Source Sans 3" pitchFamily="34" charset="-122"/>
              <a:cs typeface="Source Sans 3" pitchFamily="34" charset="-120"/>
            </a:endParaRPr>
          </a:p>
          <a:p>
            <a:pPr marL="0" indent="0" algn="l">
              <a:lnSpc>
                <a:spcPct val="150000"/>
              </a:lnSpc>
              <a:buNone/>
            </a:pPr>
            <a:r>
              <a:rPr lang="en-US" dirty="0" err="1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va</a:t>
            </a:r>
            <a:r>
              <a:rPr lang="en-US" dirty="0" smtClean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moliyaviy xarajatlarni hisoblash.</a:t>
            </a:r>
            <a:endParaRPr lang="en-US" dirty="0"/>
          </a:p>
        </p:txBody>
      </p:sp>
      <p:sp>
        <p:nvSpPr>
          <p:cNvPr id="16" name="Shape 14"/>
          <p:cNvSpPr/>
          <p:nvPr/>
        </p:nvSpPr>
        <p:spPr>
          <a:xfrm>
            <a:off x="785574" y="6320790"/>
            <a:ext cx="785574" cy="1178362"/>
          </a:xfrm>
          <a:prstGeom prst="roundRect">
            <a:avLst>
              <a:gd name="adj" fmla="val 360005"/>
            </a:avLst>
          </a:prstGeom>
          <a:solidFill>
            <a:srgbClr val="F2EEEE"/>
          </a:solidFill>
          <a:ln/>
        </p:spPr>
      </p:sp>
      <p:sp>
        <p:nvSpPr>
          <p:cNvPr id="17" name="Text 15"/>
          <p:cNvSpPr/>
          <p:nvPr/>
        </p:nvSpPr>
        <p:spPr>
          <a:xfrm>
            <a:off x="1031081" y="6725841"/>
            <a:ext cx="294561" cy="368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3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4</a:t>
            </a:r>
            <a:endParaRPr lang="en-US" sz="2300" dirty="0"/>
          </a:p>
        </p:txBody>
      </p:sp>
      <p:sp>
        <p:nvSpPr>
          <p:cNvPr id="18" name="Text 16"/>
          <p:cNvSpPr/>
          <p:nvPr/>
        </p:nvSpPr>
        <p:spPr>
          <a:xfrm>
            <a:off x="1767483" y="6517124"/>
            <a:ext cx="4546163" cy="3346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b="1" dirty="0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Metodik materiallarni tayyorlash</a:t>
            </a:r>
            <a:endParaRPr lang="en-US" sz="2100" dirty="0">
              <a:solidFill>
                <a:srgbClr val="FF0000"/>
              </a:solidFill>
            </a:endParaRPr>
          </a:p>
        </p:txBody>
      </p:sp>
      <p:sp>
        <p:nvSpPr>
          <p:cNvPr id="19" name="Text 17"/>
          <p:cNvSpPr/>
          <p:nvPr/>
        </p:nvSpPr>
        <p:spPr>
          <a:xfrm>
            <a:off x="1767483" y="6969562"/>
            <a:ext cx="12077343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Ekskursiya rejasi, o'qituvchi uchun savollar ro'yxati, bolalar uchun kuzatish varaqlari va topshiriqlar tayyorlash.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79070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6AF35F1-B9EB-41FB-BB5D-DA5328C251B5}"/>
              </a:ext>
            </a:extLst>
          </p:cNvPr>
          <p:cNvSpPr/>
          <p:nvPr/>
        </p:nvSpPr>
        <p:spPr>
          <a:xfrm>
            <a:off x="731520" y="2194561"/>
            <a:ext cx="1305978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maktablarida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ekskursiyalar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davomiyligiga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lnSpc>
                <a:spcPct val="20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>
              <a:lnSpc>
                <a:spcPct val="20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0F2AA03F-696D-4EE9-991A-C44AB33DC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92694"/>
            <a:ext cx="14630400" cy="1447801"/>
          </a:xfrm>
          <a:prstGeom prst="rect">
            <a:avLst/>
          </a:prstGeom>
        </p:spPr>
      </p:pic>
      <p:sp>
        <p:nvSpPr>
          <p:cNvPr id="7" name="Стрелка: вправо 6">
            <a:extLst>
              <a:ext uri="{FF2B5EF4-FFF2-40B4-BE49-F238E27FC236}">
                <a16:creationId xmlns:a16="http://schemas.microsoft.com/office/drawing/2014/main" id="{CB6CD6B9-F2D2-41EC-BD2E-F0E954E1DEE5}"/>
              </a:ext>
            </a:extLst>
          </p:cNvPr>
          <p:cNvSpPr/>
          <p:nvPr/>
        </p:nvSpPr>
        <p:spPr>
          <a:xfrm>
            <a:off x="704088" y="3106852"/>
            <a:ext cx="521208" cy="381000"/>
          </a:xfrm>
          <a:prstGeom prst="rightArrow">
            <a:avLst>
              <a:gd name="adj1" fmla="val 3019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: вправо 7">
            <a:extLst>
              <a:ext uri="{FF2B5EF4-FFF2-40B4-BE49-F238E27FC236}">
                <a16:creationId xmlns:a16="http://schemas.microsoft.com/office/drawing/2014/main" id="{2C391BFA-B2E6-461F-B7EB-317364210E30}"/>
              </a:ext>
            </a:extLst>
          </p:cNvPr>
          <p:cNvSpPr/>
          <p:nvPr/>
        </p:nvSpPr>
        <p:spPr>
          <a:xfrm>
            <a:off x="712425" y="4117601"/>
            <a:ext cx="521208" cy="381000"/>
          </a:xfrm>
          <a:prstGeom prst="rightArrow">
            <a:avLst>
              <a:gd name="adj1" fmla="val 3019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: вправо 8">
            <a:extLst>
              <a:ext uri="{FF2B5EF4-FFF2-40B4-BE49-F238E27FC236}">
                <a16:creationId xmlns:a16="http://schemas.microsoft.com/office/drawing/2014/main" id="{091C8F2F-4E77-49B1-8B2C-D2FC4601656C}"/>
              </a:ext>
            </a:extLst>
          </p:cNvPr>
          <p:cNvSpPr/>
          <p:nvPr/>
        </p:nvSpPr>
        <p:spPr>
          <a:xfrm>
            <a:off x="712425" y="5163557"/>
            <a:ext cx="521208" cy="381000"/>
          </a:xfrm>
          <a:prstGeom prst="rightArrow">
            <a:avLst>
              <a:gd name="adj1" fmla="val 3019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697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6A39A47-97B4-42C9-85C9-C6D2E09C55DC}"/>
              </a:ext>
            </a:extLst>
          </p:cNvPr>
          <p:cNvSpPr/>
          <p:nvPr/>
        </p:nvSpPr>
        <p:spPr>
          <a:xfrm>
            <a:off x="1108038" y="677732"/>
            <a:ext cx="8982635" cy="6661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endParaRPr lang="en-US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soatga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mo’ljallangan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ekskursiya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geografiya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maydonchasida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maydonchasida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kunga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mo’ljallangan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ekskursiyani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korxonalariga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fermer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xo’jaliklariga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hayvonot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botanika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B301774A-38F6-4B6B-96C6-7802C70B44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4630400" cy="1447801"/>
          </a:xfrm>
          <a:prstGeom prst="rect">
            <a:avLst/>
          </a:prstGeom>
        </p:spPr>
      </p:pic>
      <p:pic>
        <p:nvPicPr>
          <p:cNvPr id="5" name="Image 0" descr="preencoded.png">
            <a:extLst>
              <a:ext uri="{FF2B5EF4-FFF2-40B4-BE49-F238E27FC236}">
                <a16:creationId xmlns:a16="http://schemas.microsoft.com/office/drawing/2014/main" id="{40259255-549A-40DF-961D-5323AAF75B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0672" y="1420008"/>
            <a:ext cx="4539727" cy="680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2602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25671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22114" y="2754511"/>
            <a:ext cx="7268289" cy="5128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000"/>
              </a:lnSpc>
              <a:buNone/>
            </a:pPr>
            <a:r>
              <a:rPr lang="en-US" sz="3200" b="1" dirty="0">
                <a:solidFill>
                  <a:srgbClr val="00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Ekskursiya jarayonini tashkil etish</a:t>
            </a:r>
            <a:endParaRPr lang="en-US" sz="3200" dirty="0"/>
          </a:p>
        </p:txBody>
      </p:sp>
      <p:sp>
        <p:nvSpPr>
          <p:cNvPr id="4" name="Text 1"/>
          <p:cNvSpPr/>
          <p:nvPr/>
        </p:nvSpPr>
        <p:spPr>
          <a:xfrm>
            <a:off x="286179" y="3313727"/>
            <a:ext cx="13186172" cy="4508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Jarayonning o'zi eng katta mas'uliyatni talab qiladi. Eng muhimi — bu o'quvchilarning </a:t>
            </a:r>
            <a:r>
              <a:rPr lang="en-US" b="1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xavfsizligi va ta'lim samaradorligini</a:t>
            </a:r>
            <a:r>
              <a:rPr lang="en-US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ta'minlashdir.</a:t>
            </a:r>
            <a:endParaRPr lang="en-US" dirty="0"/>
          </a:p>
        </p:txBody>
      </p:sp>
      <p:sp>
        <p:nvSpPr>
          <p:cNvPr id="5" name="Shape 2"/>
          <p:cNvSpPr/>
          <p:nvPr/>
        </p:nvSpPr>
        <p:spPr>
          <a:xfrm>
            <a:off x="722114" y="5871805"/>
            <a:ext cx="13186172" cy="22860"/>
          </a:xfrm>
          <a:prstGeom prst="roundRect">
            <a:avLst>
              <a:gd name="adj" fmla="val 118464"/>
            </a:avLst>
          </a:prstGeom>
          <a:solidFill>
            <a:srgbClr val="D8D4D4"/>
          </a:solidFill>
          <a:ln/>
        </p:spPr>
      </p:sp>
      <p:sp>
        <p:nvSpPr>
          <p:cNvPr id="6" name="Shape 3"/>
          <p:cNvSpPr/>
          <p:nvPr/>
        </p:nvSpPr>
        <p:spPr>
          <a:xfrm>
            <a:off x="722114" y="4011811"/>
            <a:ext cx="4244935" cy="1859994"/>
          </a:xfrm>
          <a:prstGeom prst="roundRect">
            <a:avLst>
              <a:gd name="adj" fmla="val 1456"/>
            </a:avLst>
          </a:prstGeom>
          <a:solidFill>
            <a:srgbClr val="F2EEEE"/>
          </a:solidFill>
          <a:ln/>
        </p:spPr>
      </p:sp>
      <p:sp>
        <p:nvSpPr>
          <p:cNvPr id="7" name="Text 4"/>
          <p:cNvSpPr/>
          <p:nvPr/>
        </p:nvSpPr>
        <p:spPr>
          <a:xfrm>
            <a:off x="1613654" y="4011812"/>
            <a:ext cx="2461855" cy="4882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Xavfsizlik qoidalari</a:t>
            </a:r>
            <a:endParaRPr lang="en-US" sz="2400" dirty="0"/>
          </a:p>
        </p:txBody>
      </p:sp>
      <p:sp>
        <p:nvSpPr>
          <p:cNvPr id="8" name="Text 5"/>
          <p:cNvSpPr/>
          <p:nvPr/>
        </p:nvSpPr>
        <p:spPr>
          <a:xfrm>
            <a:off x="902613" y="4391247"/>
            <a:ext cx="3883938" cy="39340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Bolalar guruhini doimiy nazorat qilish. Yo'l harakati qoidalarini eslatish va guruhni kichik qismlarga bo'lib, har bir qismga javobgar shaxs (o'qituvchi, yordamchi) biriktirish</a:t>
            </a:r>
            <a:r>
              <a:rPr lang="en-US" sz="14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.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5282981" y="4391247"/>
            <a:ext cx="4244935" cy="3572539"/>
          </a:xfrm>
          <a:prstGeom prst="rect">
            <a:avLst/>
          </a:prstGeom>
          <a:solidFill>
            <a:srgbClr val="F2EEEE"/>
          </a:solidFill>
          <a:ln/>
        </p:spPr>
      </p:sp>
      <p:sp>
        <p:nvSpPr>
          <p:cNvPr id="10" name="Text 7"/>
          <p:cNvSpPr/>
          <p:nvPr/>
        </p:nvSpPr>
        <p:spPr>
          <a:xfrm>
            <a:off x="5858589" y="3988951"/>
            <a:ext cx="2913103" cy="4022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Metodik ko'rsatmalar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5463479" y="4482015"/>
            <a:ext cx="3883938" cy="1082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Axborotni bolalar yoshi darajasida, qisqa va qiziqarli shaklda taqdim etish. Faqat gapirib berish emas, balki bolalarni savollar berishga va kuzatishga undash.</a:t>
            </a:r>
            <a:endParaRPr lang="en-US" sz="2400" dirty="0"/>
          </a:p>
        </p:txBody>
      </p:sp>
      <p:sp>
        <p:nvSpPr>
          <p:cNvPr id="12" name="Shape 9"/>
          <p:cNvSpPr/>
          <p:nvPr/>
        </p:nvSpPr>
        <p:spPr>
          <a:xfrm>
            <a:off x="9663232" y="4011811"/>
            <a:ext cx="4244935" cy="3696794"/>
          </a:xfrm>
          <a:prstGeom prst="roundRect">
            <a:avLst>
              <a:gd name="adj" fmla="val 1704"/>
            </a:avLst>
          </a:prstGeom>
          <a:solidFill>
            <a:srgbClr val="F2EEEE"/>
          </a:solidFill>
          <a:ln/>
        </p:spPr>
      </p:sp>
      <p:sp>
        <p:nvSpPr>
          <p:cNvPr id="13" name="Text 10"/>
          <p:cNvSpPr/>
          <p:nvPr/>
        </p:nvSpPr>
        <p:spPr>
          <a:xfrm>
            <a:off x="10554772" y="3962816"/>
            <a:ext cx="2461855" cy="3077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Interaktivlik</a:t>
            </a:r>
            <a:endParaRPr lang="en-US" sz="2400" b="1" dirty="0"/>
          </a:p>
        </p:txBody>
      </p:sp>
      <p:sp>
        <p:nvSpPr>
          <p:cNvPr id="14" name="Text 11"/>
          <p:cNvSpPr/>
          <p:nvPr/>
        </p:nvSpPr>
        <p:spPr>
          <a:xfrm>
            <a:off x="9843730" y="4608314"/>
            <a:ext cx="3883938" cy="32385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Ekskursiya joyida o'yinlar, viktorinalar yoki qisqa amaliy mashg'ulotlar o'tkazish. Bu bolalarning charchashiga yo'l qo'ymaydi va e'tiborni yangilaydi.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17050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742241" y="512724"/>
            <a:ext cx="10932081" cy="4857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3050" b="1" dirty="0">
                <a:solidFill>
                  <a:srgbClr val="00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Muvaffaqiyatli ekskursiya o'tkazish bo'yicha tavsiyalar</a:t>
            </a:r>
            <a:endParaRPr lang="en-US" sz="30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199" y="1258808"/>
            <a:ext cx="4324707" cy="1907600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5928" y="1258808"/>
            <a:ext cx="4324707" cy="1907601"/>
          </a:xfrm>
          <a:prstGeom prst="rect">
            <a:avLst/>
          </a:prstGeom>
        </p:spPr>
      </p:pic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0635" y="1258808"/>
            <a:ext cx="4324707" cy="1907601"/>
          </a:xfrm>
          <a:prstGeom prst="rect">
            <a:avLst/>
          </a:prstGeom>
        </p:spPr>
      </p:pic>
      <p:pic>
        <p:nvPicPr>
          <p:cNvPr id="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9980" y="3647943"/>
            <a:ext cx="256461" cy="320516"/>
          </a:xfrm>
          <a:prstGeom prst="rect">
            <a:avLst/>
          </a:prstGeom>
        </p:spPr>
      </p:pic>
      <p:sp>
        <p:nvSpPr>
          <p:cNvPr id="7" name="Text 1"/>
          <p:cNvSpPr/>
          <p:nvPr/>
        </p:nvSpPr>
        <p:spPr>
          <a:xfrm>
            <a:off x="1399048" y="3508356"/>
            <a:ext cx="1942862" cy="2697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2400" b="1" dirty="0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O'lchovni</a:t>
            </a:r>
            <a:r>
              <a:rPr lang="en-US" sz="24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bilish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Text 2"/>
          <p:cNvSpPr/>
          <p:nvPr/>
        </p:nvSpPr>
        <p:spPr>
          <a:xfrm>
            <a:off x="1239559" y="3809133"/>
            <a:ext cx="5968722" cy="12694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20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Boshlang'ich sinf o'quvchilarining </a:t>
            </a:r>
            <a:r>
              <a:rPr lang="en-US" sz="2000" b="1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e'tibor hajmi cheklangan</a:t>
            </a:r>
            <a:r>
              <a:rPr lang="en-US" sz="20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. Ekskursiya 1.5 - 2 soatdan oshmasligi kerak. Ma'lumotni kichik porsiyalarda bering.</a:t>
            </a:r>
            <a:endParaRPr lang="en-US" sz="2000" dirty="0"/>
          </a:p>
        </p:txBody>
      </p:sp>
      <p:pic>
        <p:nvPicPr>
          <p:cNvPr id="9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6055" y="3457577"/>
            <a:ext cx="256461" cy="320516"/>
          </a:xfrm>
          <a:prstGeom prst="rect">
            <a:avLst/>
          </a:prstGeom>
        </p:spPr>
      </p:pic>
      <p:sp>
        <p:nvSpPr>
          <p:cNvPr id="10" name="Text 3"/>
          <p:cNvSpPr/>
          <p:nvPr/>
        </p:nvSpPr>
        <p:spPr>
          <a:xfrm>
            <a:off x="8142026" y="3507968"/>
            <a:ext cx="3744635" cy="345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2400" b="1" dirty="0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Kutilmagan vaziyatlarga tayyorgarlik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1" name="Text 4"/>
          <p:cNvSpPr/>
          <p:nvPr/>
        </p:nvSpPr>
        <p:spPr>
          <a:xfrm>
            <a:off x="7977663" y="3864323"/>
            <a:ext cx="5968841" cy="5129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Har doim </a:t>
            </a:r>
            <a:r>
              <a:rPr lang="en-US" sz="2000" b="1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zaxira reja</a:t>
            </a:r>
            <a:r>
              <a:rPr lang="en-US" sz="20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(ob-havo yomonlashganda, avariya holatlarida) va birinchi yordam to'plami bo'lsin.</a:t>
            </a:r>
            <a:endParaRPr lang="en-US" sz="2000" dirty="0"/>
          </a:p>
        </p:txBody>
      </p:sp>
      <p:pic>
        <p:nvPicPr>
          <p:cNvPr id="12" name="Image 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7951" y="5335071"/>
            <a:ext cx="256461" cy="320516"/>
          </a:xfrm>
          <a:prstGeom prst="rect">
            <a:avLst/>
          </a:prstGeom>
        </p:spPr>
      </p:pic>
      <p:sp>
        <p:nvSpPr>
          <p:cNvPr id="13" name="Text 5"/>
          <p:cNvSpPr/>
          <p:nvPr/>
        </p:nvSpPr>
        <p:spPr>
          <a:xfrm>
            <a:off x="1263627" y="5361942"/>
            <a:ext cx="1942862" cy="2428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2400" b="1" dirty="0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Rag'batlantirish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4" name="Text 6"/>
          <p:cNvSpPr/>
          <p:nvPr/>
        </p:nvSpPr>
        <p:spPr>
          <a:xfrm>
            <a:off x="1239560" y="5655588"/>
            <a:ext cx="5968722" cy="11362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Eng faol va qiziqish bildirgan bolalarni </a:t>
            </a:r>
            <a:r>
              <a:rPr lang="en-US" sz="2000" b="1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maqtash va rag'batlantirish</a:t>
            </a:r>
            <a:r>
              <a:rPr lang="en-US" sz="20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ni unutmang. Bu keyingi tadbirlarga motivatsiyani oshiradi</a:t>
            </a:r>
            <a:r>
              <a:rPr lang="en-US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.</a:t>
            </a:r>
            <a:endParaRPr lang="en-US" dirty="0"/>
          </a:p>
        </p:txBody>
      </p:sp>
      <p:pic>
        <p:nvPicPr>
          <p:cNvPr id="15" name="Image 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6055" y="5444572"/>
            <a:ext cx="256461" cy="320516"/>
          </a:xfrm>
          <a:prstGeom prst="rect">
            <a:avLst/>
          </a:prstGeom>
        </p:spPr>
      </p:pic>
      <p:sp>
        <p:nvSpPr>
          <p:cNvPr id="16" name="Text 7"/>
          <p:cNvSpPr/>
          <p:nvPr/>
        </p:nvSpPr>
        <p:spPr>
          <a:xfrm>
            <a:off x="8007071" y="5444572"/>
            <a:ext cx="3525917" cy="2428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2400" b="1" dirty="0">
                <a:solidFill>
                  <a:srgbClr val="FF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O'rganishni o'yin bilan birlashtirish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7" name="Text 8"/>
          <p:cNvSpPr/>
          <p:nvPr/>
        </p:nvSpPr>
        <p:spPr>
          <a:xfrm>
            <a:off x="7881971" y="5780240"/>
            <a:ext cx="5968841" cy="5129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Har qanday jiddiy mavzuni ham o'yin elementlari bilan berish mumkin. Masalan, muzeyda "xazina izlash" o'yini tashkil etish.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1050871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29734" y="632341"/>
            <a:ext cx="7684532" cy="14304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600"/>
              </a:lnSpc>
              <a:buNone/>
            </a:pPr>
            <a:r>
              <a:rPr lang="en-US" sz="4500" b="1" dirty="0">
                <a:solidFill>
                  <a:srgbClr val="00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Ekskursiyalar samaradorligi</a:t>
            </a:r>
            <a:endParaRPr lang="en-US" sz="4500" dirty="0"/>
          </a:p>
        </p:txBody>
      </p:sp>
      <p:sp>
        <p:nvSpPr>
          <p:cNvPr id="4" name="Text 1"/>
          <p:cNvSpPr/>
          <p:nvPr/>
        </p:nvSpPr>
        <p:spPr>
          <a:xfrm>
            <a:off x="729734" y="2336363"/>
            <a:ext cx="7684532" cy="8208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Tarbiya darslarida ekskursiyalar o‘quv jarayonining eng qimmatli qismi bo‘lib, o‘quvchilarda nafaqat bilim, balki </a:t>
            </a:r>
            <a:r>
              <a:rPr lang="en-US" sz="1400" b="1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hayotiy ko‘nikmalar, mustaqillik va ijodiy fikrlash</a:t>
            </a:r>
            <a:r>
              <a:rPr lang="en-US" sz="14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ni rivojlantiradi. Bu, shubhasiz, kelajakka kiritilgan eng yaxshi sarmoyadir.</a:t>
            </a:r>
            <a:endParaRPr lang="en-US" sz="1400" dirty="0"/>
          </a:p>
        </p:txBody>
      </p:sp>
      <p:sp>
        <p:nvSpPr>
          <p:cNvPr id="5" name="Text 2"/>
          <p:cNvSpPr/>
          <p:nvPr/>
        </p:nvSpPr>
        <p:spPr>
          <a:xfrm>
            <a:off x="729734" y="3453527"/>
            <a:ext cx="2409468" cy="6019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700"/>
              </a:lnSpc>
              <a:buNone/>
            </a:pPr>
            <a:r>
              <a:rPr lang="en-US" sz="47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95%</a:t>
            </a:r>
            <a:endParaRPr lang="en-US" sz="4700" dirty="0"/>
          </a:p>
        </p:txBody>
      </p:sp>
      <p:sp>
        <p:nvSpPr>
          <p:cNvPr id="6" name="Text 3"/>
          <p:cNvSpPr/>
          <p:nvPr/>
        </p:nvSpPr>
        <p:spPr>
          <a:xfrm>
            <a:off x="782836" y="4283512"/>
            <a:ext cx="2303145" cy="2590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Ekskursiyaning ta'siri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729734" y="4652010"/>
            <a:ext cx="2409468" cy="10944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150"/>
              </a:lnSpc>
              <a:buNone/>
            </a:pPr>
            <a:r>
              <a:rPr lang="en-US" sz="14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Mutaxassislarning fikricha, bolalar ekskursiyada olgan ma'lumotlarning 95% ini eslab qolishadi.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3367207" y="3453527"/>
            <a:ext cx="2409468" cy="6019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700"/>
              </a:lnSpc>
              <a:buNone/>
            </a:pPr>
            <a:r>
              <a:rPr lang="en-US" sz="47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8/10</a:t>
            </a:r>
            <a:endParaRPr lang="en-US" sz="4700" dirty="0"/>
          </a:p>
        </p:txBody>
      </p:sp>
      <p:sp>
        <p:nvSpPr>
          <p:cNvPr id="9" name="Text 6"/>
          <p:cNvSpPr/>
          <p:nvPr/>
        </p:nvSpPr>
        <p:spPr>
          <a:xfrm>
            <a:off x="3535323" y="4283512"/>
            <a:ext cx="2073235" cy="2590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Rivojlanish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3367207" y="4652010"/>
            <a:ext cx="2409468" cy="10944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150"/>
              </a:lnSpc>
              <a:buNone/>
            </a:pPr>
            <a:r>
              <a:rPr lang="en-US" sz="14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O'quvchilarning 8/10 qismi ekskursiyadan so'ng mavzuga bo'lgan qiziqishlarini oshganini ta'kidlashadi.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6004679" y="3453527"/>
            <a:ext cx="2409468" cy="6019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700"/>
              </a:lnSpc>
              <a:buNone/>
            </a:pPr>
            <a:r>
              <a:rPr lang="en-US" sz="47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100%</a:t>
            </a:r>
            <a:endParaRPr lang="en-US" sz="4700" dirty="0"/>
          </a:p>
        </p:txBody>
      </p:sp>
      <p:sp>
        <p:nvSpPr>
          <p:cNvPr id="12" name="Text 9"/>
          <p:cNvSpPr/>
          <p:nvPr/>
        </p:nvSpPr>
        <p:spPr>
          <a:xfrm>
            <a:off x="6172795" y="4283512"/>
            <a:ext cx="2073235" cy="2590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Amaliyot</a:t>
            </a:r>
            <a:endParaRPr lang="en-US" sz="1600" dirty="0"/>
          </a:p>
        </p:txBody>
      </p:sp>
      <p:sp>
        <p:nvSpPr>
          <p:cNvPr id="13" name="Text 10"/>
          <p:cNvSpPr/>
          <p:nvPr/>
        </p:nvSpPr>
        <p:spPr>
          <a:xfrm>
            <a:off x="6004679" y="4652010"/>
            <a:ext cx="2409468" cy="8208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150"/>
              </a:lnSpc>
              <a:buNone/>
            </a:pPr>
            <a:r>
              <a:rPr lang="en-US" sz="1400" dirty="0">
                <a:solidFill>
                  <a:srgbClr val="3D38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Ekskursiyalar nazariy bilimlarni 100% amaliyot bilan bog'lashga imkon beradi.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9550636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710</Words>
  <Application>Microsoft Office PowerPoint</Application>
  <PresentationFormat>Произвольный</PresentationFormat>
  <Paragraphs>87</Paragraphs>
  <Slides>11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1" baseType="lpstr">
      <vt:lpstr>Source Sans 3</vt:lpstr>
      <vt:lpstr>Times New Roman</vt:lpstr>
      <vt:lpstr>Arial</vt:lpstr>
      <vt:lpstr>Calibri Light</vt:lpstr>
      <vt:lpstr>Calibri</vt:lpstr>
      <vt:lpstr>Fira Sans Extra Condensed Medium</vt:lpstr>
      <vt:lpstr>Nunito Semi Bold</vt:lpstr>
      <vt:lpstr>Montserrat Bold</vt:lpstr>
      <vt:lpstr>Roboto</vt:lpstr>
      <vt:lpstr>Office Theme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acer</cp:lastModifiedBy>
  <cp:revision>34</cp:revision>
  <dcterms:created xsi:type="dcterms:W3CDTF">2025-05-15T11:19:12Z</dcterms:created>
  <dcterms:modified xsi:type="dcterms:W3CDTF">2026-09-20T16:43:55Z</dcterms:modified>
</cp:coreProperties>
</file>