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3" r:id="rId1"/>
  </p:sldMasterIdLst>
  <p:notesMasterIdLst>
    <p:notesMasterId r:id="rId11"/>
  </p:notesMasterIdLst>
  <p:sldIdLst>
    <p:sldId id="277" r:id="rId2"/>
    <p:sldId id="273" r:id="rId3"/>
    <p:sldId id="271" r:id="rId4"/>
    <p:sldId id="274" r:id="rId5"/>
    <p:sldId id="275" r:id="rId6"/>
    <p:sldId id="276" r:id="rId7"/>
    <p:sldId id="279" r:id="rId8"/>
    <p:sldId id="280" r:id="rId9"/>
    <p:sldId id="27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5" autoAdjust="0"/>
    <p:restoredTop sz="94660"/>
  </p:normalViewPr>
  <p:slideViewPr>
    <p:cSldViewPr snapToGrid="0">
      <p:cViewPr varScale="1">
        <p:scale>
          <a:sx n="87" d="100"/>
          <a:sy n="87" d="100"/>
        </p:scale>
        <p:origin x="2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E1B5CB-F0B9-49DC-BC6D-734536973868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0EBF60-957C-45D3-82A1-CB680EE77B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444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913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572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478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80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746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957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546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428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97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090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4588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40417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98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960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2091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993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3501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31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44798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21271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2903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6316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5847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85610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1147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96973-C513-4272-A646-701D7D678944}" type="datetimeFigureOut">
              <a:rPr lang="ru-RU" smtClean="0"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42715-D18F-4AC2-BB20-66CAE1F33C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521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  <p:sldLayoutId id="2147483865" r:id="rId12"/>
    <p:sldLayoutId id="2147483866" r:id="rId13"/>
    <p:sldLayoutId id="2147483867" r:id="rId14"/>
    <p:sldLayoutId id="2147483868" r:id="rId15"/>
    <p:sldLayoutId id="2147483869" r:id="rId16"/>
    <p:sldLayoutId id="2147483870" r:id="rId17"/>
    <p:sldLayoutId id="214748387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27712" y="637679"/>
            <a:ext cx="6708577" cy="4272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83"/>
              </a:lnSpc>
            </a:pPr>
            <a:r>
              <a:rPr lang="en-US" sz="40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Boshlangʻich</a:t>
            </a:r>
            <a:r>
              <a:rPr lang="en-US" sz="40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sinf</a:t>
            </a:r>
            <a:r>
              <a:rPr lang="en-US" sz="40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texnologiya</a:t>
            </a:r>
            <a:r>
              <a:rPr lang="en-US" sz="40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darslarida</a:t>
            </a:r>
            <a:r>
              <a:rPr lang="en-US" sz="40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kreativ</a:t>
            </a:r>
            <a:r>
              <a:rPr lang="en-US" sz="40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fikrlash</a:t>
            </a:r>
            <a:r>
              <a:rPr lang="en-US" sz="40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koʻnikmalarini</a:t>
            </a:r>
            <a:r>
              <a:rPr lang="en-US" sz="40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40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rivojlantirish</a:t>
            </a:r>
            <a:endParaRPr lang="en-US" sz="4000" dirty="0"/>
          </a:p>
        </p:txBody>
      </p:sp>
      <p:sp>
        <p:nvSpPr>
          <p:cNvPr id="4" name="Text 1"/>
          <p:cNvSpPr/>
          <p:nvPr/>
        </p:nvSpPr>
        <p:spPr>
          <a:xfrm>
            <a:off x="5027712" y="3571370"/>
            <a:ext cx="5999952" cy="26488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endParaRPr lang="en-US" sz="2400" b="1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en-US" sz="2400" b="1" dirty="0" err="1" smtClean="0">
                <a:latin typeface="Arial Black" panose="020B0A04020102020204" pitchFamily="34" charset="0"/>
              </a:rPr>
              <a:t>Reja</a:t>
            </a:r>
            <a:r>
              <a:rPr lang="en-US" sz="2400" b="1" dirty="0">
                <a:latin typeface="Arial Black" panose="020B0A04020102020204" pitchFamily="34" charset="0"/>
              </a:rPr>
              <a:t>:</a:t>
            </a:r>
          </a:p>
          <a:p>
            <a:endParaRPr lang="en-US" sz="2400" b="1" dirty="0">
              <a:latin typeface="Arial Black" panose="020B0A04020102020204" pitchFamily="34" charset="0"/>
            </a:endParaRPr>
          </a:p>
          <a:p>
            <a:r>
              <a:rPr lang="en-US" sz="2400" b="1" dirty="0" smtClean="0">
                <a:latin typeface="Arial Black" panose="020B0A04020102020204" pitchFamily="34" charset="0"/>
              </a:rPr>
              <a:t>1. </a:t>
            </a:r>
            <a:r>
              <a:rPr lang="en-US" sz="2400" b="1" dirty="0" err="1">
                <a:latin typeface="Arial Black" panose="020B0A04020102020204" pitchFamily="34" charset="0"/>
              </a:rPr>
              <a:t>Kreativ</a:t>
            </a:r>
            <a:r>
              <a:rPr lang="en-US" sz="2400" b="1" dirty="0"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</a:rPr>
              <a:t>fikrlash</a:t>
            </a:r>
            <a:r>
              <a:rPr lang="en-US" sz="2400" b="1" dirty="0"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</a:rPr>
              <a:t>tushunchasi</a:t>
            </a:r>
            <a:endParaRPr lang="en-US" sz="2400" b="1" dirty="0">
              <a:latin typeface="Arial Black" panose="020B0A04020102020204" pitchFamily="34" charset="0"/>
            </a:endParaRPr>
          </a:p>
          <a:p>
            <a:r>
              <a:rPr lang="en-US" sz="2400" b="1" dirty="0">
                <a:latin typeface="Arial Black" panose="020B0A04020102020204" pitchFamily="34" charset="0"/>
              </a:rPr>
              <a:t>2</a:t>
            </a:r>
            <a:r>
              <a:rPr lang="en-US" sz="2400" b="1" dirty="0" smtClean="0">
                <a:latin typeface="Arial Black" panose="020B0A04020102020204" pitchFamily="34" charset="0"/>
              </a:rPr>
              <a:t>. </a:t>
            </a:r>
            <a:r>
              <a:rPr lang="en-US" sz="2400" b="1" dirty="0" err="1">
                <a:latin typeface="Arial Black" panose="020B0A04020102020204" pitchFamily="34" charset="0"/>
              </a:rPr>
              <a:t>Kreativ</a:t>
            </a:r>
            <a:r>
              <a:rPr lang="en-US" sz="2400" b="1" dirty="0"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</a:rPr>
              <a:t>fikrlashning</a:t>
            </a:r>
            <a:r>
              <a:rPr lang="en-US" sz="2400" b="1" dirty="0"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</a:rPr>
              <a:t>texnologiya</a:t>
            </a:r>
            <a:r>
              <a:rPr lang="en-US" sz="2400" b="1" dirty="0">
                <a:latin typeface="Arial Black" panose="020B0A04020102020204" pitchFamily="34" charset="0"/>
              </a:rPr>
              <a:t> </a:t>
            </a:r>
            <a:endParaRPr lang="en-US" sz="2400" b="1" dirty="0" smtClean="0">
              <a:latin typeface="Arial Black" panose="020B0A04020102020204" pitchFamily="34" charset="0"/>
            </a:endParaRPr>
          </a:p>
          <a:p>
            <a:r>
              <a:rPr lang="en-US" sz="2400" b="1" dirty="0" err="1" smtClean="0">
                <a:latin typeface="Arial Black" panose="020B0A04020102020204" pitchFamily="34" charset="0"/>
              </a:rPr>
              <a:t>bilan</a:t>
            </a:r>
            <a:r>
              <a:rPr lang="en-US" sz="2400" b="1" dirty="0" smtClean="0">
                <a:latin typeface="Arial Black" panose="020B0A04020102020204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</a:rPr>
              <a:t>bog'liqligi</a:t>
            </a:r>
            <a:endParaRPr lang="ru-RU" sz="2400" b="1" dirty="0">
              <a:latin typeface="Arial Black" panose="020B0A04020102020204" pitchFamily="34" charset="0"/>
            </a:endParaRPr>
          </a:p>
        </p:txBody>
      </p:sp>
      <p:sp>
        <p:nvSpPr>
          <p:cNvPr id="5" name="Text 2"/>
          <p:cNvSpPr/>
          <p:nvPr/>
        </p:nvSpPr>
        <p:spPr>
          <a:xfrm>
            <a:off x="5027712" y="5536804"/>
            <a:ext cx="6708577" cy="6834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92"/>
              </a:lnSpc>
            </a:pPr>
            <a:endParaRPr lang="en-US" sz="1083" dirty="0"/>
          </a:p>
        </p:txBody>
      </p:sp>
    </p:spTree>
    <p:extLst>
      <p:ext uri="{BB962C8B-B14F-4D97-AF65-F5344CB8AC3E}">
        <p14:creationId xmlns:p14="http://schemas.microsoft.com/office/powerpoint/2010/main" val="236147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12366" y="757833"/>
            <a:ext cx="6595269" cy="8006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125"/>
              </a:lnSpc>
            </a:pP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Muammoning</a:t>
            </a:r>
            <a:r>
              <a:rPr lang="en-US" sz="25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dolzarbligi</a:t>
            </a:r>
            <a:r>
              <a:rPr lang="en-US" sz="25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: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n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ima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uchun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b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ugungi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unda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reativlik</a:t>
            </a:r>
            <a:r>
              <a:rPr lang="en-US" sz="250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50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</a:t>
            </a:r>
            <a:r>
              <a:rPr lang="en-US" sz="250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uhim</a:t>
            </a:r>
            <a:r>
              <a:rPr lang="en-US" sz="250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?</a:t>
            </a:r>
            <a:endParaRPr lang="en-US" sz="2500" dirty="0"/>
          </a:p>
        </p:txBody>
      </p:sp>
      <p:sp>
        <p:nvSpPr>
          <p:cNvPr id="4" name="Text 1"/>
          <p:cNvSpPr/>
          <p:nvPr/>
        </p:nvSpPr>
        <p:spPr>
          <a:xfrm>
            <a:off x="512366" y="1750616"/>
            <a:ext cx="6595269" cy="4097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1583"/>
              </a:lnSpc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Bugungi tez oʻzgarayotgan dunyoda, oʻquvchilardan nafaqat bilim, balki nostandart yechimlar topish qobiliyati ham talab etiladi. Kreativlik — kelajakning muhim kompetensiyasi hisoblanadi</a:t>
            </a:r>
            <a:r>
              <a:rPr lang="en-US" sz="1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0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366" y="2304456"/>
            <a:ext cx="384274" cy="38427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12365" y="2869505"/>
            <a:ext cx="1601193" cy="2001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24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Kelajak</a:t>
            </a:r>
            <a:r>
              <a:rPr lang="en-US" sz="2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4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kasblari</a:t>
            </a:r>
            <a:endParaRPr lang="en-US" sz="2400" dirty="0"/>
          </a:p>
        </p:txBody>
      </p:sp>
      <p:sp>
        <p:nvSpPr>
          <p:cNvPr id="7" name="Text 3"/>
          <p:cNvSpPr/>
          <p:nvPr/>
        </p:nvSpPr>
        <p:spPr>
          <a:xfrm>
            <a:off x="512366" y="3125688"/>
            <a:ext cx="6595269" cy="204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83"/>
              </a:lnSpc>
            </a:pPr>
            <a:r>
              <a:rPr lang="en-US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Robotlashtirish va avtomatlashtirish sharoitida, </a:t>
            </a:r>
            <a:endParaRPr lang="en-US" dirty="0" smtClean="0">
              <a:solidFill>
                <a:srgbClr val="405449"/>
              </a:solidFill>
              <a:latin typeface="Nobile" pitchFamily="34" charset="0"/>
              <a:ea typeface="Nobile" pitchFamily="34" charset="-122"/>
              <a:cs typeface="Nobile" pitchFamily="34" charset="-120"/>
            </a:endParaRPr>
          </a:p>
          <a:p>
            <a:pPr>
              <a:lnSpc>
                <a:spcPts val="1583"/>
              </a:lnSpc>
            </a:pPr>
            <a:r>
              <a:rPr lang="en-US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kreativlik</a:t>
            </a:r>
            <a:r>
              <a:rPr lang="en-US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insonning raqobatdosh ustunligi boʻlib qoladi.</a:t>
            </a:r>
            <a:endParaRPr lang="en-US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366" y="3586758"/>
            <a:ext cx="384274" cy="38427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12366" y="4131072"/>
            <a:ext cx="2882503" cy="2001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20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Murakkab</a:t>
            </a: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0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muammolarni</a:t>
            </a:r>
            <a:r>
              <a:rPr lang="en-US" sz="2000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0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h</a:t>
            </a:r>
            <a:r>
              <a:rPr lang="en-US" sz="20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al</a:t>
            </a:r>
            <a:r>
              <a:rPr lang="en-US" sz="2000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0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q</a:t>
            </a:r>
            <a:r>
              <a:rPr lang="en-US" sz="20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ilish</a:t>
            </a:r>
            <a:endParaRPr lang="en-US" sz="2000" dirty="0"/>
          </a:p>
        </p:txBody>
      </p:sp>
      <p:sp>
        <p:nvSpPr>
          <p:cNvPr id="10" name="Text 5"/>
          <p:cNvSpPr/>
          <p:nvPr/>
        </p:nvSpPr>
        <p:spPr>
          <a:xfrm>
            <a:off x="512366" y="4407992"/>
            <a:ext cx="6595269" cy="2048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83"/>
              </a:lnSpc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Zamonaviy dunyo muammolari oldindan </a:t>
            </a:r>
            <a:r>
              <a:rPr lang="en-US" sz="16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aytib</a:t>
            </a: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6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boʻlmaydigan</a:t>
            </a:r>
            <a:endParaRPr lang="en-US" sz="1600" dirty="0" smtClean="0">
              <a:solidFill>
                <a:srgbClr val="405449"/>
              </a:solidFill>
              <a:latin typeface="Nobile" pitchFamily="34" charset="0"/>
              <a:ea typeface="Nobile" pitchFamily="34" charset="-122"/>
              <a:cs typeface="Nobile" pitchFamily="34" charset="-120"/>
            </a:endParaRPr>
          </a:p>
          <a:p>
            <a:pPr>
              <a:lnSpc>
                <a:spcPts val="1583"/>
              </a:lnSpc>
            </a:pPr>
            <a:r>
              <a:rPr lang="en-US" sz="16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va koʻpincha ijodiy yondashuvni talab qiladi.</a:t>
            </a:r>
            <a:endParaRPr lang="en-US" sz="16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366" y="4869061"/>
            <a:ext cx="384274" cy="384274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512366" y="5413376"/>
            <a:ext cx="1601193" cy="2001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542"/>
              </a:lnSpc>
            </a:pPr>
            <a:r>
              <a:rPr lang="en-US" sz="20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Moslashuvchanlik</a:t>
            </a:r>
            <a:endParaRPr lang="en-US" sz="2000" dirty="0"/>
          </a:p>
        </p:txBody>
      </p:sp>
      <p:sp>
        <p:nvSpPr>
          <p:cNvPr id="13" name="Text 7"/>
          <p:cNvSpPr/>
          <p:nvPr/>
        </p:nvSpPr>
        <p:spPr>
          <a:xfrm>
            <a:off x="512366" y="5690294"/>
            <a:ext cx="6595269" cy="4097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583"/>
              </a:lnSpc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Kreativ fikrlash oʻquvchilarga oʻzgarishlarga tez moslashishga va yangi sharoitlarda muvaffaqiyatga erishishga yordam beradi.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7878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4441" y="466328"/>
            <a:ext cx="10801152" cy="472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708"/>
              </a:lnSpc>
            </a:pP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Kreativ</a:t>
            </a:r>
            <a:r>
              <a:rPr lang="en-US" sz="2958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fikrlash</a:t>
            </a:r>
            <a:r>
              <a:rPr lang="en-US" sz="2958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n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ima</a:t>
            </a:r>
            <a:r>
              <a:rPr lang="en-US" sz="2958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va</a:t>
            </a:r>
            <a:r>
              <a:rPr lang="en-US" sz="2958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uning</a:t>
            </a:r>
            <a:r>
              <a:rPr lang="en-US" sz="2958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omponentlari</a:t>
            </a:r>
            <a:r>
              <a:rPr lang="en-US" sz="2958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958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q</a:t>
            </a:r>
            <a:r>
              <a:rPr lang="en-US" sz="2958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anday</a:t>
            </a:r>
            <a:r>
              <a:rPr lang="en-US" sz="2958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?</a:t>
            </a:r>
            <a:endParaRPr lang="en-US" sz="2958" dirty="0"/>
          </a:p>
        </p:txBody>
      </p:sp>
      <p:sp>
        <p:nvSpPr>
          <p:cNvPr id="3" name="Text 1"/>
          <p:cNvSpPr/>
          <p:nvPr/>
        </p:nvSpPr>
        <p:spPr>
          <a:xfrm>
            <a:off x="604441" y="1240831"/>
            <a:ext cx="10983119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875"/>
              </a:lnSpc>
            </a:pPr>
            <a:r>
              <a:rPr lang="en-US" sz="2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Kreativ fikrlash — bu yangi, original va </a:t>
            </a:r>
            <a:r>
              <a:rPr lang="en-US" sz="20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samarali</a:t>
            </a:r>
            <a:r>
              <a:rPr lang="en-US" sz="2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0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g’oyalar</a:t>
            </a:r>
            <a:r>
              <a:rPr lang="en-US" sz="2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, yechimlar yoki sanʼat asarlarini yaratish qobiliyatidir. U bir qator asosiy tarkibiy qismlardan iborat</a:t>
            </a:r>
            <a:r>
              <a:rPr lang="en-US" sz="1167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167" dirty="0"/>
          </a:p>
        </p:txBody>
      </p:sp>
      <p:sp>
        <p:nvSpPr>
          <p:cNvPr id="4" name="Text 2"/>
          <p:cNvSpPr/>
          <p:nvPr/>
        </p:nvSpPr>
        <p:spPr>
          <a:xfrm>
            <a:off x="2058294" y="2393455"/>
            <a:ext cx="1889026" cy="236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1833"/>
              </a:lnSpc>
            </a:pPr>
            <a:r>
              <a:rPr lang="en-US" sz="1458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Divergent Fikrlash</a:t>
            </a:r>
            <a:endParaRPr lang="en-US" sz="1458" dirty="0"/>
          </a:p>
        </p:txBody>
      </p:sp>
      <p:sp>
        <p:nvSpPr>
          <p:cNvPr id="5" name="Text 3"/>
          <p:cNvSpPr/>
          <p:nvPr/>
        </p:nvSpPr>
        <p:spPr>
          <a:xfrm>
            <a:off x="604441" y="2720182"/>
            <a:ext cx="3342878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875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Bir </a:t>
            </a:r>
            <a:r>
              <a:rPr lang="en-US" sz="1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muammoning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ko’p</a:t>
            </a:r>
            <a:r>
              <a:rPr lang="en-US" sz="1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sonli, turli xil yechimlarini yaratish qobiliyati</a:t>
            </a:r>
            <a:r>
              <a:rPr lang="en-US" sz="1167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167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3934" y="1894185"/>
            <a:ext cx="3844032" cy="3844032"/>
          </a:xfrm>
          <a:prstGeom prst="rect">
            <a:avLst/>
          </a:prstGeom>
        </p:spPr>
      </p:pic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1532" y="2723505"/>
            <a:ext cx="226020" cy="28257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244582" y="2393455"/>
            <a:ext cx="1984474" cy="236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33"/>
              </a:lnSpc>
            </a:pPr>
            <a:r>
              <a:rPr lang="en-US" sz="1458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Konvergent Fikrlash</a:t>
            </a:r>
            <a:endParaRPr lang="en-US" sz="1458" dirty="0"/>
          </a:p>
        </p:txBody>
      </p:sp>
      <p:sp>
        <p:nvSpPr>
          <p:cNvPr id="9" name="Text 5"/>
          <p:cNvSpPr/>
          <p:nvPr/>
        </p:nvSpPr>
        <p:spPr>
          <a:xfrm>
            <a:off x="8244582" y="2720182"/>
            <a:ext cx="3342978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Mavjud yechimlar orasidan eng yaxshi va </a:t>
            </a:r>
            <a:r>
              <a:rPr lang="en-US" sz="1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mantiqiy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variantni</a:t>
            </a:r>
            <a:r>
              <a:rPr lang="ru-RU" sz="1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mustaqil</a:t>
            </a:r>
            <a:r>
              <a:rPr lang="en-US" sz="1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tanlash</a:t>
            </a:r>
            <a:r>
              <a:rPr lang="en-US" sz="1167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167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3934" y="1894185"/>
            <a:ext cx="3844032" cy="3844032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4150" y="2723505"/>
            <a:ext cx="226020" cy="282575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244582" y="4428729"/>
            <a:ext cx="1889026" cy="236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833"/>
              </a:lnSpc>
            </a:pPr>
            <a:r>
              <a:rPr lang="en-US" sz="1458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Originallik</a:t>
            </a:r>
            <a:endParaRPr lang="en-US" sz="1458" dirty="0"/>
          </a:p>
        </p:txBody>
      </p:sp>
      <p:sp>
        <p:nvSpPr>
          <p:cNvPr id="13" name="Text 7"/>
          <p:cNvSpPr/>
          <p:nvPr/>
        </p:nvSpPr>
        <p:spPr>
          <a:xfrm>
            <a:off x="8244582" y="4755456"/>
            <a:ext cx="3342978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Nodir va </a:t>
            </a:r>
            <a:r>
              <a:rPr lang="en-US" sz="1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boshqalarga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o’xshamaydigan</a:t>
            </a:r>
            <a:r>
              <a:rPr lang="en-US" sz="1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g’oyalar</a:t>
            </a:r>
            <a:r>
              <a:rPr lang="en-US" sz="1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yaratish.</a:t>
            </a:r>
            <a:endParaRPr lang="en-US" sz="140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3934" y="1894185"/>
            <a:ext cx="3844032" cy="3844032"/>
          </a:xfrm>
          <a:prstGeom prst="rect">
            <a:avLst/>
          </a:prstGeom>
        </p:spPr>
      </p:pic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34150" y="4626124"/>
            <a:ext cx="226020" cy="282575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2058294" y="4428729"/>
            <a:ext cx="1889026" cy="236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1833"/>
              </a:lnSpc>
            </a:pPr>
            <a:r>
              <a:rPr lang="en-US" sz="1458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Egillik (Fleksibillik)</a:t>
            </a:r>
            <a:endParaRPr lang="en-US" sz="1458" dirty="0"/>
          </a:p>
        </p:txBody>
      </p:sp>
      <p:sp>
        <p:nvSpPr>
          <p:cNvPr id="17" name="Text 9"/>
          <p:cNvSpPr/>
          <p:nvPr/>
        </p:nvSpPr>
        <p:spPr>
          <a:xfrm>
            <a:off x="604441" y="4755456"/>
            <a:ext cx="3342878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875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Fikrlash yoʻnalishini </a:t>
            </a:r>
            <a:r>
              <a:rPr lang="en-US" sz="1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tez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o’zgartirish</a:t>
            </a:r>
            <a:r>
              <a:rPr lang="en-US" sz="1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va vaziyatga moslashish</a:t>
            </a:r>
            <a:r>
              <a:rPr lang="en-US" sz="1167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1167" dirty="0"/>
          </a:p>
        </p:txBody>
      </p:sp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73934" y="1894185"/>
            <a:ext cx="3844032" cy="3844032"/>
          </a:xfrm>
          <a:prstGeom prst="rect">
            <a:avLst/>
          </a:prstGeom>
        </p:spPr>
      </p:pic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31532" y="4626124"/>
            <a:ext cx="226020" cy="282575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604441" y="5908180"/>
            <a:ext cx="10983119" cy="4833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875"/>
              </a:lnSpc>
            </a:pP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Bu komponentlar bir-biri bilan </a:t>
            </a:r>
            <a:r>
              <a:rPr lang="en-US" sz="16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chambarchas</a:t>
            </a: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6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bog’liq</a:t>
            </a:r>
            <a:r>
              <a:rPr lang="en-US" sz="16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6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bo’lib</a:t>
            </a: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, ijodiy </a:t>
            </a:r>
            <a:r>
              <a:rPr lang="en-US" sz="16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jarayonning</a:t>
            </a: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6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to’liq</a:t>
            </a:r>
            <a:r>
              <a:rPr lang="en-US" sz="16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tsiklini taʼminlaydi: </a:t>
            </a:r>
            <a:r>
              <a:rPr lang="en-US" sz="16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g’oyalarni</a:t>
            </a:r>
            <a:r>
              <a:rPr lang="en-US" sz="16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16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ishlab chiqishdan ularni amaliyotga tatbiq etishgacha.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7083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95689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6847" y="2132410"/>
            <a:ext cx="8687296" cy="4892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833"/>
              </a:lnSpc>
            </a:pPr>
            <a:r>
              <a:rPr lang="en-US" sz="3042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Kreativ</a:t>
            </a:r>
            <a:r>
              <a:rPr lang="en-US" sz="3042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042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fikrlashni</a:t>
            </a:r>
            <a:r>
              <a:rPr lang="en-US" sz="3042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042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r</a:t>
            </a:r>
            <a:r>
              <a:rPr lang="en-US" sz="3042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agʻbatlantirish</a:t>
            </a:r>
            <a:r>
              <a:rPr lang="en-US" sz="3042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042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</a:t>
            </a:r>
            <a:r>
              <a:rPr lang="en-US" sz="3042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sullari</a:t>
            </a:r>
            <a:endParaRPr lang="en-US" sz="3042" dirty="0"/>
          </a:p>
        </p:txBody>
      </p:sp>
      <p:sp>
        <p:nvSpPr>
          <p:cNvPr id="4" name="Text 1"/>
          <p:cNvSpPr/>
          <p:nvPr/>
        </p:nvSpPr>
        <p:spPr>
          <a:xfrm>
            <a:off x="626170" y="2934097"/>
            <a:ext cx="10939661" cy="500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1958"/>
              </a:lnSpc>
            </a:pPr>
            <a:r>
              <a:rPr lang="en-US" sz="2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Texnologiya darslarida kreativlikni oshirish uchun turli xil faol oʻqitish usullari qoʻllaniladi. Eng samarali usullardan ikkitasi - bu miya hujumi va muammoli oʻqitish.</a:t>
            </a:r>
            <a:endParaRPr lang="en-US" sz="2000" dirty="0"/>
          </a:p>
        </p:txBody>
      </p:sp>
      <p:sp>
        <p:nvSpPr>
          <p:cNvPr id="5" name="Shape 2"/>
          <p:cNvSpPr/>
          <p:nvPr/>
        </p:nvSpPr>
        <p:spPr>
          <a:xfrm>
            <a:off x="654794" y="3634215"/>
            <a:ext cx="5391547" cy="2668457"/>
          </a:xfrm>
          <a:prstGeom prst="roundRect">
            <a:avLst>
              <a:gd name="adj" fmla="val 3827"/>
            </a:avLst>
          </a:prstGeom>
          <a:solidFill>
            <a:srgbClr val="FAFFFA"/>
          </a:solidFill>
          <a:ln w="22860">
            <a:solidFill>
              <a:srgbClr val="CED9CE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607119" y="3913089"/>
            <a:ext cx="76200" cy="2389584"/>
          </a:xfrm>
          <a:prstGeom prst="roundRect">
            <a:avLst>
              <a:gd name="adj" fmla="val 184905"/>
            </a:avLst>
          </a:prstGeom>
          <a:solidFill>
            <a:srgbClr val="438951"/>
          </a:solidFill>
          <a:ln/>
        </p:spPr>
      </p:sp>
      <p:sp>
        <p:nvSpPr>
          <p:cNvPr id="7" name="Text 4"/>
          <p:cNvSpPr/>
          <p:nvPr/>
        </p:nvSpPr>
        <p:spPr>
          <a:xfrm>
            <a:off x="858838" y="4088607"/>
            <a:ext cx="3556298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Miya </a:t>
            </a:r>
            <a:r>
              <a:rPr lang="en-US" sz="18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hujumi</a:t>
            </a:r>
            <a:r>
              <a:rPr lang="en-US" sz="1833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8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(Brainstorming)</a:t>
            </a:r>
            <a:endParaRPr lang="en-US" sz="1833" dirty="0"/>
          </a:p>
        </p:txBody>
      </p:sp>
      <p:sp>
        <p:nvSpPr>
          <p:cNvPr id="8" name="Text 5"/>
          <p:cNvSpPr/>
          <p:nvPr/>
        </p:nvSpPr>
        <p:spPr>
          <a:xfrm>
            <a:off x="858838" y="4475957"/>
            <a:ext cx="4983361" cy="7512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958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Bu usul oʻquvchilarni tanqidsiz, tezkorlik bilan mumkin boʻlgan barcha gʻoyalarni taklif qilishga undaydi. Bu jarayonda miqdor sifatdan ustun turadi.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858838" y="5321102"/>
            <a:ext cx="4983361" cy="2504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1958"/>
              </a:lnSpc>
              <a:buSzPct val="100000"/>
              <a:buChar char="•"/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Guruhlarda ishlash orqali gʻoyalar sinergiyasi kuchaytiriladi.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858838" y="5626298"/>
            <a:ext cx="4983361" cy="676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958"/>
              </a:lnSpc>
              <a:buSzPct val="100000"/>
              <a:buChar char="•"/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Har bir gʻoyaning qadrli ekanligi taʼkidlanadi, hatto eng gʻalati tuyulgani ham.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6174185" y="3656807"/>
            <a:ext cx="5391646" cy="2645866"/>
          </a:xfrm>
          <a:prstGeom prst="roundRect">
            <a:avLst>
              <a:gd name="adj" fmla="val 3827"/>
            </a:avLst>
          </a:prstGeom>
          <a:solidFill>
            <a:srgbClr val="FAFFFA"/>
          </a:solidFill>
          <a:ln w="22860">
            <a:solidFill>
              <a:srgbClr val="CED9CE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6155134" y="3913089"/>
            <a:ext cx="76200" cy="2389584"/>
          </a:xfrm>
          <a:prstGeom prst="roundRect">
            <a:avLst>
              <a:gd name="adj" fmla="val 184905"/>
            </a:avLst>
          </a:prstGeom>
          <a:solidFill>
            <a:srgbClr val="438951"/>
          </a:solidFill>
          <a:ln/>
        </p:spPr>
      </p:sp>
      <p:sp>
        <p:nvSpPr>
          <p:cNvPr id="13" name="Text 10"/>
          <p:cNvSpPr/>
          <p:nvPr/>
        </p:nvSpPr>
        <p:spPr>
          <a:xfrm>
            <a:off x="6406853" y="4088607"/>
            <a:ext cx="2348210" cy="2934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292"/>
              </a:lnSpc>
            </a:pPr>
            <a:r>
              <a:rPr lang="en-US" sz="18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Muammoli</a:t>
            </a:r>
            <a:r>
              <a:rPr lang="en-US" sz="18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8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oʻqitish</a:t>
            </a:r>
            <a:endParaRPr lang="en-US" sz="1833" dirty="0"/>
          </a:p>
        </p:txBody>
      </p:sp>
      <p:sp>
        <p:nvSpPr>
          <p:cNvPr id="14" name="Text 11"/>
          <p:cNvSpPr/>
          <p:nvPr/>
        </p:nvSpPr>
        <p:spPr>
          <a:xfrm>
            <a:off x="6406853" y="4475957"/>
            <a:ext cx="4983460" cy="500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958"/>
              </a:lnSpc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Oʻquvchilarga aniq, ochiq yakunli muammo qoʻyiladi (masalan, "chiqindilardan foydalanib mustahkam oʻyinchoq yasang").</a:t>
            </a:r>
            <a:endParaRPr lang="en-US" sz="1400" dirty="0"/>
          </a:p>
        </p:txBody>
      </p:sp>
      <p:sp>
        <p:nvSpPr>
          <p:cNvPr id="15" name="Text 12"/>
          <p:cNvSpPr/>
          <p:nvPr/>
        </p:nvSpPr>
        <p:spPr>
          <a:xfrm>
            <a:off x="6406853" y="5070674"/>
            <a:ext cx="4983460" cy="2504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1958"/>
              </a:lnSpc>
              <a:buSzPct val="100000"/>
              <a:buChar char="•"/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Mustaqil izlanish va tadqiqot qilishni ragʻbatlantiradi.</a:t>
            </a:r>
            <a:endParaRPr lang="en-US" sz="1400" dirty="0"/>
          </a:p>
        </p:txBody>
      </p:sp>
      <p:sp>
        <p:nvSpPr>
          <p:cNvPr id="16" name="Text 13"/>
          <p:cNvSpPr/>
          <p:nvPr/>
        </p:nvSpPr>
        <p:spPr>
          <a:xfrm>
            <a:off x="6406853" y="5375870"/>
            <a:ext cx="4983460" cy="5008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958"/>
              </a:lnSpc>
              <a:buSzPct val="100000"/>
              <a:buChar char="•"/>
            </a:pPr>
            <a:r>
              <a:rPr lang="en-US" sz="1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Tanqidiy fikrlashni rivojlantiradi, chunki yechimlar sinovdan oʻtkazilishi va baholanishi kerak.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94285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198761" y="445423"/>
            <a:ext cx="9009360" cy="4115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Zamonaviy</a:t>
            </a:r>
            <a:r>
              <a:rPr lang="en-US" sz="3250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25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t</a:t>
            </a:r>
            <a:r>
              <a:rPr lang="en-US" sz="325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exnologiyalardan</a:t>
            </a:r>
            <a:r>
              <a:rPr lang="en-US" sz="3250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3250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f</a:t>
            </a:r>
            <a:r>
              <a:rPr lang="en-US" sz="3250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oydalanish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661492" y="1213968"/>
            <a:ext cx="10869018" cy="10192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Dastlabki sinflarda ham zamonaviy texnologiyalarni joriy </a:t>
            </a:r>
            <a:r>
              <a:rPr lang="en-US" sz="2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etish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o’quvchilarning</a:t>
            </a:r>
            <a:r>
              <a:rPr lang="en-US" sz="2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kreativ salohiyatini yangi darajaga olib chiqadi va ularni kelajakka tayyorlaydi.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661492" y="2118947"/>
            <a:ext cx="2067421" cy="4621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2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3D-Modellashtirish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661492" y="2475954"/>
            <a:ext cx="5331123" cy="208749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O’quvchilar</a:t>
            </a:r>
            <a:r>
              <a:rPr lang="en-US" sz="2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virtual </a:t>
            </a:r>
            <a:r>
              <a:rPr lang="en-US" sz="2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muhitda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o’z</a:t>
            </a:r>
            <a:r>
              <a:rPr lang="en-US" sz="2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g’oyalarini</a:t>
            </a:r>
            <a:r>
              <a:rPr lang="en-US" sz="2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loyihalashtirish va dizayn cheklovlarini sinash imkoniyatiga </a:t>
            </a:r>
            <a:r>
              <a:rPr lang="en-US" sz="2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ega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bo’ladilar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 Bu fazoviy va mantiqiy fikrlashni rivojlantiradi.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6199287" y="2170491"/>
            <a:ext cx="2965748" cy="3054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2400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Boshlangʻich</a:t>
            </a:r>
            <a:r>
              <a:rPr lang="en-US" sz="24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400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robototexnika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6199288" y="2475953"/>
            <a:ext cx="5331222" cy="208749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Oddiy blokli dasturlash </a:t>
            </a:r>
            <a:r>
              <a:rPr lang="en-US" sz="2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yordamida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o’quvchilar</a:t>
            </a:r>
            <a:r>
              <a:rPr lang="en-US" sz="2400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robotlarning harakatini nazorat qilishadi, bu ularga injenerlik va dasturlash asoslarini ijodiy </a:t>
            </a:r>
            <a:r>
              <a:rPr lang="en-US" sz="2400" dirty="0" err="1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tarzda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o’rgatadi</a:t>
            </a:r>
            <a:r>
              <a:rPr lang="en-US" sz="24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2400" dirty="0"/>
          </a:p>
        </p:txBody>
      </p:sp>
      <p:sp>
        <p:nvSpPr>
          <p:cNvPr id="8" name="Shape 6"/>
          <p:cNvSpPr/>
          <p:nvPr/>
        </p:nvSpPr>
        <p:spPr>
          <a:xfrm>
            <a:off x="661492" y="5252106"/>
            <a:ext cx="10869018" cy="967283"/>
          </a:xfrm>
          <a:prstGeom prst="roundRect">
            <a:avLst>
              <a:gd name="adj" fmla="val 15389"/>
            </a:avLst>
          </a:prstGeom>
          <a:solidFill>
            <a:srgbClr val="CCE6D1"/>
          </a:solidFill>
          <a:ln/>
        </p:spPr>
        <p:txBody>
          <a:bodyPr/>
          <a:lstStyle/>
          <a:p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Muhimi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texnologiya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vosita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bo’lishi</a:t>
            </a:r>
            <a:r>
              <a:rPr lang="en-US" sz="2400" dirty="0" smtClean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kerak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maqsad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emas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 U </a:t>
            </a:r>
            <a:r>
              <a:rPr lang="en-US" sz="2400" dirty="0" err="1" smtClean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o’quvchining</a:t>
            </a:r>
            <a:r>
              <a:rPr lang="en-US" sz="2400" dirty="0" smtClean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ijodiy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g’oyalarini</a:t>
            </a:r>
            <a:r>
              <a:rPr lang="en-US" sz="2400" dirty="0" smtClean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amalga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oshirishga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yordam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berishi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lozim</a:t>
            </a:r>
            <a:r>
              <a:rPr lang="en-US" sz="2400" dirty="0">
                <a:solidFill>
                  <a:srgbClr val="000000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648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116116" y="501849"/>
            <a:ext cx="6531769" cy="5528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33"/>
              </a:lnSpc>
            </a:pPr>
            <a:r>
              <a:rPr lang="en-US" sz="2667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Muvaffaqiyatli</a:t>
            </a:r>
            <a:r>
              <a:rPr lang="en-US" sz="2667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667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amaliyotlar</a:t>
            </a:r>
            <a:r>
              <a:rPr lang="en-US" sz="2667" b="1" dirty="0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667" b="1" dirty="0" err="1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va</a:t>
            </a:r>
            <a:r>
              <a:rPr lang="en-US" sz="2667" b="1" dirty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2667" b="1" dirty="0" err="1" smtClean="0">
                <a:solidFill>
                  <a:srgbClr val="3B4540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keyslar</a:t>
            </a:r>
            <a:endParaRPr lang="en-US" sz="2667" dirty="0"/>
          </a:p>
        </p:txBody>
      </p:sp>
      <p:sp>
        <p:nvSpPr>
          <p:cNvPr id="4" name="Text 1"/>
          <p:cNvSpPr/>
          <p:nvPr/>
        </p:nvSpPr>
        <p:spPr>
          <a:xfrm>
            <a:off x="5116116" y="1054696"/>
            <a:ext cx="6531769" cy="936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2000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Quyida boshlangʻich sinf texnologiya darslarida kreativlikni muvaffaqiyatli rivojlantirgan amaliy misollar keltirilgan.</a:t>
            </a:r>
            <a:endParaRPr lang="en-US" sz="2000" dirty="0"/>
          </a:p>
        </p:txBody>
      </p:sp>
      <p:sp>
        <p:nvSpPr>
          <p:cNvPr id="5" name="Shape 2"/>
          <p:cNvSpPr/>
          <p:nvPr/>
        </p:nvSpPr>
        <p:spPr>
          <a:xfrm>
            <a:off x="8372475" y="2144316"/>
            <a:ext cx="19050" cy="4211836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6" name="Shape 3"/>
          <p:cNvSpPr/>
          <p:nvPr/>
        </p:nvSpPr>
        <p:spPr>
          <a:xfrm>
            <a:off x="7992963" y="2850456"/>
            <a:ext cx="408087" cy="19050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7" name="Shape 4"/>
          <p:cNvSpPr/>
          <p:nvPr/>
        </p:nvSpPr>
        <p:spPr>
          <a:xfrm>
            <a:off x="8331002" y="2808982"/>
            <a:ext cx="101997" cy="101997"/>
          </a:xfrm>
          <a:prstGeom prst="roundRect">
            <a:avLst>
              <a:gd name="adj" fmla="val 373542"/>
            </a:avLst>
          </a:prstGeom>
          <a:solidFill>
            <a:srgbClr val="438951"/>
          </a:solidFill>
          <a:ln/>
        </p:spPr>
      </p:sp>
      <p:sp>
        <p:nvSpPr>
          <p:cNvPr id="8" name="Shape 5"/>
          <p:cNvSpPr/>
          <p:nvPr/>
        </p:nvSpPr>
        <p:spPr>
          <a:xfrm>
            <a:off x="5116116" y="2144316"/>
            <a:ext cx="2857798" cy="1431429"/>
          </a:xfrm>
          <a:prstGeom prst="roundRect">
            <a:avLst>
              <a:gd name="adj" fmla="val 8553"/>
            </a:avLst>
          </a:prstGeom>
          <a:solidFill>
            <a:srgbClr val="E8F3E8"/>
          </a:solidFill>
          <a:ln/>
        </p:spPr>
      </p:sp>
      <p:sp>
        <p:nvSpPr>
          <p:cNvPr id="9" name="Text 6"/>
          <p:cNvSpPr/>
          <p:nvPr/>
        </p:nvSpPr>
        <p:spPr>
          <a:xfrm>
            <a:off x="5252144" y="2280344"/>
            <a:ext cx="2585740" cy="4250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667"/>
              </a:lnSpc>
            </a:pP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Chiqindi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qayta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ishlash</a:t>
            </a:r>
            <a:r>
              <a:rPr lang="en-US" sz="1333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o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ʻyinchoqlari</a:t>
            </a:r>
            <a:endParaRPr lang="en-US" sz="1333" dirty="0"/>
          </a:p>
        </p:txBody>
      </p:sp>
      <p:sp>
        <p:nvSpPr>
          <p:cNvPr id="10" name="Text 7"/>
          <p:cNvSpPr/>
          <p:nvPr/>
        </p:nvSpPr>
        <p:spPr>
          <a:xfrm>
            <a:off x="5252144" y="2786956"/>
            <a:ext cx="2585740" cy="652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708"/>
              </a:lnSpc>
            </a:pPr>
            <a:r>
              <a:rPr lang="en-US" sz="1042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Oʻquvchilar uy-roʻzgʻor chiqindilaridan (plastik idishlar, qogʻoz, karton) yangi, funktsional oʻyinchoqlar yaratishdi.</a:t>
            </a:r>
            <a:endParaRPr lang="en-US" sz="1042" dirty="0"/>
          </a:p>
        </p:txBody>
      </p:sp>
      <p:sp>
        <p:nvSpPr>
          <p:cNvPr id="11" name="Shape 8"/>
          <p:cNvSpPr/>
          <p:nvPr/>
        </p:nvSpPr>
        <p:spPr>
          <a:xfrm>
            <a:off x="8362950" y="3669208"/>
            <a:ext cx="408087" cy="19050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12" name="Shape 9"/>
          <p:cNvSpPr/>
          <p:nvPr/>
        </p:nvSpPr>
        <p:spPr>
          <a:xfrm>
            <a:off x="8331002" y="3627735"/>
            <a:ext cx="101997" cy="101997"/>
          </a:xfrm>
          <a:prstGeom prst="roundRect">
            <a:avLst>
              <a:gd name="adj" fmla="val 373542"/>
            </a:avLst>
          </a:prstGeom>
          <a:solidFill>
            <a:srgbClr val="438951"/>
          </a:solidFill>
          <a:ln/>
        </p:spPr>
      </p:sp>
      <p:sp>
        <p:nvSpPr>
          <p:cNvPr id="16" name="Shape 13"/>
          <p:cNvSpPr/>
          <p:nvPr/>
        </p:nvSpPr>
        <p:spPr>
          <a:xfrm>
            <a:off x="7992963" y="4665266"/>
            <a:ext cx="408087" cy="19050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17" name="Shape 14"/>
          <p:cNvSpPr/>
          <p:nvPr/>
        </p:nvSpPr>
        <p:spPr>
          <a:xfrm>
            <a:off x="8331002" y="4623792"/>
            <a:ext cx="101997" cy="101997"/>
          </a:xfrm>
          <a:prstGeom prst="roundRect">
            <a:avLst>
              <a:gd name="adj" fmla="val 373542"/>
            </a:avLst>
          </a:prstGeom>
          <a:solidFill>
            <a:srgbClr val="438951"/>
          </a:solidFill>
          <a:ln/>
        </p:spPr>
      </p:sp>
      <p:sp>
        <p:nvSpPr>
          <p:cNvPr id="18" name="Shape 15"/>
          <p:cNvSpPr/>
          <p:nvPr/>
        </p:nvSpPr>
        <p:spPr>
          <a:xfrm>
            <a:off x="5116116" y="3847803"/>
            <a:ext cx="2857798" cy="1654076"/>
          </a:xfrm>
          <a:prstGeom prst="roundRect">
            <a:avLst>
              <a:gd name="adj" fmla="val 7402"/>
            </a:avLst>
          </a:prstGeom>
          <a:solidFill>
            <a:srgbClr val="E8F3E8"/>
          </a:solidFill>
          <a:ln/>
        </p:spPr>
      </p:sp>
      <p:sp>
        <p:nvSpPr>
          <p:cNvPr id="19" name="Text 16"/>
          <p:cNvSpPr/>
          <p:nvPr/>
        </p:nvSpPr>
        <p:spPr>
          <a:xfrm>
            <a:off x="6003528" y="3983832"/>
            <a:ext cx="1834357" cy="212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1667"/>
              </a:lnSpc>
            </a:pP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Aqlli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bogʻcha</a:t>
            </a:r>
            <a:r>
              <a:rPr lang="en-US" sz="1333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Dizayni</a:t>
            </a:r>
            <a:endParaRPr lang="en-US" sz="1333" dirty="0"/>
          </a:p>
        </p:txBody>
      </p:sp>
      <p:sp>
        <p:nvSpPr>
          <p:cNvPr id="20" name="Text 17"/>
          <p:cNvSpPr/>
          <p:nvPr/>
        </p:nvSpPr>
        <p:spPr>
          <a:xfrm>
            <a:off x="5252144" y="4277916"/>
            <a:ext cx="2585740" cy="108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1708"/>
              </a:lnSpc>
            </a:pPr>
            <a:r>
              <a:rPr lang="en-US" sz="1042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Oʻquvchilar maktab hovlisi uchun kichik maketlar yaratib, suvni tejaydigan sugʻorish tizimlari yoki qushlar uchun ozuqa joylarini loyihalashtirishdi.</a:t>
            </a:r>
            <a:endParaRPr lang="en-US" sz="1042" dirty="0"/>
          </a:p>
        </p:txBody>
      </p:sp>
      <p:sp>
        <p:nvSpPr>
          <p:cNvPr id="21" name="Shape 18"/>
          <p:cNvSpPr/>
          <p:nvPr/>
        </p:nvSpPr>
        <p:spPr>
          <a:xfrm>
            <a:off x="8362950" y="5519539"/>
            <a:ext cx="408087" cy="19050"/>
          </a:xfrm>
          <a:prstGeom prst="roundRect">
            <a:avLst>
              <a:gd name="adj" fmla="val 642668"/>
            </a:avLst>
          </a:prstGeom>
          <a:solidFill>
            <a:srgbClr val="CED9CE"/>
          </a:solidFill>
          <a:ln/>
        </p:spPr>
      </p:sp>
      <p:sp>
        <p:nvSpPr>
          <p:cNvPr id="22" name="Shape 19"/>
          <p:cNvSpPr/>
          <p:nvPr/>
        </p:nvSpPr>
        <p:spPr>
          <a:xfrm>
            <a:off x="8331002" y="5478066"/>
            <a:ext cx="101997" cy="101997"/>
          </a:xfrm>
          <a:prstGeom prst="roundRect">
            <a:avLst>
              <a:gd name="adj" fmla="val 373542"/>
            </a:avLst>
          </a:prstGeom>
          <a:solidFill>
            <a:srgbClr val="438951"/>
          </a:solidFill>
          <a:ln/>
        </p:spPr>
      </p:sp>
      <p:sp>
        <p:nvSpPr>
          <p:cNvPr id="23" name="Shape 20"/>
          <p:cNvSpPr/>
          <p:nvPr/>
        </p:nvSpPr>
        <p:spPr>
          <a:xfrm>
            <a:off x="8725296" y="2953301"/>
            <a:ext cx="2857798" cy="1436489"/>
          </a:xfrm>
          <a:prstGeom prst="roundRect">
            <a:avLst>
              <a:gd name="adj" fmla="val 8523"/>
            </a:avLst>
          </a:prstGeom>
          <a:solidFill>
            <a:srgbClr val="E8F3E8"/>
          </a:solidFill>
          <a:ln/>
        </p:spPr>
      </p:sp>
      <p:sp>
        <p:nvSpPr>
          <p:cNvPr id="24" name="Text 21"/>
          <p:cNvSpPr/>
          <p:nvPr/>
        </p:nvSpPr>
        <p:spPr>
          <a:xfrm>
            <a:off x="9172848" y="3087969"/>
            <a:ext cx="1628585" cy="2237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667"/>
              </a:lnSpc>
            </a:pP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Karton</a:t>
            </a:r>
            <a:r>
              <a:rPr lang="en-US" sz="1333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shahar</a:t>
            </a:r>
            <a:r>
              <a:rPr lang="en-US" sz="1333" b="1" dirty="0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 </a:t>
            </a:r>
            <a:r>
              <a:rPr lang="en-US" sz="1333" b="1" dirty="0" err="1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q</a:t>
            </a:r>
            <a:r>
              <a:rPr lang="en-US" sz="1333" b="1" dirty="0" err="1" smtClean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urish</a:t>
            </a:r>
            <a:endParaRPr lang="en-US" sz="1333" dirty="0"/>
          </a:p>
        </p:txBody>
      </p:sp>
      <p:sp>
        <p:nvSpPr>
          <p:cNvPr id="25" name="Text 22"/>
          <p:cNvSpPr/>
          <p:nvPr/>
        </p:nvSpPr>
        <p:spPr>
          <a:xfrm>
            <a:off x="8900858" y="3407569"/>
            <a:ext cx="2585740" cy="8703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708"/>
              </a:lnSpc>
            </a:pPr>
            <a:r>
              <a:rPr lang="en-US" sz="1042" dirty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Butun sinf karton va yopishtiruvchi yordamida oʻz orzularidagi shaharni loyihalashtirdi, har bir bino noyob meʼmoriy yechimga ega boʻldi.</a:t>
            </a:r>
            <a:endParaRPr lang="en-US" sz="1042" dirty="0"/>
          </a:p>
        </p:txBody>
      </p:sp>
    </p:spTree>
    <p:extLst>
      <p:ext uri="{BB962C8B-B14F-4D97-AF65-F5344CB8AC3E}">
        <p14:creationId xmlns:p14="http://schemas.microsoft.com/office/powerpoint/2010/main" val="360296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2720" y="338733"/>
            <a:ext cx="9459516" cy="3849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000"/>
              </a:lnSpc>
            </a:pPr>
            <a:endParaRPr lang="en-US" sz="2417" dirty="0"/>
          </a:p>
        </p:txBody>
      </p:sp>
      <p:sp>
        <p:nvSpPr>
          <p:cNvPr id="4" name="Text 2"/>
          <p:cNvSpPr/>
          <p:nvPr/>
        </p:nvSpPr>
        <p:spPr>
          <a:xfrm>
            <a:off x="492720" y="1613694"/>
            <a:ext cx="6028333" cy="3942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542"/>
              </a:lnSpc>
              <a:buSzPct val="100000"/>
              <a:buChar char="•"/>
            </a:pPr>
            <a:endParaRPr lang="en-US" sz="958" dirty="0"/>
          </a:p>
        </p:txBody>
      </p:sp>
      <p:sp>
        <p:nvSpPr>
          <p:cNvPr id="5" name="Text 3"/>
          <p:cNvSpPr/>
          <p:nvPr/>
        </p:nvSpPr>
        <p:spPr>
          <a:xfrm flipV="1">
            <a:off x="492720" y="2248197"/>
            <a:ext cx="6028333" cy="6497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1542"/>
              </a:lnSpc>
              <a:buSzPct val="100000"/>
              <a:buChar char="•"/>
            </a:pPr>
            <a:r>
              <a:rPr lang="en-US" sz="958" dirty="0" smtClean="0">
                <a:solidFill>
                  <a:srgbClr val="405449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.</a:t>
            </a:r>
            <a:endParaRPr lang="en-US" sz="958" dirty="0"/>
          </a:p>
        </p:txBody>
      </p:sp>
      <p:sp>
        <p:nvSpPr>
          <p:cNvPr id="6" name="Text 4"/>
          <p:cNvSpPr/>
          <p:nvPr/>
        </p:nvSpPr>
        <p:spPr>
          <a:xfrm>
            <a:off x="492720" y="2291258"/>
            <a:ext cx="6028333" cy="3942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542"/>
              </a:lnSpc>
              <a:buSzPct val="100000"/>
              <a:buChar char="•"/>
            </a:pPr>
            <a:endParaRPr lang="en-US" sz="958" dirty="0"/>
          </a:p>
        </p:txBody>
      </p:sp>
      <p:sp>
        <p:nvSpPr>
          <p:cNvPr id="7" name="Text 5"/>
          <p:cNvSpPr/>
          <p:nvPr/>
        </p:nvSpPr>
        <p:spPr>
          <a:xfrm>
            <a:off x="492720" y="2728615"/>
            <a:ext cx="6028333" cy="3942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85739" indent="-285739">
              <a:lnSpc>
                <a:spcPts val="1542"/>
              </a:lnSpc>
              <a:buSzPct val="100000"/>
              <a:buChar char="•"/>
            </a:pPr>
            <a:endParaRPr lang="en-US" sz="958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956306"/>
              </p:ext>
            </p:extLst>
          </p:nvPr>
        </p:nvGraphicFramePr>
        <p:xfrm>
          <a:off x="492720" y="439615"/>
          <a:ext cx="11456025" cy="592601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430625">
                  <a:extLst>
                    <a:ext uri="{9D8B030D-6E8A-4147-A177-3AD203B41FA5}">
                      <a16:colId xmlns:a16="http://schemas.microsoft.com/office/drawing/2014/main" val="152217243"/>
                    </a:ext>
                  </a:extLst>
                </a:gridCol>
                <a:gridCol w="25400">
                  <a:extLst>
                    <a:ext uri="{9D8B030D-6E8A-4147-A177-3AD203B41FA5}">
                      <a16:colId xmlns:a16="http://schemas.microsoft.com/office/drawing/2014/main" val="3514638522"/>
                    </a:ext>
                  </a:extLst>
                </a:gridCol>
              </a:tblGrid>
              <a:tr h="3852648">
                <a:tc>
                  <a:txBody>
                    <a:bodyPr/>
                    <a:lstStyle/>
                    <a:p>
                      <a:pPr marL="951865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endParaRPr lang="en-US" sz="14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95186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VAZIY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TLI</a:t>
                      </a:r>
                      <a:r>
                        <a:rPr lang="bg-BG" sz="1600" spc="-2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</a:t>
                      </a:r>
                      <a:r>
                        <a:rPr lang="en-US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ALA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8580" marR="52705" indent="27051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62075" algn="l"/>
                          <a:tab pos="2321560" algn="l"/>
                          <a:tab pos="3079115" algn="l"/>
                        </a:tabLst>
                      </a:pP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Odamlar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mendan: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bg-BG" sz="1600" spc="-2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en-US" sz="1600" spc="-2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spc="-2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iz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muvaffaqiyatlarga erishgansiz. Buning imkonini qanday 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dingiz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?”, deb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o‘rashadi. Men ota- onamning menga o‘rgatganlarini takrorlayman: “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O‘zing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 qo‘y, qo‘lingdan keladigan</a:t>
                      </a:r>
                      <a:r>
                        <a:rPr lang="bg-BG" sz="1600" spc="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darajada bilim ol, keyin, nimadir qil. Nimadir o‘z-o‘zidan bo‘ladi deb</a:t>
                      </a:r>
                      <a:r>
                        <a:rPr lang="bg-BG" sz="1600" spc="-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kutma.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 o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ema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agar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 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toydil izlan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ang, mehnat qil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ang, ozod jamiyatda intilgan nar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alaringning 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iga yetish mumkin”. Li Yakko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39090">
                        <a:lnSpc>
                          <a:spcPct val="150000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Savollar: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53975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SzPts val="1200"/>
                        <a:buFont typeface="Times New Roman" panose="02020603050405020304" pitchFamily="18" charset="0"/>
                        <a:buAutoNum type="arabicPeriod"/>
                        <a:tabLst>
                          <a:tab pos="518160" algn="l"/>
                        </a:tabLst>
                      </a:pPr>
                      <a:r>
                        <a:rPr lang="bg-BG" sz="16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Vaziyatni tahlil qiling. In</a:t>
                      </a:r>
                      <a:r>
                        <a:rPr lang="en-US" sz="16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bg-BG" sz="16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biror faoliyat jarayonida yaxshi natijaga erishish ushun qanday harakat qilish kerak?</a:t>
                      </a:r>
                      <a:endParaRPr lang="ru-RU" sz="1600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marR="53340" lvl="0" indent="-342900" algn="just">
                        <a:lnSpc>
                          <a:spcPct val="150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  <a:buSzPts val="1200"/>
                        <a:buFont typeface="Times New Roman" panose="02020603050405020304" pitchFamily="18" charset="0"/>
                        <a:buAutoNum type="arabicPeriod"/>
                        <a:tabLst>
                          <a:tab pos="518160" algn="l"/>
                        </a:tabLst>
                      </a:pPr>
                      <a:r>
                        <a:rPr lang="bg-BG" sz="1600" spc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Faraz </a:t>
                      </a:r>
                      <a:r>
                        <a:rPr lang="bg-BG" sz="16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qiling, siz juda katta omma oldida nutq so‘zlashga taklif etilgansiz. Siz ushbu ma’ruzangizni qanday rejalashtirasiz?</a:t>
                      </a:r>
                      <a:r>
                        <a:rPr lang="bg-BG" sz="1600" spc="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Ma’ruzaga auditoriyani qiziqtirish ushun qanday kreativ</a:t>
                      </a:r>
                      <a:r>
                        <a:rPr lang="bg-BG" sz="1600" spc="29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bg-BG" sz="16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sifatlaringizdan</a:t>
                      </a:r>
                      <a:r>
                        <a:rPr lang="bg-BG" sz="1600" spc="29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bg-BG" sz="1600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foydalanish</a:t>
                      </a:r>
                      <a:r>
                        <a:rPr lang="bg-BG" sz="1600" spc="3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bg-BG" sz="1600" spc="-2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yaxshi</a:t>
                      </a:r>
                      <a:r>
                        <a:rPr lang="en-US" sz="1600" spc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samara</a:t>
                      </a:r>
                      <a:r>
                        <a:rPr lang="bg-BG" sz="1600" spc="1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beradi?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endParaRPr lang="ru-RU" sz="1400" spc="-2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44751009"/>
                  </a:ext>
                </a:extLst>
              </a:tr>
              <a:tr h="2073367">
                <a:tc>
                  <a:txBody>
                    <a:bodyPr/>
                    <a:lstStyle/>
                    <a:p>
                      <a:pPr marL="1091565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endParaRPr lang="en-US" sz="14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9156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</a:t>
                      </a:r>
                      <a:r>
                        <a:rPr lang="bg-BG" sz="1600" spc="-4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KO‘NIKMA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8580" marR="53340" indent="27495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Inson loqaydlik bilan qabul qilgan qarori oqibatida</a:t>
                      </a:r>
                      <a:r>
                        <a:rPr lang="bg-BG" sz="1600" spc="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qismatida salbiy o‘zgarish yasashi mumkin va</a:t>
                      </a:r>
                      <a:r>
                        <a:rPr lang="bg-BG" sz="1600" spc="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muayyan vaziyatdagi o‘zining noan’anaviy qarori yoki harakati bilan katta baxtga erishishi ham mumkin. Faylasuflar 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yondaftaridan.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8580" marR="53340" indent="27495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shiriq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Eslab ko‘ring. Hayotingizda kutilmagan qaroringiz bilan biror bir muvaffaqiyatga</a:t>
                      </a:r>
                      <a:r>
                        <a:rPr lang="bg-BG" sz="1600" spc="37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erishganmisiz?</a:t>
                      </a:r>
                      <a:r>
                        <a:rPr lang="bg-BG" sz="1600" spc="37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Fursatdan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858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foydalanib</a:t>
                      </a:r>
                      <a:r>
                        <a:rPr lang="bg-BG" sz="1600" spc="-2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hik</a:t>
                      </a:r>
                      <a:r>
                        <a:rPr lang="bg-BG" sz="1600" spc="5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bg-BG" sz="1600" spc="-4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esse</a:t>
                      </a:r>
                      <a:r>
                        <a:rPr lang="bg-BG" sz="1600" spc="-3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yozing.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2765">
                        <a:lnSpc>
                          <a:spcPts val="1335"/>
                        </a:lnSpc>
                        <a:spcAft>
                          <a:spcPts val="0"/>
                        </a:spcAft>
                      </a:pPr>
                      <a:endParaRPr lang="en-US" sz="14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055285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136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67" y="109581"/>
            <a:ext cx="12005850" cy="6760255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4552126" y="1808965"/>
            <a:ext cx="2544416" cy="184205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Black" panose="020B0A04020102020204" pitchFamily="34" charset="0"/>
              </a:rPr>
              <a:t>GURUHLARDA ISHLASH</a:t>
            </a:r>
            <a:endParaRPr lang="ru-RU" sz="2000" dirty="0">
              <a:latin typeface="Arial Black" panose="020B0A040201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207058" y="273332"/>
            <a:ext cx="2013076" cy="157508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O’quvchini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o’qishga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rag’batlantirishning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3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usulini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yozing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izohlang</a:t>
            </a:r>
            <a:endParaRPr lang="ru-RU" sz="1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12756127">
            <a:off x="3395656" y="1011332"/>
            <a:ext cx="1205947" cy="9806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 rot="5017635">
            <a:off x="2286481" y="1843024"/>
            <a:ext cx="874644" cy="901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14331" y="2778229"/>
            <a:ext cx="2425148" cy="299971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Boshlang’ich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sinflarda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darsni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qanday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qiziqarli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boshlash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mumkin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</a:t>
            </a:r>
            <a:endParaRPr lang="ru-RU" sz="16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19247810">
            <a:off x="7047934" y="1348600"/>
            <a:ext cx="746654" cy="6145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7606748" y="193821"/>
            <a:ext cx="2623929" cy="165459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Boshlang’ich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sinf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o’qituvchisi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eng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ko’p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duch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keladigan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muammo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uning</a:t>
            </a:r>
            <a:r>
              <a:rPr lang="en-U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yechimlari</a:t>
            </a:r>
            <a:endParaRPr lang="ru-RU" sz="1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8799444" y="1908314"/>
            <a:ext cx="464056" cy="5088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368209" y="2486685"/>
            <a:ext cx="4306956" cy="119742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Boshlang’ich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ta’limda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muvaffaqiyatli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o’qituvchi</a:t>
            </a:r>
            <a:r>
              <a:rPr lang="en-US" sz="16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portreti</a:t>
            </a:r>
            <a:endParaRPr lang="ru-RU" sz="16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8945218" y="3739277"/>
            <a:ext cx="477078" cy="5127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464285" y="4324534"/>
            <a:ext cx="4210880" cy="848139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2050-yilda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siz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maktabni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qanday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tasavvur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qilasiz</a:t>
            </a:r>
            <a:endParaRPr lang="ru-RU" sz="1400" dirty="0"/>
          </a:p>
        </p:txBody>
      </p:sp>
      <p:sp>
        <p:nvSpPr>
          <p:cNvPr id="17" name="Стрелка вниз 16"/>
          <p:cNvSpPr/>
          <p:nvPr/>
        </p:nvSpPr>
        <p:spPr>
          <a:xfrm>
            <a:off x="9064488" y="5252189"/>
            <a:ext cx="384313" cy="4595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606748" y="5813099"/>
            <a:ext cx="4373217" cy="93225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Muammoli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vaziyat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: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uy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vazifasini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bajarmaydigan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o’quvchi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bilan</a:t>
            </a:r>
            <a:r>
              <a:rPr lang="en-U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ishlash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8264" y="3829351"/>
            <a:ext cx="2819945" cy="204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47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оризонтальный свиток 3"/>
          <p:cNvSpPr/>
          <p:nvPr/>
        </p:nvSpPr>
        <p:spPr>
          <a:xfrm>
            <a:off x="2246243" y="198783"/>
            <a:ext cx="6559826" cy="5267739"/>
          </a:xfrm>
          <a:prstGeom prst="horizontalScroll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E’TIBORINGIZ </a:t>
            </a:r>
          </a:p>
          <a:p>
            <a:pPr algn="ctr"/>
            <a:r>
              <a:rPr lang="en-US" sz="4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UCHUN </a:t>
            </a:r>
          </a:p>
          <a:p>
            <a:pPr algn="ctr"/>
            <a:r>
              <a:rPr lang="en-US" sz="4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RAXMAT!</a:t>
            </a:r>
            <a:endParaRPr lang="ru-RU" sz="4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37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337</TotalTime>
  <Words>612</Words>
  <Application>Microsoft Office PowerPoint</Application>
  <PresentationFormat>Широкоэкранный</PresentationFormat>
  <Paragraphs>82</Paragraphs>
  <Slides>9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Fraunces Extra Bold</vt:lpstr>
      <vt:lpstr>Nobile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acer</cp:lastModifiedBy>
  <cp:revision>37</cp:revision>
  <dcterms:created xsi:type="dcterms:W3CDTF">2025-02-03T15:30:45Z</dcterms:created>
  <dcterms:modified xsi:type="dcterms:W3CDTF">2026-09-07T05:17:05Z</dcterms:modified>
</cp:coreProperties>
</file>