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1" r:id="rId6"/>
    <p:sldId id="273" r:id="rId7"/>
    <p:sldId id="270" r:id="rId8"/>
    <p:sldId id="269" r:id="rId9"/>
    <p:sldId id="267" r:id="rId10"/>
    <p:sldId id="268"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EFFD"/>
    <a:srgbClr val="3FF190"/>
    <a:srgbClr val="3AF694"/>
    <a:srgbClr val="EFC3D7"/>
    <a:srgbClr val="3BD2F5"/>
    <a:srgbClr val="D45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7" d="100"/>
          <a:sy n="87" d="100"/>
        </p:scale>
        <p:origin x="52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4024659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630090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3964253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A9AFBE7-AD3B-4DC6-A59F-D4E9B4C5F81D}" type="datetimeFigureOut">
              <a:rPr lang="ru-RU" smtClean="0"/>
              <a:t>02.06.2026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288025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A9AFBE7-AD3B-4DC6-A59F-D4E9B4C5F81D}" type="datetimeFigureOut">
              <a:rPr lang="ru-RU" smtClean="0"/>
              <a:t>02.06.2026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2594670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A9AFBE7-AD3B-4DC6-A59F-D4E9B4C5F81D}" type="datetimeFigureOut">
              <a:rPr lang="ru-RU" smtClean="0"/>
              <a:t>02.06.2026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3402297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A9AFBE7-AD3B-4DC6-A59F-D4E9B4C5F81D}" type="datetimeFigureOut">
              <a:rPr lang="ru-RU" smtClean="0"/>
              <a:t>02.06.2026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423584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A9AFBE7-AD3B-4DC6-A59F-D4E9B4C5F81D}" type="datetimeFigureOut">
              <a:rPr lang="ru-RU" smtClean="0"/>
              <a:t>02.06.2026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1286323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A9AFBE7-AD3B-4DC6-A59F-D4E9B4C5F81D}" type="datetimeFigureOut">
              <a:rPr lang="ru-RU" smtClean="0"/>
              <a:t>02.06.2026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3849748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194297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AF37871-96F1-4B28-B6D4-E11613AC8AE0}" type="slidenum">
              <a:rPr lang="ru-RU" smtClean="0"/>
              <a:t>‹#›</a:t>
            </a:fld>
            <a:endParaRPr lang="ru-RU"/>
          </a:p>
        </p:txBody>
      </p:sp>
    </p:spTree>
    <p:extLst>
      <p:ext uri="{BB962C8B-B14F-4D97-AF65-F5344CB8AC3E}">
        <p14:creationId xmlns:p14="http://schemas.microsoft.com/office/powerpoint/2010/main" val="363032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AFBE7-AD3B-4DC6-A59F-D4E9B4C5F81D}" type="datetimeFigureOut">
              <a:rPr lang="ru-RU" smtClean="0"/>
              <a:t>02.06.2026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F37871-96F1-4B28-B6D4-E11613AC8AE0}" type="slidenum">
              <a:rPr lang="ru-RU" smtClean="0"/>
              <a:t>‹#›</a:t>
            </a:fld>
            <a:endParaRPr lang="ru-RU"/>
          </a:p>
        </p:txBody>
      </p:sp>
    </p:spTree>
    <p:extLst>
      <p:ext uri="{BB962C8B-B14F-4D97-AF65-F5344CB8AC3E}">
        <p14:creationId xmlns:p14="http://schemas.microsoft.com/office/powerpoint/2010/main" val="3049640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63486" y="102194"/>
            <a:ext cx="11635409" cy="6861313"/>
          </a:xfrm>
          <a:prstGeom prst="rect">
            <a:avLst/>
          </a:prstGeom>
        </p:spPr>
      </p:pic>
      <p:sp>
        <p:nvSpPr>
          <p:cNvPr id="5" name="TextBox 4"/>
          <p:cNvSpPr txBox="1"/>
          <p:nvPr/>
        </p:nvSpPr>
        <p:spPr>
          <a:xfrm>
            <a:off x="2252140" y="810262"/>
            <a:ext cx="7120459" cy="4278094"/>
          </a:xfrm>
          <a:prstGeom prst="rect">
            <a:avLst/>
          </a:prstGeom>
          <a:noFill/>
        </p:spPr>
        <p:txBody>
          <a:bodyPr wrap="square" rtlCol="0">
            <a:spAutoFit/>
          </a:bodyPr>
          <a:lstStyle/>
          <a:p>
            <a:pPr algn="ctr"/>
            <a:r>
              <a:rPr lang="ru-RU" sz="3200" dirty="0" smtClean="0">
                <a:solidFill>
                  <a:srgbClr val="FF0000"/>
                </a:solidFill>
                <a:latin typeface="Arial Black" panose="020B0A04020102020204" pitchFamily="34" charset="0"/>
              </a:rPr>
              <a:t>2</a:t>
            </a:r>
            <a:r>
              <a:rPr lang="en-US" sz="3200" dirty="0" smtClean="0">
                <a:solidFill>
                  <a:srgbClr val="FF0000"/>
                </a:solidFill>
                <a:latin typeface="Arial Black" panose="020B0A04020102020204" pitchFamily="34" charset="0"/>
              </a:rPr>
              <a:t>.1.2. </a:t>
            </a:r>
            <a:r>
              <a:rPr lang="en-US" sz="3200" dirty="0" err="1" smtClean="0">
                <a:solidFill>
                  <a:srgbClr val="FF0000"/>
                </a:solidFill>
                <a:latin typeface="Arial Black" panose="020B0A04020102020204" pitchFamily="34" charset="0"/>
              </a:rPr>
              <a:t>O’z</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faoliyatini</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tahlil</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qilish</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va</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baholash-kasbiy</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rivojlanish</a:t>
            </a:r>
            <a:r>
              <a:rPr lang="en-US" sz="3200" dirty="0" smtClean="0">
                <a:solidFill>
                  <a:srgbClr val="FF0000"/>
                </a:solidFill>
                <a:latin typeface="Arial Black" panose="020B0A04020102020204" pitchFamily="34" charset="0"/>
              </a:rPr>
              <a:t> </a:t>
            </a:r>
            <a:r>
              <a:rPr lang="en-US" sz="3200" dirty="0" err="1" smtClean="0">
                <a:solidFill>
                  <a:srgbClr val="FF0000"/>
                </a:solidFill>
                <a:latin typeface="Arial Black" panose="020B0A04020102020204" pitchFamily="34" charset="0"/>
              </a:rPr>
              <a:t>asosi</a:t>
            </a:r>
            <a:endParaRPr lang="en-US" sz="3200" dirty="0" smtClean="0">
              <a:solidFill>
                <a:srgbClr val="FF0000"/>
              </a:solidFill>
              <a:latin typeface="Arial Black" panose="020B0A04020102020204" pitchFamily="34" charset="0"/>
            </a:endParaRPr>
          </a:p>
          <a:p>
            <a:r>
              <a:rPr lang="uz-Cyrl-UZ" sz="2400" b="1" dirty="0">
                <a:latin typeface="Times New Roman" panose="02020603050405020304" pitchFamily="18" charset="0"/>
                <a:cs typeface="Times New Roman" panose="02020603050405020304" pitchFamily="18" charset="0"/>
              </a:rPr>
              <a:t>Reja </a:t>
            </a:r>
            <a:endParaRPr lang="ru-RU"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1</a:t>
            </a:r>
            <a:r>
              <a:rPr lang="uz-Latn-UZ" sz="2400" dirty="0">
                <a:latin typeface="Times New Roman" panose="02020603050405020304" pitchFamily="18" charset="0"/>
                <a:cs typeface="Times New Roman" panose="02020603050405020304" pitchFamily="18" charset="0"/>
              </a:rPr>
              <a:t>. O‘zini-o‘zi baholash faoliyati: o‘z faoliyatini baholash turlari va vositalari,  o‘zining kuchli va kuchsiz tomonlarini aniqlashning samarali usul va vositalari.</a:t>
            </a:r>
            <a:endParaRPr lang="ru-RU" sz="2400" dirty="0">
              <a:latin typeface="Times New Roman" panose="02020603050405020304" pitchFamily="18" charset="0"/>
              <a:cs typeface="Times New Roman" panose="02020603050405020304" pitchFamily="18" charset="0"/>
            </a:endParaRPr>
          </a:p>
          <a:p>
            <a:r>
              <a:rPr lang="uz-Latn-UZ" sz="2400" dirty="0">
                <a:latin typeface="Times New Roman" panose="02020603050405020304" pitchFamily="18" charset="0"/>
                <a:cs typeface="Times New Roman" panose="02020603050405020304" pitchFamily="18" charset="0"/>
              </a:rPr>
              <a:t>2. Kasbiy rivojlanishda o‘qituvchilar hamkorligi. </a:t>
            </a:r>
            <a:endParaRPr lang="ru-RU" sz="2400" dirty="0">
              <a:latin typeface="Times New Roman" panose="02020603050405020304" pitchFamily="18" charset="0"/>
              <a:cs typeface="Times New Roman" panose="02020603050405020304" pitchFamily="18" charset="0"/>
            </a:endParaRPr>
          </a:p>
          <a:p>
            <a:r>
              <a:rPr lang="uz-Latn-UZ" sz="2400" dirty="0">
                <a:latin typeface="Times New Roman" panose="02020603050405020304" pitchFamily="18" charset="0"/>
                <a:cs typeface="Times New Roman" panose="02020603050405020304" pitchFamily="18" charset="0"/>
              </a:rPr>
              <a:t>3. O‘z ustida ishlash rejasini ishlab chiqish.</a:t>
            </a:r>
            <a:endParaRPr lang="ru-RU" sz="2400" dirty="0">
              <a:latin typeface="Times New Roman" panose="02020603050405020304" pitchFamily="18" charset="0"/>
              <a:cs typeface="Times New Roman" panose="02020603050405020304" pitchFamily="18" charset="0"/>
            </a:endParaRPr>
          </a:p>
          <a:p>
            <a:pPr algn="ctr"/>
            <a:endParaRPr lang="en-US" sz="3200" dirty="0" smtClean="0">
              <a:solidFill>
                <a:srgbClr val="FF0000"/>
              </a:solidFill>
              <a:latin typeface="Arial Black" panose="020B0A04020102020204" pitchFamily="34" charset="0"/>
            </a:endParaRPr>
          </a:p>
        </p:txBody>
      </p:sp>
    </p:spTree>
    <p:extLst>
      <p:ext uri="{BB962C8B-B14F-4D97-AF65-F5344CB8AC3E}">
        <p14:creationId xmlns:p14="http://schemas.microsoft.com/office/powerpoint/2010/main" val="5802669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2765" y="440634"/>
            <a:ext cx="12006469" cy="6417366"/>
          </a:xfrm>
          <a:prstGeom prst="rect">
            <a:avLst/>
          </a:prstGeom>
        </p:spPr>
      </p:pic>
      <p:pic>
        <p:nvPicPr>
          <p:cNvPr id="6" name="Рисунок 5"/>
          <p:cNvPicPr>
            <a:picLocks noChangeAspect="1"/>
          </p:cNvPicPr>
          <p:nvPr/>
        </p:nvPicPr>
        <p:blipFill>
          <a:blip r:embed="rId3"/>
          <a:stretch>
            <a:fillRect/>
          </a:stretch>
        </p:blipFill>
        <p:spPr>
          <a:xfrm>
            <a:off x="4284178" y="3899213"/>
            <a:ext cx="3435468" cy="2292293"/>
          </a:xfrm>
          <a:prstGeom prst="rect">
            <a:avLst/>
          </a:prstGeom>
        </p:spPr>
      </p:pic>
      <p:sp>
        <p:nvSpPr>
          <p:cNvPr id="2" name="Прямоугольник 1"/>
          <p:cNvSpPr/>
          <p:nvPr/>
        </p:nvSpPr>
        <p:spPr>
          <a:xfrm>
            <a:off x="624253" y="876697"/>
            <a:ext cx="10155115" cy="3416320"/>
          </a:xfrm>
          <a:prstGeom prst="rect">
            <a:avLst/>
          </a:prstGeom>
        </p:spPr>
        <p:txBody>
          <a:bodyPr wrap="square">
            <a:spAutoFit/>
          </a:bodyPr>
          <a:lstStyle/>
          <a:p>
            <a:pPr marL="890270" marR="269240" indent="448945" algn="just">
              <a:spcAft>
                <a:spcPts val="0"/>
              </a:spcAft>
            </a:pPr>
            <a:r>
              <a:rPr lang="uz-Cyrl-UZ" sz="2400" dirty="0">
                <a:solidFill>
                  <a:srgbClr val="1F2023"/>
                </a:solidFill>
                <a:latin typeface="Times New Roman" panose="02020603050405020304" pitchFamily="18" charset="0"/>
                <a:ea typeface="Times New Roman" panose="02020603050405020304" pitchFamily="18" charset="0"/>
              </a:rPr>
              <a:t>O‘zini-o‘zi baholash faoliyati — bu o‘qituvchining o‘z pedagogik jarayonini tahlil qilish, o‘z faoliyatini baholash va shu asosda o‘zining kasbiy rivojlanish yo‘nalishlarini aniqlash jarayonidir. Bu jarayon o‘qituvchiga o‘zining kuchli tomonlarini tan olish va zaif jihatlarini aniqlash imkonini beradi, shuningdek, malakasini oshirish va ta’lim  sifatini yaxshilash uchun zarur o‘zgarishlarni kiritish imkonini yaratadi.</a:t>
            </a:r>
            <a:endParaRPr lang="ru-RU" sz="2400" dirty="0">
              <a:latin typeface="Times New Roman" panose="02020603050405020304" pitchFamily="18" charset="0"/>
              <a:ea typeface="Times New Roman" panose="02020603050405020304" pitchFamily="18" charset="0"/>
            </a:endParaRPr>
          </a:p>
          <a:p>
            <a:pPr marL="890270" marR="269240" indent="448945" algn="just">
              <a:spcAft>
                <a:spcPts val="0"/>
              </a:spcAft>
            </a:pPr>
            <a:r>
              <a:rPr lang="uz-Cyrl-UZ" sz="2400" dirty="0">
                <a:solidFill>
                  <a:srgbClr val="1F2023"/>
                </a:solidFill>
                <a:latin typeface="Times New Roman" panose="02020603050405020304" pitchFamily="18" charset="0"/>
                <a:ea typeface="Times New Roman" panose="02020603050405020304" pitchFamily="18" charset="0"/>
              </a:rPr>
              <a:t>O‘zini-o‘zi baholashning asosiy maqsadi — o‘qituvchining o‘z ishini tahlil qilishi, xatolarni aniqlashi va keyingi darslarda yaxshilanishlarga erishishdir.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505027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3385" y="26997"/>
            <a:ext cx="12098615" cy="6648242"/>
          </a:xfrm>
          <a:prstGeom prst="rect">
            <a:avLst/>
          </a:prstGeom>
          <a:ln>
            <a:solidFill>
              <a:schemeClr val="accent1"/>
            </a:solidFill>
          </a:ln>
        </p:spPr>
      </p:pic>
      <p:sp>
        <p:nvSpPr>
          <p:cNvPr id="5" name="Скругленный прямоугольник 4"/>
          <p:cNvSpPr/>
          <p:nvPr/>
        </p:nvSpPr>
        <p:spPr>
          <a:xfrm>
            <a:off x="967154" y="304800"/>
            <a:ext cx="9434146" cy="108667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400" b="1" dirty="0">
                <a:solidFill>
                  <a:schemeClr val="tx1"/>
                </a:solidFill>
                <a:latin typeface="Times New Roman" panose="02020603050405020304" pitchFamily="18" charset="0"/>
                <a:cs typeface="Times New Roman" panose="02020603050405020304" pitchFamily="18" charset="0"/>
              </a:rPr>
              <a:t>O‘z faoliyatini baholash turli yo‘nalishlarda amalga oshirilishi mumkin. Quyida ba'zi asosiy baholash turlarini ko‘rib chiqamiz:</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426677" y="1575572"/>
            <a:ext cx="7816362" cy="4801314"/>
          </a:xfrm>
          <a:prstGeom prst="rect">
            <a:avLst/>
          </a:prstGeom>
        </p:spPr>
        <p:txBody>
          <a:bodyPr wrap="square">
            <a:spAutoFit/>
          </a:bodyPr>
          <a:lstStyle/>
          <a:p>
            <a:pPr algn="just"/>
            <a:r>
              <a:rPr lang="uz-Latn-UZ" b="1" dirty="0"/>
              <a:t>Formativ baholash</a:t>
            </a:r>
            <a:r>
              <a:rPr lang="uz-Latn-UZ" dirty="0"/>
              <a:t>: Bu baholash turi o‘qituvchining dars jarayonida o‘quvchilarning rivojlanishini va o‘zgarishlarni kuzatish orqali amalga oshiriladi. O‘qituvchi bu baholash orqali o‘quvchilarning o‘zlashtirish darajasini kuzatadi va darsning samaradorligini aniqlaydi. Formativ baholash o‘qituvchiga o‘z faoliyatini real vaqt rejimida baholash imkonini beradi.</a:t>
            </a:r>
            <a:endParaRPr lang="ru-RU" dirty="0"/>
          </a:p>
          <a:p>
            <a:pPr algn="just"/>
            <a:r>
              <a:rPr lang="uz-Latn-UZ" b="1" dirty="0"/>
              <a:t>Summativ baholash</a:t>
            </a:r>
            <a:r>
              <a:rPr lang="uz-Latn-UZ" dirty="0"/>
              <a:t>: Bu baholash turi o‘qituvchining darsdan so‘ng o‘quvchilarning umumiy natijalarini baholashga yo‘naltirilgan. Bu baholash o‘qituvchining dars maqsadlariga qanchalik erishganini va o‘quvchilarning bilim darajasini o‘lchashga yordam beradi.</a:t>
            </a:r>
            <a:endParaRPr lang="ru-RU" dirty="0"/>
          </a:p>
          <a:p>
            <a:pPr algn="just"/>
            <a:r>
              <a:rPr lang="uz-Latn-UZ" b="1" dirty="0"/>
              <a:t>Reflektiv baholash</a:t>
            </a:r>
            <a:r>
              <a:rPr lang="uz-Latn-UZ" dirty="0"/>
              <a:t>: O‘qituvchi o‘z faoliyatini baholashda refleksiya (o‘z-o‘zini tahlil qilish) usulini qo‘llashi mumkin. Bu turda o‘qituvchi o‘zi qanday dars o‘tganini, nimalar yaxshi chiqqanini, qanday kamchiliklarni </a:t>
            </a:r>
            <a:r>
              <a:rPr lang="uz-Latn-UZ" dirty="0" smtClean="0"/>
              <a:t>sezganini</a:t>
            </a:r>
            <a:r>
              <a:rPr lang="ru-RU" dirty="0" smtClean="0"/>
              <a:t> </a:t>
            </a:r>
            <a:r>
              <a:rPr lang="en-US" dirty="0" err="1" smtClean="0"/>
              <a:t>hamkasblarining</a:t>
            </a:r>
            <a:r>
              <a:rPr lang="en-US" dirty="0" smtClean="0"/>
              <a:t> </a:t>
            </a:r>
            <a:r>
              <a:rPr lang="en-US" dirty="0" err="1" smtClean="0"/>
              <a:t>fikrlari</a:t>
            </a:r>
            <a:r>
              <a:rPr lang="en-US" dirty="0" smtClean="0"/>
              <a:t> </a:t>
            </a:r>
            <a:r>
              <a:rPr lang="en-US" dirty="0" err="1" smtClean="0"/>
              <a:t>asosida</a:t>
            </a:r>
            <a:r>
              <a:rPr lang="uz-Latn-UZ" dirty="0" smtClean="0"/>
              <a:t> </a:t>
            </a:r>
            <a:r>
              <a:rPr lang="uz-Latn-UZ" dirty="0"/>
              <a:t>tahlil qilib, kelgusida qanday yaxshilanishlar qilish kerakligini aniqlaydi.</a:t>
            </a:r>
            <a:endParaRPr lang="ru-RU" dirty="0"/>
          </a:p>
          <a:p>
            <a:pPr algn="just"/>
            <a:r>
              <a:rPr lang="uz-Latn-UZ" b="1" dirty="0"/>
              <a:t>Ko‘rsatkichli baholash</a:t>
            </a:r>
            <a:r>
              <a:rPr lang="uz-Latn-UZ" dirty="0"/>
              <a:t>: Bu baholash turi o‘qituvchining o‘z faoliyatini aniq ko‘rsatkichlar (masalan, o‘quvchilarning muvaffaqiyat </a:t>
            </a:r>
            <a:r>
              <a:rPr lang="uz-Latn-UZ" dirty="0" smtClean="0"/>
              <a:t>darajasi) </a:t>
            </a:r>
            <a:r>
              <a:rPr lang="uz-Latn-UZ" dirty="0"/>
              <a:t>bo‘yicha baholashdir. Bu ko‘rsatkichlar o‘qituvchining pedagogik faoliyatini aniq o‘lchash va tahlil qilish imkonini beradi.</a:t>
            </a:r>
            <a:endParaRPr lang="ru-RU" dirty="0"/>
          </a:p>
        </p:txBody>
      </p:sp>
    </p:spTree>
    <p:extLst>
      <p:ext uri="{BB962C8B-B14F-4D97-AF65-F5344CB8AC3E}">
        <p14:creationId xmlns:p14="http://schemas.microsoft.com/office/powerpoint/2010/main" val="20357248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06867" y="109581"/>
            <a:ext cx="12005850" cy="6760255"/>
          </a:xfrm>
          <a:prstGeom prst="rect">
            <a:avLst/>
          </a:prstGeom>
        </p:spPr>
      </p:pic>
      <p:sp>
        <p:nvSpPr>
          <p:cNvPr id="5" name="Скругленный прямоугольник 4"/>
          <p:cNvSpPr/>
          <p:nvPr/>
        </p:nvSpPr>
        <p:spPr>
          <a:xfrm>
            <a:off x="4552126" y="1808965"/>
            <a:ext cx="2544416" cy="18420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dirty="0" smtClean="0">
                <a:latin typeface="Arial Black" panose="020B0A04020102020204" pitchFamily="34" charset="0"/>
              </a:rPr>
              <a:t>GURUHLARDA ISHLASH</a:t>
            </a:r>
            <a:endParaRPr lang="ru-RU" sz="2000" dirty="0">
              <a:latin typeface="Arial Black" panose="020B0A04020102020204" pitchFamily="34" charset="0"/>
            </a:endParaRPr>
          </a:p>
        </p:txBody>
      </p:sp>
      <p:sp>
        <p:nvSpPr>
          <p:cNvPr id="6" name="Овал 5"/>
          <p:cNvSpPr/>
          <p:nvPr/>
        </p:nvSpPr>
        <p:spPr>
          <a:xfrm>
            <a:off x="1207058" y="273332"/>
            <a:ext cx="2013076" cy="157508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smtClean="0">
                <a:solidFill>
                  <a:schemeClr val="tx1"/>
                </a:solidFill>
                <a:latin typeface="Arial Black" panose="020B0A04020102020204" pitchFamily="34" charset="0"/>
              </a:rPr>
              <a:t>O’quvchini</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o’qishga</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rag’batlantirishning</a:t>
            </a:r>
            <a:r>
              <a:rPr lang="en-US" sz="1400" dirty="0" smtClean="0">
                <a:solidFill>
                  <a:schemeClr val="tx1"/>
                </a:solidFill>
                <a:latin typeface="Arial Black" panose="020B0A04020102020204" pitchFamily="34" charset="0"/>
              </a:rPr>
              <a:t> 3 </a:t>
            </a:r>
            <a:r>
              <a:rPr lang="en-US" sz="1400" dirty="0" err="1" smtClean="0">
                <a:solidFill>
                  <a:schemeClr val="tx1"/>
                </a:solidFill>
                <a:latin typeface="Arial Black" panose="020B0A04020102020204" pitchFamily="34" charset="0"/>
              </a:rPr>
              <a:t>usulini</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yozing</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va</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izohlang</a:t>
            </a:r>
            <a:endParaRPr lang="ru-RU" sz="1400" dirty="0">
              <a:solidFill>
                <a:schemeClr val="tx1"/>
              </a:solidFill>
              <a:latin typeface="Arial Black" panose="020B0A04020102020204" pitchFamily="34" charset="0"/>
            </a:endParaRPr>
          </a:p>
        </p:txBody>
      </p:sp>
      <p:sp>
        <p:nvSpPr>
          <p:cNvPr id="7" name="Стрелка вправо 6"/>
          <p:cNvSpPr/>
          <p:nvPr/>
        </p:nvSpPr>
        <p:spPr>
          <a:xfrm rot="12756127">
            <a:off x="3395656" y="1011332"/>
            <a:ext cx="1205947" cy="980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p:cNvSpPr/>
          <p:nvPr/>
        </p:nvSpPr>
        <p:spPr>
          <a:xfrm rot="5017635">
            <a:off x="2286481" y="1843024"/>
            <a:ext cx="874644" cy="9011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кругленный прямоугольник 8"/>
          <p:cNvSpPr/>
          <p:nvPr/>
        </p:nvSpPr>
        <p:spPr>
          <a:xfrm>
            <a:off x="2014331" y="2778229"/>
            <a:ext cx="2425148" cy="2999719"/>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smtClean="0">
                <a:solidFill>
                  <a:schemeClr val="tx1"/>
                </a:solidFill>
                <a:latin typeface="Arial Black" panose="020B0A04020102020204" pitchFamily="34" charset="0"/>
              </a:rPr>
              <a:t>Boshlang’ich</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sinflarda</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darsni</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qanday</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qiziqarli</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boshlash</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mumkin</a:t>
            </a:r>
            <a:r>
              <a:rPr lang="en-US" sz="1600" dirty="0" smtClean="0">
                <a:solidFill>
                  <a:schemeClr val="tx1"/>
                </a:solidFill>
                <a:latin typeface="Arial Black" panose="020B0A04020102020204" pitchFamily="34" charset="0"/>
              </a:rPr>
              <a:t>.</a:t>
            </a:r>
            <a:endParaRPr lang="ru-RU" sz="1600" dirty="0">
              <a:solidFill>
                <a:schemeClr val="tx1"/>
              </a:solidFill>
              <a:latin typeface="Arial Black" panose="020B0A04020102020204" pitchFamily="34" charset="0"/>
            </a:endParaRPr>
          </a:p>
        </p:txBody>
      </p:sp>
      <p:sp>
        <p:nvSpPr>
          <p:cNvPr id="10" name="Стрелка вправо 9"/>
          <p:cNvSpPr/>
          <p:nvPr/>
        </p:nvSpPr>
        <p:spPr>
          <a:xfrm rot="19247810">
            <a:off x="7047934" y="1348600"/>
            <a:ext cx="746654" cy="6145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p:nvSpPr>
        <p:spPr>
          <a:xfrm>
            <a:off x="7606748" y="193821"/>
            <a:ext cx="2623929" cy="165459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smtClean="0">
                <a:solidFill>
                  <a:schemeClr val="tx1"/>
                </a:solidFill>
                <a:latin typeface="Arial Black" panose="020B0A04020102020204" pitchFamily="34" charset="0"/>
              </a:rPr>
              <a:t>Boshlang’ich</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sinf</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o’qituvchisi</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eng</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ko’p</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duch</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keladigan</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muammo</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va</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uning</a:t>
            </a:r>
            <a:r>
              <a:rPr lang="en-US" sz="1400" dirty="0" smtClean="0">
                <a:solidFill>
                  <a:schemeClr val="tx1"/>
                </a:solidFill>
                <a:latin typeface="Arial Black" panose="020B0A04020102020204" pitchFamily="34" charset="0"/>
              </a:rPr>
              <a:t> </a:t>
            </a:r>
            <a:r>
              <a:rPr lang="en-US" sz="1400" dirty="0" err="1" smtClean="0">
                <a:solidFill>
                  <a:schemeClr val="tx1"/>
                </a:solidFill>
                <a:latin typeface="Arial Black" panose="020B0A04020102020204" pitchFamily="34" charset="0"/>
              </a:rPr>
              <a:t>yechimlari</a:t>
            </a:r>
            <a:endParaRPr lang="ru-RU" sz="1400" dirty="0">
              <a:solidFill>
                <a:schemeClr val="tx1"/>
              </a:solidFill>
              <a:latin typeface="Arial Black" panose="020B0A04020102020204" pitchFamily="34" charset="0"/>
            </a:endParaRPr>
          </a:p>
        </p:txBody>
      </p:sp>
      <p:sp>
        <p:nvSpPr>
          <p:cNvPr id="13" name="Стрелка вниз 12"/>
          <p:cNvSpPr/>
          <p:nvPr/>
        </p:nvSpPr>
        <p:spPr>
          <a:xfrm>
            <a:off x="8799444" y="1908314"/>
            <a:ext cx="464056" cy="5088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7368209" y="2486685"/>
            <a:ext cx="4306956" cy="119742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smtClean="0">
                <a:solidFill>
                  <a:schemeClr val="tx1"/>
                </a:solidFill>
                <a:latin typeface="Arial Black" panose="020B0A04020102020204" pitchFamily="34" charset="0"/>
              </a:rPr>
              <a:t>Boshlang’ich</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ta’limda</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muvaffaqiyatli</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o’qituvchi</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portreti</a:t>
            </a:r>
            <a:endParaRPr lang="ru-RU" sz="1600" dirty="0">
              <a:solidFill>
                <a:schemeClr val="tx1"/>
              </a:solidFill>
              <a:latin typeface="Arial Black" panose="020B0A04020102020204" pitchFamily="34" charset="0"/>
            </a:endParaRPr>
          </a:p>
        </p:txBody>
      </p:sp>
      <p:sp>
        <p:nvSpPr>
          <p:cNvPr id="15" name="Стрелка вниз 14"/>
          <p:cNvSpPr/>
          <p:nvPr/>
        </p:nvSpPr>
        <p:spPr>
          <a:xfrm>
            <a:off x="8945218" y="3739277"/>
            <a:ext cx="477078" cy="51275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7464285" y="4324534"/>
            <a:ext cx="4210880" cy="848139"/>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Arial Black" panose="020B0A04020102020204" pitchFamily="34" charset="0"/>
              </a:rPr>
              <a:t>2050-yilda </a:t>
            </a:r>
            <a:r>
              <a:rPr lang="en-US" dirty="0" err="1" smtClean="0">
                <a:solidFill>
                  <a:schemeClr val="tx1"/>
                </a:solidFill>
                <a:latin typeface="Arial Black" panose="020B0A04020102020204" pitchFamily="34" charset="0"/>
              </a:rPr>
              <a:t>siz</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maktabni</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qanday</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tasavvur</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qilasiz</a:t>
            </a:r>
            <a:endParaRPr lang="ru-RU" sz="1400" dirty="0"/>
          </a:p>
        </p:txBody>
      </p:sp>
      <p:sp>
        <p:nvSpPr>
          <p:cNvPr id="17" name="Стрелка вниз 16"/>
          <p:cNvSpPr/>
          <p:nvPr/>
        </p:nvSpPr>
        <p:spPr>
          <a:xfrm>
            <a:off x="9064488" y="5252189"/>
            <a:ext cx="384313" cy="4595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7606748" y="5813099"/>
            <a:ext cx="4373217" cy="932258"/>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latin typeface="Arial Black" panose="020B0A04020102020204" pitchFamily="34" charset="0"/>
              </a:rPr>
              <a:t>Muammoli</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vaziyat</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uy</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vazifasini</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bajarmaydigan</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o’quvchi</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bilan</a:t>
            </a:r>
            <a:r>
              <a:rPr lang="en-US" dirty="0" smtClean="0">
                <a:solidFill>
                  <a:schemeClr val="tx1"/>
                </a:solidFill>
                <a:latin typeface="Arial Black" panose="020B0A04020102020204" pitchFamily="34" charset="0"/>
              </a:rPr>
              <a:t> </a:t>
            </a:r>
            <a:r>
              <a:rPr lang="en-US" dirty="0" err="1" smtClean="0">
                <a:solidFill>
                  <a:schemeClr val="tx1"/>
                </a:solidFill>
                <a:latin typeface="Arial Black" panose="020B0A04020102020204" pitchFamily="34" charset="0"/>
              </a:rPr>
              <a:t>ishlash</a:t>
            </a:r>
            <a:endParaRPr lang="ru-RU" dirty="0">
              <a:solidFill>
                <a:schemeClr val="tx1"/>
              </a:solidFill>
              <a:latin typeface="Arial Black" panose="020B0A04020102020204" pitchFamily="34" charset="0"/>
            </a:endParaRPr>
          </a:p>
        </p:txBody>
      </p:sp>
      <p:pic>
        <p:nvPicPr>
          <p:cNvPr id="19" name="Рисунок 18"/>
          <p:cNvPicPr>
            <a:picLocks noChangeAspect="1"/>
          </p:cNvPicPr>
          <p:nvPr/>
        </p:nvPicPr>
        <p:blipFill>
          <a:blip r:embed="rId3"/>
          <a:stretch>
            <a:fillRect/>
          </a:stretch>
        </p:blipFill>
        <p:spPr>
          <a:xfrm>
            <a:off x="4548264" y="3829351"/>
            <a:ext cx="2819945" cy="2047945"/>
          </a:xfrm>
          <a:prstGeom prst="rect">
            <a:avLst/>
          </a:prstGeom>
        </p:spPr>
      </p:pic>
    </p:spTree>
    <p:extLst>
      <p:ext uri="{BB962C8B-B14F-4D97-AF65-F5344CB8AC3E}">
        <p14:creationId xmlns:p14="http://schemas.microsoft.com/office/powerpoint/2010/main" val="19457056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0" y="19352"/>
            <a:ext cx="12192000" cy="556260"/>
            <a:chOff x="0" y="0"/>
            <a:chExt cx="12192000" cy="556260"/>
          </a:xfrm>
        </p:grpSpPr>
        <p:sp>
          <p:nvSpPr>
            <p:cNvPr id="4" name="object 4"/>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dirty="0"/>
            </a:p>
          </p:txBody>
        </p:sp>
        <p:sp>
          <p:nvSpPr>
            <p:cNvPr id="5" name="object 5"/>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dirty="0"/>
            </a:p>
          </p:txBody>
        </p:sp>
        <p:sp>
          <p:nvSpPr>
            <p:cNvPr id="6" name="object 6"/>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dirty="0"/>
            </a:p>
          </p:txBody>
        </p:sp>
        <p:sp>
          <p:nvSpPr>
            <p:cNvPr id="7" name="object 7"/>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dirty="0"/>
            </a:p>
          </p:txBody>
        </p:sp>
        <p:sp>
          <p:nvSpPr>
            <p:cNvPr id="8" name="object 8"/>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dirty="0"/>
            </a:p>
          </p:txBody>
        </p:sp>
        <p:pic>
          <p:nvPicPr>
            <p:cNvPr id="9" name="object 9"/>
            <p:cNvPicPr/>
            <p:nvPr/>
          </p:nvPicPr>
          <p:blipFill>
            <a:blip r:embed="rId2" cstate="print"/>
            <a:stretch>
              <a:fillRect/>
            </a:stretch>
          </p:blipFill>
          <p:spPr>
            <a:xfrm>
              <a:off x="11326369" y="137160"/>
              <a:ext cx="716278" cy="237743"/>
            </a:xfrm>
            <a:prstGeom prst="rect">
              <a:avLst/>
            </a:prstGeom>
          </p:spPr>
        </p:pic>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dirty="0"/>
            </a:p>
          </p:txBody>
        </p:sp>
        <p:sp>
          <p:nvSpPr>
            <p:cNvPr id="11" name="object 11"/>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dirty="0"/>
            </a:p>
          </p:txBody>
        </p:sp>
      </p:grpSp>
      <p:sp>
        <p:nvSpPr>
          <p:cNvPr id="12" name="object 12"/>
          <p:cNvSpPr txBox="1">
            <a:spLocks noGrp="1"/>
          </p:cNvSpPr>
          <p:nvPr>
            <p:ph type="title"/>
          </p:nvPr>
        </p:nvSpPr>
        <p:spPr>
          <a:xfrm>
            <a:off x="104826" y="126420"/>
            <a:ext cx="10451465" cy="381579"/>
          </a:xfrm>
          <a:prstGeom prst="rect">
            <a:avLst/>
          </a:prstGeom>
        </p:spPr>
        <p:txBody>
          <a:bodyPr vert="horz" wrap="square" lIns="0" tIns="12065" rIns="0" bIns="0" rtlCol="0" anchor="ctr">
            <a:spAutoFit/>
          </a:bodyPr>
          <a:lstStyle/>
          <a:p>
            <a:pPr marL="12699">
              <a:spcBef>
                <a:spcPts val="95"/>
              </a:spcBef>
            </a:pPr>
            <a:r>
              <a:rPr lang="az-Latn-AZ" sz="2667" dirty="0">
                <a:solidFill>
                  <a:schemeClr val="bg1"/>
                </a:solidFill>
                <a:latin typeface="Arial Narrow" panose="020B0606020202030204" pitchFamily="34" charset="0"/>
              </a:rPr>
              <a:t>“Kasbiy rivojlanish kuni” va “Kasbiy rivojlanish soati” tadbirlari </a:t>
            </a:r>
            <a:endParaRPr sz="2667" dirty="0">
              <a:solidFill>
                <a:schemeClr val="bg1"/>
              </a:solidFill>
              <a:latin typeface="Arial Narrow" panose="020B0606020202030204" pitchFamily="34" charset="0"/>
              <a:cs typeface="Arial"/>
            </a:endParaRPr>
          </a:p>
        </p:txBody>
      </p:sp>
      <p:grpSp>
        <p:nvGrpSpPr>
          <p:cNvPr id="13" name="object 13"/>
          <p:cNvGrpSpPr/>
          <p:nvPr/>
        </p:nvGrpSpPr>
        <p:grpSpPr>
          <a:xfrm>
            <a:off x="347469" y="1181101"/>
            <a:ext cx="3469004" cy="1619885"/>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dirty="0"/>
            </a:p>
          </p:txBody>
        </p:sp>
        <p:pic>
          <p:nvPicPr>
            <p:cNvPr id="16" name="object 16"/>
            <p:cNvPicPr/>
            <p:nvPr/>
          </p:nvPicPr>
          <p:blipFill>
            <a:blip r:embed="rId3" cstate="print"/>
            <a:stretch>
              <a:fillRect/>
            </a:stretch>
          </p:blipFill>
          <p:spPr>
            <a:xfrm>
              <a:off x="347471" y="1181100"/>
              <a:ext cx="3468623" cy="414527"/>
            </a:xfrm>
            <a:prstGeom prst="rect">
              <a:avLst/>
            </a:prstGeom>
          </p:spPr>
        </p:pic>
      </p:grpSp>
      <p:sp>
        <p:nvSpPr>
          <p:cNvPr id="17" name="object 17"/>
          <p:cNvSpPr txBox="1"/>
          <p:nvPr/>
        </p:nvSpPr>
        <p:spPr>
          <a:xfrm>
            <a:off x="543217" y="1678030"/>
            <a:ext cx="3074670" cy="936154"/>
          </a:xfrm>
          <a:prstGeom prst="rect">
            <a:avLst/>
          </a:prstGeom>
        </p:spPr>
        <p:txBody>
          <a:bodyPr vert="horz" wrap="square" lIns="0" tIns="12700" rIns="0" bIns="0" rtlCol="0">
            <a:spAutoFit/>
          </a:bodyPr>
          <a:lstStyle/>
          <a:p>
            <a:pPr marL="12699" marR="5080" indent="3175" algn="ctr">
              <a:spcBef>
                <a:spcPts val="100"/>
              </a:spcBef>
            </a:pPr>
            <a:r>
              <a:rPr lang="az-Latn-AZ" sz="1000" dirty="0">
                <a:latin typeface="Arial Narrow" panose="020B0606020202030204" pitchFamily="34" charset="0"/>
              </a:rPr>
              <a:t>oʻqituvchilarning kasbiy mahoratini oshirish, ijodiy ishlash va oʻz bilimini muntazam boyitib borish, zamonaviy oʻqitish metodikasi va axborot kommunikatsiya texnologiyalaridan unumli foydalanish koʻnikmalarini rivojlantirish uchun oʻquv-seminar, trening, mahorat darslari va mustaqil taʼlim tadbirlari oʻtkazilishi belgilangan haftaning muayyan kuni. </a:t>
            </a:r>
            <a:endParaRPr sz="1000" dirty="0">
              <a:latin typeface="Arial Narrow" panose="020B0606020202030204" pitchFamily="34" charset="0"/>
              <a:cs typeface="Microsoft Sans Serif"/>
            </a:endParaRPr>
          </a:p>
        </p:txBody>
      </p:sp>
      <p:sp>
        <p:nvSpPr>
          <p:cNvPr id="18" name="object 18"/>
          <p:cNvSpPr txBox="1"/>
          <p:nvPr/>
        </p:nvSpPr>
        <p:spPr>
          <a:xfrm>
            <a:off x="543217" y="1255193"/>
            <a:ext cx="2870160" cy="228909"/>
          </a:xfrm>
          <a:prstGeom prst="rect">
            <a:avLst/>
          </a:prstGeom>
        </p:spPr>
        <p:txBody>
          <a:bodyPr vert="horz" wrap="square" lIns="0" tIns="13335" rIns="0" bIns="0" rtlCol="0">
            <a:spAutoFit/>
          </a:bodyPr>
          <a:lstStyle/>
          <a:p>
            <a:pPr marL="12699">
              <a:spcBef>
                <a:spcPts val="105"/>
              </a:spcBef>
            </a:pPr>
            <a:r>
              <a:rPr lang="az-Latn-AZ" sz="1333" dirty="0">
                <a:solidFill>
                  <a:schemeClr val="bg1"/>
                </a:solidFill>
              </a:rPr>
              <a:t>“</a:t>
            </a:r>
            <a:r>
              <a:rPr lang="az-Latn-AZ" sz="1400" b="1" spc="-5" dirty="0">
                <a:solidFill>
                  <a:srgbClr val="FFFFFF"/>
                </a:solidFill>
                <a:latin typeface="Arial Narrow" panose="020B0606020202030204" pitchFamily="34" charset="0"/>
                <a:cs typeface="Arial"/>
              </a:rPr>
              <a:t>Kasbiy rivojlanish kuni”</a:t>
            </a:r>
            <a:r>
              <a:rPr sz="1400" b="1" spc="-5" dirty="0">
                <a:solidFill>
                  <a:srgbClr val="FFFFFF"/>
                </a:solidFill>
                <a:latin typeface="Arial Narrow" panose="020B0606020202030204" pitchFamily="34" charset="0"/>
                <a:cs typeface="Arial"/>
              </a:rPr>
              <a:t>(К</a:t>
            </a:r>
            <a:r>
              <a:rPr lang="en-US" sz="1400" b="1" spc="-5" dirty="0">
                <a:solidFill>
                  <a:srgbClr val="FFFFFF"/>
                </a:solidFill>
                <a:latin typeface="Arial Narrow" panose="020B0606020202030204" pitchFamily="34" charset="0"/>
                <a:cs typeface="Arial"/>
              </a:rPr>
              <a:t>R</a:t>
            </a:r>
            <a:r>
              <a:rPr sz="1400" b="1" spc="-5" dirty="0">
                <a:solidFill>
                  <a:srgbClr val="FFFFFF"/>
                </a:solidFill>
                <a:latin typeface="Arial Narrow" panose="020B0606020202030204" pitchFamily="34" charset="0"/>
                <a:cs typeface="Arial"/>
              </a:rPr>
              <a:t>К)</a:t>
            </a:r>
          </a:p>
        </p:txBody>
      </p:sp>
      <p:grpSp>
        <p:nvGrpSpPr>
          <p:cNvPr id="19" name="object 19"/>
          <p:cNvGrpSpPr/>
          <p:nvPr/>
        </p:nvGrpSpPr>
        <p:grpSpPr>
          <a:xfrm>
            <a:off x="4447032" y="1181101"/>
            <a:ext cx="3469004" cy="1619885"/>
            <a:chOff x="4447032" y="1181100"/>
            <a:chExt cx="3469004" cy="1619885"/>
          </a:xfrm>
        </p:grpSpPr>
        <p:sp>
          <p:nvSpPr>
            <p:cNvPr id="20" name="object 20"/>
            <p:cNvSpPr/>
            <p:nvPr/>
          </p:nvSpPr>
          <p:spPr>
            <a:xfrm>
              <a:off x="4448549" y="1181100"/>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dirty="0"/>
            </a:p>
          </p:txBody>
        </p:sp>
        <p:pic>
          <p:nvPicPr>
            <p:cNvPr id="21" name="object 21"/>
            <p:cNvPicPr/>
            <p:nvPr/>
          </p:nvPicPr>
          <p:blipFill>
            <a:blip r:embed="rId4" cstate="print"/>
            <a:stretch>
              <a:fillRect/>
            </a:stretch>
          </p:blipFill>
          <p:spPr>
            <a:xfrm>
              <a:off x="4447032" y="1181100"/>
              <a:ext cx="3468611" cy="414527"/>
            </a:xfrm>
            <a:prstGeom prst="rect">
              <a:avLst/>
            </a:prstGeom>
          </p:spPr>
        </p:pic>
      </p:grpSp>
      <p:grpSp>
        <p:nvGrpSpPr>
          <p:cNvPr id="22" name="object 22"/>
          <p:cNvGrpSpPr/>
          <p:nvPr/>
        </p:nvGrpSpPr>
        <p:grpSpPr>
          <a:xfrm>
            <a:off x="8493249" y="1181101"/>
            <a:ext cx="3469004" cy="1619885"/>
            <a:chOff x="8493248" y="1181100"/>
            <a:chExt cx="3469004" cy="1619885"/>
          </a:xfrm>
        </p:grpSpPr>
        <p:sp>
          <p:nvSpPr>
            <p:cNvPr id="23" name="object 23"/>
            <p:cNvSpPr/>
            <p:nvPr/>
          </p:nvSpPr>
          <p:spPr>
            <a:xfrm>
              <a:off x="849324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dirty="0"/>
            </a:p>
          </p:txBody>
        </p:sp>
        <p:pic>
          <p:nvPicPr>
            <p:cNvPr id="24" name="object 24"/>
            <p:cNvPicPr/>
            <p:nvPr/>
          </p:nvPicPr>
          <p:blipFill>
            <a:blip r:embed="rId5" cstate="print"/>
            <a:stretch>
              <a:fillRect/>
            </a:stretch>
          </p:blipFill>
          <p:spPr>
            <a:xfrm>
              <a:off x="8493252" y="1181100"/>
              <a:ext cx="3468611" cy="414527"/>
            </a:xfrm>
            <a:prstGeom prst="rect">
              <a:avLst/>
            </a:prstGeom>
          </p:spPr>
        </p:pic>
      </p:grpSp>
      <p:grpSp>
        <p:nvGrpSpPr>
          <p:cNvPr id="25" name="object 25"/>
          <p:cNvGrpSpPr/>
          <p:nvPr/>
        </p:nvGrpSpPr>
        <p:grpSpPr>
          <a:xfrm>
            <a:off x="334151" y="2906433"/>
            <a:ext cx="3469004" cy="1619885"/>
            <a:chOff x="347468" y="3064764"/>
            <a:chExt cx="3469004" cy="1619885"/>
          </a:xfrm>
        </p:grpSpPr>
        <p:sp>
          <p:nvSpPr>
            <p:cNvPr id="26" name="object 26"/>
            <p:cNvSpPr/>
            <p:nvPr/>
          </p:nvSpPr>
          <p:spPr>
            <a:xfrm>
              <a:off x="34746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dirty="0"/>
            </a:p>
          </p:txBody>
        </p:sp>
        <p:pic>
          <p:nvPicPr>
            <p:cNvPr id="27" name="object 27"/>
            <p:cNvPicPr/>
            <p:nvPr/>
          </p:nvPicPr>
          <p:blipFill>
            <a:blip r:embed="rId6" cstate="print"/>
            <a:stretch>
              <a:fillRect/>
            </a:stretch>
          </p:blipFill>
          <p:spPr>
            <a:xfrm>
              <a:off x="347471" y="3064764"/>
              <a:ext cx="3468623" cy="416051"/>
            </a:xfrm>
            <a:prstGeom prst="rect">
              <a:avLst/>
            </a:prstGeom>
          </p:spPr>
        </p:pic>
      </p:grpSp>
      <p:grpSp>
        <p:nvGrpSpPr>
          <p:cNvPr id="28" name="object 28"/>
          <p:cNvGrpSpPr/>
          <p:nvPr/>
        </p:nvGrpSpPr>
        <p:grpSpPr>
          <a:xfrm>
            <a:off x="4431285" y="2953461"/>
            <a:ext cx="3469004" cy="1619885"/>
            <a:chOff x="4447032" y="3064764"/>
            <a:chExt cx="3469004" cy="1619885"/>
          </a:xfrm>
        </p:grpSpPr>
        <p:sp>
          <p:nvSpPr>
            <p:cNvPr id="29" name="object 29"/>
            <p:cNvSpPr/>
            <p:nvPr/>
          </p:nvSpPr>
          <p:spPr>
            <a:xfrm>
              <a:off x="4448549" y="3064764"/>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dirty="0"/>
            </a:p>
          </p:txBody>
        </p:sp>
        <p:pic>
          <p:nvPicPr>
            <p:cNvPr id="30" name="object 30"/>
            <p:cNvPicPr/>
            <p:nvPr/>
          </p:nvPicPr>
          <p:blipFill>
            <a:blip r:embed="rId7" cstate="print"/>
            <a:stretch>
              <a:fillRect/>
            </a:stretch>
          </p:blipFill>
          <p:spPr>
            <a:xfrm>
              <a:off x="4447032" y="3064764"/>
              <a:ext cx="3468611" cy="416051"/>
            </a:xfrm>
            <a:prstGeom prst="rect">
              <a:avLst/>
            </a:prstGeom>
          </p:spPr>
        </p:pic>
      </p:grpSp>
      <p:grpSp>
        <p:nvGrpSpPr>
          <p:cNvPr id="31" name="object 31"/>
          <p:cNvGrpSpPr/>
          <p:nvPr/>
        </p:nvGrpSpPr>
        <p:grpSpPr>
          <a:xfrm>
            <a:off x="8493249" y="3064764"/>
            <a:ext cx="3469004" cy="1619885"/>
            <a:chOff x="8493248" y="3064764"/>
            <a:chExt cx="3469004" cy="1619885"/>
          </a:xfrm>
        </p:grpSpPr>
        <p:sp>
          <p:nvSpPr>
            <p:cNvPr id="32" name="object 32"/>
            <p:cNvSpPr/>
            <p:nvPr/>
          </p:nvSpPr>
          <p:spPr>
            <a:xfrm>
              <a:off x="849324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dirty="0"/>
            </a:p>
          </p:txBody>
        </p:sp>
        <p:pic>
          <p:nvPicPr>
            <p:cNvPr id="33" name="object 33"/>
            <p:cNvPicPr/>
            <p:nvPr/>
          </p:nvPicPr>
          <p:blipFill>
            <a:blip r:embed="rId8" cstate="print"/>
            <a:stretch>
              <a:fillRect/>
            </a:stretch>
          </p:blipFill>
          <p:spPr>
            <a:xfrm>
              <a:off x="8493252" y="3064764"/>
              <a:ext cx="3468611" cy="416051"/>
            </a:xfrm>
            <a:prstGeom prst="rect">
              <a:avLst/>
            </a:prstGeom>
          </p:spPr>
        </p:pic>
      </p:grpSp>
      <p:grpSp>
        <p:nvGrpSpPr>
          <p:cNvPr id="34" name="object 34"/>
          <p:cNvGrpSpPr/>
          <p:nvPr/>
        </p:nvGrpSpPr>
        <p:grpSpPr>
          <a:xfrm>
            <a:off x="347469" y="4953001"/>
            <a:ext cx="3469004" cy="1618615"/>
            <a:chOff x="347468" y="4953000"/>
            <a:chExt cx="3469004" cy="1618615"/>
          </a:xfrm>
        </p:grpSpPr>
        <p:sp>
          <p:nvSpPr>
            <p:cNvPr id="35" name="object 35"/>
            <p:cNvSpPr/>
            <p:nvPr/>
          </p:nvSpPr>
          <p:spPr>
            <a:xfrm>
              <a:off x="34746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dirty="0"/>
            </a:p>
          </p:txBody>
        </p:sp>
        <p:pic>
          <p:nvPicPr>
            <p:cNvPr id="36" name="object 36"/>
            <p:cNvPicPr/>
            <p:nvPr/>
          </p:nvPicPr>
          <p:blipFill>
            <a:blip r:embed="rId9" cstate="print"/>
            <a:stretch>
              <a:fillRect/>
            </a:stretch>
          </p:blipFill>
          <p:spPr>
            <a:xfrm>
              <a:off x="347471" y="4953000"/>
              <a:ext cx="3468623" cy="414527"/>
            </a:xfrm>
            <a:prstGeom prst="rect">
              <a:avLst/>
            </a:prstGeom>
          </p:spPr>
        </p:pic>
      </p:grpSp>
      <p:grpSp>
        <p:nvGrpSpPr>
          <p:cNvPr id="37" name="object 37"/>
          <p:cNvGrpSpPr/>
          <p:nvPr/>
        </p:nvGrpSpPr>
        <p:grpSpPr>
          <a:xfrm>
            <a:off x="4447032" y="4953001"/>
            <a:ext cx="3469004" cy="1618615"/>
            <a:chOff x="4447032" y="4953000"/>
            <a:chExt cx="3469004" cy="1618615"/>
          </a:xfrm>
        </p:grpSpPr>
        <p:sp>
          <p:nvSpPr>
            <p:cNvPr id="38" name="object 38"/>
            <p:cNvSpPr/>
            <p:nvPr/>
          </p:nvSpPr>
          <p:spPr>
            <a:xfrm>
              <a:off x="4448549" y="4953000"/>
              <a:ext cx="3467100" cy="1618615"/>
            </a:xfrm>
            <a:custGeom>
              <a:avLst/>
              <a:gdLst/>
              <a:ahLst/>
              <a:cxnLst/>
              <a:rect l="l" t="t" r="r" b="b"/>
              <a:pathLst>
                <a:path w="3467100" h="1618615">
                  <a:moveTo>
                    <a:pt x="3300729" y="0"/>
                  </a:moveTo>
                  <a:lnTo>
                    <a:pt x="166077" y="0"/>
                  </a:lnTo>
                  <a:lnTo>
                    <a:pt x="128003" y="4381"/>
                  </a:lnTo>
                  <a:lnTo>
                    <a:pt x="62204" y="36461"/>
                  </a:lnTo>
                  <a:lnTo>
                    <a:pt x="16890" y="92976"/>
                  </a:lnTo>
                  <a:lnTo>
                    <a:pt x="0" y="165976"/>
                  </a:lnTo>
                  <a:lnTo>
                    <a:pt x="0" y="1452245"/>
                  </a:lnTo>
                  <a:lnTo>
                    <a:pt x="4394" y="1490306"/>
                  </a:lnTo>
                  <a:lnTo>
                    <a:pt x="36487" y="1556054"/>
                  </a:lnTo>
                  <a:lnTo>
                    <a:pt x="93040" y="1601355"/>
                  </a:lnTo>
                  <a:lnTo>
                    <a:pt x="166077" y="1618221"/>
                  </a:lnTo>
                  <a:lnTo>
                    <a:pt x="3300729" y="1618221"/>
                  </a:lnTo>
                  <a:lnTo>
                    <a:pt x="3338804" y="1613839"/>
                  </a:lnTo>
                  <a:lnTo>
                    <a:pt x="3404603" y="1581759"/>
                  </a:lnTo>
                  <a:lnTo>
                    <a:pt x="3449929" y="1525244"/>
                  </a:lnTo>
                  <a:lnTo>
                    <a:pt x="3466807" y="1452245"/>
                  </a:lnTo>
                  <a:lnTo>
                    <a:pt x="3466807" y="165976"/>
                  </a:lnTo>
                  <a:lnTo>
                    <a:pt x="3462413" y="127914"/>
                  </a:lnTo>
                  <a:lnTo>
                    <a:pt x="3430320" y="62166"/>
                  </a:lnTo>
                  <a:lnTo>
                    <a:pt x="3373767" y="16865"/>
                  </a:lnTo>
                  <a:lnTo>
                    <a:pt x="3300729" y="0"/>
                  </a:lnTo>
                  <a:close/>
                </a:path>
              </a:pathLst>
            </a:custGeom>
            <a:solidFill>
              <a:srgbClr val="DCE7F4"/>
            </a:solidFill>
          </p:spPr>
          <p:txBody>
            <a:bodyPr wrap="square" lIns="0" tIns="0" rIns="0" bIns="0" rtlCol="0"/>
            <a:lstStyle/>
            <a:p>
              <a:endParaRPr dirty="0"/>
            </a:p>
          </p:txBody>
        </p:sp>
        <p:pic>
          <p:nvPicPr>
            <p:cNvPr id="39" name="object 39"/>
            <p:cNvPicPr/>
            <p:nvPr/>
          </p:nvPicPr>
          <p:blipFill>
            <a:blip r:embed="rId10" cstate="print"/>
            <a:stretch>
              <a:fillRect/>
            </a:stretch>
          </p:blipFill>
          <p:spPr>
            <a:xfrm>
              <a:off x="4447032" y="4953000"/>
              <a:ext cx="3468611" cy="414527"/>
            </a:xfrm>
            <a:prstGeom prst="rect">
              <a:avLst/>
            </a:prstGeom>
          </p:spPr>
        </p:pic>
      </p:grpSp>
      <p:grpSp>
        <p:nvGrpSpPr>
          <p:cNvPr id="40" name="object 40"/>
          <p:cNvGrpSpPr/>
          <p:nvPr/>
        </p:nvGrpSpPr>
        <p:grpSpPr>
          <a:xfrm>
            <a:off x="8493249" y="4953001"/>
            <a:ext cx="3469004" cy="1618615"/>
            <a:chOff x="8493248" y="4953000"/>
            <a:chExt cx="3469004" cy="1618615"/>
          </a:xfrm>
        </p:grpSpPr>
        <p:sp>
          <p:nvSpPr>
            <p:cNvPr id="41" name="object 41"/>
            <p:cNvSpPr/>
            <p:nvPr/>
          </p:nvSpPr>
          <p:spPr>
            <a:xfrm>
              <a:off x="849324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dirty="0"/>
            </a:p>
          </p:txBody>
        </p:sp>
        <p:pic>
          <p:nvPicPr>
            <p:cNvPr id="42" name="object 42"/>
            <p:cNvPicPr/>
            <p:nvPr/>
          </p:nvPicPr>
          <p:blipFill>
            <a:blip r:embed="rId11" cstate="print"/>
            <a:stretch>
              <a:fillRect/>
            </a:stretch>
          </p:blipFill>
          <p:spPr>
            <a:xfrm>
              <a:off x="8493252" y="4953000"/>
              <a:ext cx="3468611" cy="414527"/>
            </a:xfrm>
            <a:prstGeom prst="rect">
              <a:avLst/>
            </a:prstGeom>
          </p:spPr>
        </p:pic>
      </p:grpSp>
      <p:sp>
        <p:nvSpPr>
          <p:cNvPr id="43" name="object 43"/>
          <p:cNvSpPr txBox="1"/>
          <p:nvPr/>
        </p:nvSpPr>
        <p:spPr>
          <a:xfrm>
            <a:off x="9325059" y="1240356"/>
            <a:ext cx="1856739" cy="218586"/>
          </a:xfrm>
          <a:prstGeom prst="rect">
            <a:avLst/>
          </a:prstGeom>
        </p:spPr>
        <p:txBody>
          <a:bodyPr vert="horz" wrap="square" lIns="0" tIns="13335" rIns="0" bIns="0" rtlCol="0">
            <a:spAutoFit/>
          </a:bodyPr>
          <a:lstStyle/>
          <a:p>
            <a:pPr marL="12699" algn="ctr">
              <a:spcBef>
                <a:spcPts val="105"/>
              </a:spcBef>
            </a:pPr>
            <a:r>
              <a:rPr lang="az-Latn-AZ" sz="1333" b="1" dirty="0">
                <a:latin typeface="Arial Narrow" panose="020B0606020202030204" pitchFamily="34" charset="0"/>
              </a:rPr>
              <a:t>İshtirokchilar</a:t>
            </a:r>
            <a:endParaRPr lang="uz-Latn-UZ" sz="1333" b="1" dirty="0">
              <a:latin typeface="Arial Narrow" panose="020B0606020202030204" pitchFamily="34" charset="0"/>
            </a:endParaRPr>
          </a:p>
        </p:txBody>
      </p:sp>
      <p:sp>
        <p:nvSpPr>
          <p:cNvPr id="44" name="object 44"/>
          <p:cNvSpPr txBox="1"/>
          <p:nvPr/>
        </p:nvSpPr>
        <p:spPr>
          <a:xfrm>
            <a:off x="914400" y="2994660"/>
            <a:ext cx="2544850" cy="218586"/>
          </a:xfrm>
          <a:prstGeom prst="rect">
            <a:avLst/>
          </a:prstGeom>
        </p:spPr>
        <p:txBody>
          <a:bodyPr vert="horz" wrap="square" lIns="0" tIns="13335" rIns="0" bIns="0" rtlCol="0">
            <a:spAutoFit/>
          </a:bodyPr>
          <a:lstStyle/>
          <a:p>
            <a:pPr marL="12699" algn="ctr">
              <a:spcBef>
                <a:spcPts val="105"/>
              </a:spcBef>
            </a:pPr>
            <a:r>
              <a:rPr lang="az-Latn-AZ" sz="1333" b="1" dirty="0">
                <a:latin typeface="Arial Narrow" panose="020B0606020202030204" pitchFamily="34" charset="0"/>
              </a:rPr>
              <a:t>Mentor-oʻqituvchilar </a:t>
            </a:r>
            <a:endParaRPr lang="az-Latn-AZ" sz="1400" b="1" dirty="0">
              <a:latin typeface="Arial Narrow" panose="020B0606020202030204" pitchFamily="34" charset="0"/>
              <a:cs typeface="Arial"/>
            </a:endParaRPr>
          </a:p>
        </p:txBody>
      </p:sp>
      <p:sp>
        <p:nvSpPr>
          <p:cNvPr id="45" name="object 45"/>
          <p:cNvSpPr txBox="1"/>
          <p:nvPr/>
        </p:nvSpPr>
        <p:spPr>
          <a:xfrm>
            <a:off x="5339454" y="3024236"/>
            <a:ext cx="1652270" cy="218586"/>
          </a:xfrm>
          <a:prstGeom prst="rect">
            <a:avLst/>
          </a:prstGeom>
        </p:spPr>
        <p:txBody>
          <a:bodyPr vert="horz" wrap="square" lIns="0" tIns="13335" rIns="0" bIns="0" rtlCol="0">
            <a:spAutoFit/>
          </a:bodyPr>
          <a:lstStyle/>
          <a:p>
            <a:pPr marL="12699">
              <a:spcBef>
                <a:spcPts val="105"/>
              </a:spcBef>
            </a:pPr>
            <a:r>
              <a:rPr lang="az-Latn-AZ" sz="1333" b="1" dirty="0">
                <a:latin typeface="Arial Narrow" panose="020B0606020202030204" pitchFamily="34" charset="0"/>
              </a:rPr>
              <a:t>Master-trenerlar</a:t>
            </a:r>
          </a:p>
        </p:txBody>
      </p:sp>
      <p:sp>
        <p:nvSpPr>
          <p:cNvPr id="46" name="object 46"/>
          <p:cNvSpPr txBox="1"/>
          <p:nvPr/>
        </p:nvSpPr>
        <p:spPr>
          <a:xfrm>
            <a:off x="5399429" y="5063994"/>
            <a:ext cx="1519555" cy="217945"/>
          </a:xfrm>
          <a:prstGeom prst="rect">
            <a:avLst/>
          </a:prstGeom>
        </p:spPr>
        <p:txBody>
          <a:bodyPr vert="horz" wrap="square" lIns="0" tIns="12700" rIns="0" bIns="0" rtlCol="0">
            <a:spAutoFit/>
          </a:bodyPr>
          <a:lstStyle/>
          <a:p>
            <a:pPr marL="12699">
              <a:spcBef>
                <a:spcPts val="100"/>
              </a:spcBef>
            </a:pPr>
            <a:r>
              <a:rPr lang="az-Latn-AZ" sz="1333" b="1" dirty="0">
                <a:latin typeface="Arial Narrow" panose="020B0606020202030204" pitchFamily="34" charset="0"/>
              </a:rPr>
              <a:t>Tayanch maktablar</a:t>
            </a:r>
          </a:p>
        </p:txBody>
      </p:sp>
      <p:sp>
        <p:nvSpPr>
          <p:cNvPr id="47" name="object 47"/>
          <p:cNvSpPr txBox="1"/>
          <p:nvPr/>
        </p:nvSpPr>
        <p:spPr>
          <a:xfrm>
            <a:off x="4548771" y="1261219"/>
            <a:ext cx="3263265" cy="1306127"/>
          </a:xfrm>
          <a:prstGeom prst="rect">
            <a:avLst/>
          </a:prstGeom>
        </p:spPr>
        <p:txBody>
          <a:bodyPr vert="horz" wrap="square" lIns="0" tIns="13335" rIns="0" bIns="0" rtlCol="0">
            <a:spAutoFit/>
          </a:bodyPr>
          <a:lstStyle/>
          <a:p>
            <a:pPr marL="234941">
              <a:spcBef>
                <a:spcPts val="105"/>
              </a:spcBef>
            </a:pPr>
            <a:r>
              <a:rPr lang="az-Latn-AZ" sz="1400" b="1" spc="-5" dirty="0">
                <a:solidFill>
                  <a:srgbClr val="FFFFFF"/>
                </a:solidFill>
                <a:latin typeface="Arial Narrow" panose="020B0606020202030204" pitchFamily="34" charset="0"/>
                <a:cs typeface="Arial"/>
              </a:rPr>
              <a:t>“Kasbiy rivojlanish soati”</a:t>
            </a:r>
            <a:r>
              <a:rPr sz="1400" b="1" spc="-5" dirty="0">
                <a:solidFill>
                  <a:srgbClr val="FFFFFF"/>
                </a:solidFill>
                <a:latin typeface="Arial Narrow" panose="020B0606020202030204" pitchFamily="34" charset="0"/>
                <a:cs typeface="Arial"/>
              </a:rPr>
              <a:t>(КР</a:t>
            </a:r>
            <a:r>
              <a:rPr lang="en-US" sz="1400" b="1" spc="-5" dirty="0">
                <a:solidFill>
                  <a:srgbClr val="FFFFFF"/>
                </a:solidFill>
                <a:latin typeface="Arial Narrow" panose="020B0606020202030204" pitchFamily="34" charset="0"/>
                <a:cs typeface="Arial"/>
              </a:rPr>
              <a:t>S</a:t>
            </a:r>
            <a:r>
              <a:rPr sz="1400" b="1" spc="-5" dirty="0">
                <a:solidFill>
                  <a:srgbClr val="FFFFFF"/>
                </a:solidFill>
                <a:latin typeface="Arial Narrow" panose="020B0606020202030204" pitchFamily="34" charset="0"/>
                <a:cs typeface="Arial"/>
              </a:rPr>
              <a:t>)</a:t>
            </a:r>
          </a:p>
          <a:p>
            <a:pPr marL="12065" marR="5080" indent="-1905" algn="ctr">
              <a:spcBef>
                <a:spcPts val="1205"/>
              </a:spcBef>
            </a:pPr>
            <a:r>
              <a:rPr lang="az-Latn-AZ" sz="1000" dirty="0">
                <a:latin typeface="Arial Narrow" panose="020B0606020202030204" pitchFamily="34" charset="0"/>
              </a:rPr>
              <a:t>kasbiy rivojlanish kunlarida tashkil etilgan oʻquvlarda oʻqituvchilar tomonidan oʻzlashtirilgan yangi bilim va koʻnikmalarni oʻzlari faoliyat koʻrsatayotgan umumtaʼlim maktablarida qoʻllashlarini tahlil qilish, ularga zarur metodik yordam koʻrsatish, kasbiy rivojlanish uchun tavsiyalar berish, dars kuzatish, refleksiv amaliyot hamda maktab negizida malaka oshirish tadbirlari oʻtkaziladigan soatlar</a:t>
            </a:r>
            <a:endParaRPr sz="1000" dirty="0">
              <a:latin typeface="Arial Narrow" panose="020B0606020202030204" pitchFamily="34" charset="0"/>
            </a:endParaRPr>
          </a:p>
        </p:txBody>
      </p:sp>
      <p:sp>
        <p:nvSpPr>
          <p:cNvPr id="48" name="object 48"/>
          <p:cNvSpPr txBox="1"/>
          <p:nvPr/>
        </p:nvSpPr>
        <p:spPr>
          <a:xfrm>
            <a:off x="9498732" y="3158239"/>
            <a:ext cx="1475105" cy="218586"/>
          </a:xfrm>
          <a:prstGeom prst="rect">
            <a:avLst/>
          </a:prstGeom>
        </p:spPr>
        <p:txBody>
          <a:bodyPr vert="horz" wrap="square" lIns="0" tIns="13335" rIns="0" bIns="0" rtlCol="0">
            <a:spAutoFit/>
          </a:bodyPr>
          <a:lstStyle/>
          <a:p>
            <a:pPr marL="12699">
              <a:spcBef>
                <a:spcPts val="105"/>
              </a:spcBef>
            </a:pPr>
            <a:r>
              <a:rPr lang="az-Latn-AZ" sz="1333" b="1" dirty="0">
                <a:latin typeface="Arial Narrow" panose="020B0606020202030204" pitchFamily="34" charset="0"/>
              </a:rPr>
              <a:t>Yetakchi oʻqituvchi</a:t>
            </a:r>
          </a:p>
        </p:txBody>
      </p:sp>
      <p:sp>
        <p:nvSpPr>
          <p:cNvPr id="49" name="object 49"/>
          <p:cNvSpPr txBox="1"/>
          <p:nvPr/>
        </p:nvSpPr>
        <p:spPr>
          <a:xfrm>
            <a:off x="9286722" y="5035999"/>
            <a:ext cx="1760220" cy="217945"/>
          </a:xfrm>
          <a:prstGeom prst="rect">
            <a:avLst/>
          </a:prstGeom>
        </p:spPr>
        <p:txBody>
          <a:bodyPr vert="horz" wrap="square" lIns="0" tIns="12700" rIns="0" bIns="0" rtlCol="0">
            <a:spAutoFit/>
          </a:bodyPr>
          <a:lstStyle/>
          <a:p>
            <a:pPr marL="12699">
              <a:spcBef>
                <a:spcPts val="100"/>
              </a:spcBef>
            </a:pPr>
            <a:r>
              <a:rPr lang="az-Latn-AZ" sz="1333" b="1" dirty="0">
                <a:latin typeface="Arial Narrow" panose="020B0606020202030204" pitchFamily="34" charset="0"/>
              </a:rPr>
              <a:t>Elektron qaydnoma</a:t>
            </a:r>
          </a:p>
        </p:txBody>
      </p:sp>
      <p:sp>
        <p:nvSpPr>
          <p:cNvPr id="50" name="object 50"/>
          <p:cNvSpPr txBox="1"/>
          <p:nvPr/>
        </p:nvSpPr>
        <p:spPr>
          <a:xfrm>
            <a:off x="1483429" y="5065599"/>
            <a:ext cx="1182370" cy="217945"/>
          </a:xfrm>
          <a:prstGeom prst="rect">
            <a:avLst/>
          </a:prstGeom>
        </p:spPr>
        <p:txBody>
          <a:bodyPr vert="horz" wrap="square" lIns="0" tIns="12700" rIns="0" bIns="0" rtlCol="0">
            <a:spAutoFit/>
          </a:bodyPr>
          <a:lstStyle/>
          <a:p>
            <a:pPr marL="12699">
              <a:spcBef>
                <a:spcPts val="100"/>
              </a:spcBef>
            </a:pPr>
            <a:r>
              <a:rPr lang="az-Latn-AZ" sz="1333" b="1" dirty="0">
                <a:latin typeface="Arial Narrow" panose="020B0606020202030204" pitchFamily="34" charset="0"/>
              </a:rPr>
              <a:t>Koordinator</a:t>
            </a:r>
            <a:endParaRPr lang="az-Latn-AZ" sz="1400" b="1" dirty="0">
              <a:latin typeface="Arial Narrow" panose="020B0606020202030204" pitchFamily="34" charset="0"/>
              <a:cs typeface="Arial"/>
            </a:endParaRPr>
          </a:p>
        </p:txBody>
      </p:sp>
      <p:sp>
        <p:nvSpPr>
          <p:cNvPr id="51" name="object 51"/>
          <p:cNvSpPr txBox="1"/>
          <p:nvPr/>
        </p:nvSpPr>
        <p:spPr>
          <a:xfrm>
            <a:off x="4773502" y="3606026"/>
            <a:ext cx="2593340" cy="372666"/>
          </a:xfrm>
          <a:prstGeom prst="rect">
            <a:avLst/>
          </a:prstGeom>
        </p:spPr>
        <p:txBody>
          <a:bodyPr vert="horz" wrap="square" lIns="0" tIns="13335" rIns="0" bIns="0" rtlCol="0">
            <a:spAutoFit/>
          </a:bodyPr>
          <a:lstStyle/>
          <a:p>
            <a:pPr marL="40003" marR="5080" indent="-27939" algn="ctr">
              <a:spcBef>
                <a:spcPts val="105"/>
              </a:spcBef>
            </a:pPr>
            <a:r>
              <a:rPr lang="az-Latn-AZ" sz="1167" dirty="0">
                <a:latin typeface="Arial Narrow" panose="020B0606020202030204" pitchFamily="34" charset="0"/>
              </a:rPr>
              <a:t>Mentor-oʻqituvchilarga metodik jihatdan koʻmak beruvchi malakali mutaxassislar</a:t>
            </a:r>
          </a:p>
        </p:txBody>
      </p:sp>
      <p:sp>
        <p:nvSpPr>
          <p:cNvPr id="52" name="object 52"/>
          <p:cNvSpPr txBox="1"/>
          <p:nvPr/>
        </p:nvSpPr>
        <p:spPr>
          <a:xfrm>
            <a:off x="8914943" y="1733045"/>
            <a:ext cx="2674620" cy="550985"/>
          </a:xfrm>
          <a:prstGeom prst="rect">
            <a:avLst/>
          </a:prstGeom>
        </p:spPr>
        <p:txBody>
          <a:bodyPr vert="horz" wrap="square" lIns="0" tIns="12065" rIns="0" bIns="0" rtlCol="0">
            <a:spAutoFit/>
          </a:bodyPr>
          <a:lstStyle/>
          <a:p>
            <a:pPr marL="12065" marR="5080" indent="1905" algn="ctr">
              <a:spcBef>
                <a:spcPts val="95"/>
              </a:spcBef>
            </a:pPr>
            <a:r>
              <a:rPr lang="az-Latn-AZ" sz="1167" dirty="0">
                <a:latin typeface="Arial Narrow" panose="020B0606020202030204" pitchFamily="34" charset="0"/>
              </a:rPr>
              <a:t>“Kasbiy rivojlanish kuni” va “Kasbiy rivojlanish soati” tadbirlariga jalb qilingan umumiy oʻrta taʼlim muassasalari fan oʻqituvchilari</a:t>
            </a:r>
            <a:endParaRPr sz="1167" dirty="0">
              <a:latin typeface="Arial Narrow" panose="020B0606020202030204" pitchFamily="34" charset="0"/>
            </a:endParaRPr>
          </a:p>
        </p:txBody>
      </p:sp>
      <p:sp>
        <p:nvSpPr>
          <p:cNvPr id="53" name="object 53"/>
          <p:cNvSpPr txBox="1"/>
          <p:nvPr/>
        </p:nvSpPr>
        <p:spPr>
          <a:xfrm>
            <a:off x="735264" y="3515365"/>
            <a:ext cx="2559050" cy="730585"/>
          </a:xfrm>
          <a:prstGeom prst="rect">
            <a:avLst/>
          </a:prstGeom>
        </p:spPr>
        <p:txBody>
          <a:bodyPr vert="horz" wrap="square" lIns="0" tIns="12065" rIns="0" bIns="0" rtlCol="0">
            <a:spAutoFit/>
          </a:bodyPr>
          <a:lstStyle/>
          <a:p>
            <a:pPr marL="12699" marR="5080" indent="1905" algn="ctr">
              <a:spcBef>
                <a:spcPts val="95"/>
              </a:spcBef>
            </a:pPr>
            <a:r>
              <a:rPr lang="az-Latn-AZ" sz="1000" dirty="0">
                <a:latin typeface="Arial Narrow" panose="020B0606020202030204" pitchFamily="34" charset="0"/>
              </a:rPr>
              <a:t>“</a:t>
            </a:r>
            <a:r>
              <a:rPr lang="az-Latn-AZ" sz="1167" dirty="0">
                <a:latin typeface="Arial Narrow" panose="020B0606020202030204" pitchFamily="34" charset="0"/>
              </a:rPr>
              <a:t>Kasbiy rivojlanish kuni” va “Kasbiy rivojlanish soati” tadbirlarini tashkil etish uchun fanlar (yoki fanlar bloki) kesimida tanlab olingan yuqori malakali oʻqituvchilar;</a:t>
            </a:r>
            <a:endParaRPr sz="1167" dirty="0">
              <a:latin typeface="Arial Narrow" panose="020B0606020202030204" pitchFamily="34" charset="0"/>
            </a:endParaRPr>
          </a:p>
        </p:txBody>
      </p:sp>
      <p:sp>
        <p:nvSpPr>
          <p:cNvPr id="54" name="object 54"/>
          <p:cNvSpPr txBox="1"/>
          <p:nvPr/>
        </p:nvSpPr>
        <p:spPr>
          <a:xfrm>
            <a:off x="4819971" y="5700102"/>
            <a:ext cx="2679065" cy="372666"/>
          </a:xfrm>
          <a:prstGeom prst="rect">
            <a:avLst/>
          </a:prstGeom>
        </p:spPr>
        <p:txBody>
          <a:bodyPr vert="horz" wrap="square" lIns="0" tIns="13335" rIns="0" bIns="0" rtlCol="0">
            <a:spAutoFit/>
          </a:bodyPr>
          <a:lstStyle/>
          <a:p>
            <a:pPr marL="12699" marR="5080" indent="-635" algn="ctr">
              <a:spcBef>
                <a:spcPts val="105"/>
              </a:spcBef>
            </a:pPr>
            <a:r>
              <a:rPr lang="az-Latn-AZ" sz="1167" dirty="0">
                <a:latin typeface="Arial Narrow" panose="020B0606020202030204" pitchFamily="34" charset="0"/>
              </a:rPr>
              <a:t>“Kasbiy rivojlanish kuni” oʻquv mashgʻulotlari oʻtkaziladigan umumiy oʻrta taʼlim muassasalari</a:t>
            </a:r>
            <a:endParaRPr sz="1167" dirty="0">
              <a:latin typeface="Arial Narrow" panose="020B0606020202030204" pitchFamily="34" charset="0"/>
            </a:endParaRPr>
          </a:p>
        </p:txBody>
      </p:sp>
      <p:sp>
        <p:nvSpPr>
          <p:cNvPr id="55" name="object 55"/>
          <p:cNvSpPr txBox="1"/>
          <p:nvPr/>
        </p:nvSpPr>
        <p:spPr>
          <a:xfrm>
            <a:off x="8834299" y="3557690"/>
            <a:ext cx="2977566" cy="910827"/>
          </a:xfrm>
          <a:prstGeom prst="rect">
            <a:avLst/>
          </a:prstGeom>
        </p:spPr>
        <p:txBody>
          <a:bodyPr vert="horz" wrap="square" lIns="0" tIns="12700" rIns="0" bIns="0" rtlCol="0">
            <a:spAutoFit/>
          </a:bodyPr>
          <a:lstStyle/>
          <a:p>
            <a:pPr marL="12699" marR="5080" algn="ctr">
              <a:spcBef>
                <a:spcPts val="100"/>
              </a:spcBef>
            </a:pPr>
            <a:r>
              <a:rPr lang="az-Latn-AZ" sz="1167" dirty="0">
                <a:latin typeface="Arial Narrow" panose="020B0606020202030204" pitchFamily="34" charset="0"/>
              </a:rPr>
              <a:t>“Kasbiy rivojlanish kuni” tadbirlarida ishtirok etadigan va umumiy oʻrta taʼlim maktablarida fanlar (yoki fanlar bloki) kesimida “Kasbiy rivojlanish soati” tadbirlarini tashkil etishga masʼul boʻlgan tajribali faol oʻqituvchi yoki fan metodika birlashmasi rahbari</a:t>
            </a:r>
            <a:endParaRPr sz="1167" dirty="0">
              <a:latin typeface="Arial Narrow" panose="020B0606020202030204" pitchFamily="34" charset="0"/>
            </a:endParaRPr>
          </a:p>
        </p:txBody>
      </p:sp>
      <p:sp>
        <p:nvSpPr>
          <p:cNvPr id="56" name="object 56"/>
          <p:cNvSpPr txBox="1"/>
          <p:nvPr/>
        </p:nvSpPr>
        <p:spPr>
          <a:xfrm>
            <a:off x="8834298" y="5484721"/>
            <a:ext cx="2835910" cy="910186"/>
          </a:xfrm>
          <a:prstGeom prst="rect">
            <a:avLst/>
          </a:prstGeom>
        </p:spPr>
        <p:txBody>
          <a:bodyPr vert="horz" wrap="square" lIns="0" tIns="12065" rIns="0" bIns="0" rtlCol="0">
            <a:spAutoFit/>
          </a:bodyPr>
          <a:lstStyle/>
          <a:p>
            <a:pPr marL="12065" marR="5080" algn="ctr">
              <a:spcBef>
                <a:spcPts val="95"/>
              </a:spcBef>
            </a:pPr>
            <a:r>
              <a:rPr lang="az-Latn-AZ" sz="1167" dirty="0">
                <a:latin typeface="Arial Narrow" panose="020B0606020202030204" pitchFamily="34" charset="0"/>
              </a:rPr>
              <a:t>oʻqituvchilarning tayanch maktablardagi “Kasbiy rivojlanish kuni” va umumiy oʻrta taʼlim maktablaridagi “Kasbiy rivojlanish soati” tadbirlariga ishtirok etish davomati va faolligi qayd etiladigan maʼlumotlar bazasi</a:t>
            </a:r>
            <a:endParaRPr sz="1167" dirty="0">
              <a:latin typeface="Arial Narrow" panose="020B0606020202030204" pitchFamily="34" charset="0"/>
            </a:endParaRPr>
          </a:p>
        </p:txBody>
      </p:sp>
      <p:sp>
        <p:nvSpPr>
          <p:cNvPr id="57" name="object 57"/>
          <p:cNvSpPr txBox="1"/>
          <p:nvPr/>
        </p:nvSpPr>
        <p:spPr>
          <a:xfrm>
            <a:off x="743491" y="5484847"/>
            <a:ext cx="2661920" cy="730585"/>
          </a:xfrm>
          <a:prstGeom prst="rect">
            <a:avLst/>
          </a:prstGeom>
        </p:spPr>
        <p:txBody>
          <a:bodyPr vert="horz" wrap="square" lIns="0" tIns="12065" rIns="0" bIns="0" rtlCol="0">
            <a:spAutoFit/>
          </a:bodyPr>
          <a:lstStyle/>
          <a:p>
            <a:pPr algn="ctr">
              <a:spcBef>
                <a:spcPts val="95"/>
              </a:spcBef>
            </a:pPr>
            <a:r>
              <a:rPr lang="az-Latn-AZ" sz="1167" dirty="0">
                <a:latin typeface="Arial Narrow" panose="020B0606020202030204" pitchFamily="34" charset="0"/>
              </a:rPr>
              <a:t>umumiy oʻrta taʼlim maktabi direktorining “Kasbiy rivojlanish soati” tadbirlarini tashkil etishga umumiy rahbarlik va muvofiqlashtirish vazifasi yuklatilgan oʻrinbosari</a:t>
            </a:r>
            <a:endParaRPr sz="1167" dirty="0">
              <a:latin typeface="Arial Narrow" panose="020B0606020202030204" pitchFamily="34" charset="0"/>
              <a:cs typeface="Microsoft Sans Serif"/>
            </a:endParaRPr>
          </a:p>
        </p:txBody>
      </p:sp>
    </p:spTree>
    <p:extLst>
      <p:ext uri="{BB962C8B-B14F-4D97-AF65-F5344CB8AC3E}">
        <p14:creationId xmlns:p14="http://schemas.microsoft.com/office/powerpoint/2010/main" val="318383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246888" y="893063"/>
            <a:ext cx="11698605" cy="5867400"/>
          </a:xfrm>
          <a:custGeom>
            <a:avLst/>
            <a:gdLst/>
            <a:ahLst/>
            <a:cxnLst/>
            <a:rect l="l" t="t" r="r" b="b"/>
            <a:pathLst>
              <a:path w="11698605" h="5867400">
                <a:moveTo>
                  <a:pt x="0" y="126860"/>
                </a:moveTo>
                <a:lnTo>
                  <a:pt x="9968" y="77479"/>
                </a:lnTo>
                <a:lnTo>
                  <a:pt x="37155" y="37155"/>
                </a:lnTo>
                <a:lnTo>
                  <a:pt x="77479" y="9968"/>
                </a:lnTo>
                <a:lnTo>
                  <a:pt x="126860" y="0"/>
                </a:lnTo>
                <a:lnTo>
                  <a:pt x="11571363" y="0"/>
                </a:lnTo>
                <a:lnTo>
                  <a:pt x="11620744" y="9968"/>
                </a:lnTo>
                <a:lnTo>
                  <a:pt x="11661068" y="37155"/>
                </a:lnTo>
                <a:lnTo>
                  <a:pt x="11688255" y="77479"/>
                </a:lnTo>
                <a:lnTo>
                  <a:pt x="11698224" y="126860"/>
                </a:lnTo>
                <a:lnTo>
                  <a:pt x="11698224" y="5740539"/>
                </a:lnTo>
                <a:lnTo>
                  <a:pt x="11688255" y="5789920"/>
                </a:lnTo>
                <a:lnTo>
                  <a:pt x="11661068" y="5830244"/>
                </a:lnTo>
                <a:lnTo>
                  <a:pt x="11620744" y="5857431"/>
                </a:lnTo>
                <a:lnTo>
                  <a:pt x="11571363" y="5867400"/>
                </a:lnTo>
                <a:lnTo>
                  <a:pt x="126860" y="5867400"/>
                </a:lnTo>
                <a:lnTo>
                  <a:pt x="77479" y="5857431"/>
                </a:lnTo>
                <a:lnTo>
                  <a:pt x="37155" y="5830244"/>
                </a:lnTo>
                <a:lnTo>
                  <a:pt x="9968" y="5789920"/>
                </a:lnTo>
                <a:lnTo>
                  <a:pt x="0" y="5740539"/>
                </a:lnTo>
                <a:lnTo>
                  <a:pt x="0" y="126860"/>
                </a:lnTo>
                <a:close/>
              </a:path>
            </a:pathLst>
          </a:custGeom>
          <a:ln w="12700">
            <a:solidFill>
              <a:srgbClr val="00B0F0"/>
            </a:solidFill>
          </a:ln>
        </p:spPr>
        <p:txBody>
          <a:bodyPr wrap="square" lIns="0" tIns="0" rIns="0" bIns="0" rtlCol="0"/>
          <a:lstStyle/>
          <a:p>
            <a:endParaRPr dirty="0"/>
          </a:p>
        </p:txBody>
      </p:sp>
      <p:grpSp>
        <p:nvGrpSpPr>
          <p:cNvPr id="5" name="object 5"/>
          <p:cNvGrpSpPr/>
          <p:nvPr/>
        </p:nvGrpSpPr>
        <p:grpSpPr>
          <a:xfrm>
            <a:off x="0" y="0"/>
            <a:ext cx="12192000" cy="870388"/>
            <a:chOff x="0" y="0"/>
            <a:chExt cx="12192000" cy="556260"/>
          </a:xfrm>
        </p:grpSpPr>
        <p:sp>
          <p:nvSpPr>
            <p:cNvPr id="6" name="object 6"/>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dirty="0"/>
            </a:p>
          </p:txBody>
        </p:sp>
        <p:sp>
          <p:nvSpPr>
            <p:cNvPr id="7" name="object 7"/>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dirty="0"/>
            </a:p>
          </p:txBody>
        </p:sp>
        <p:sp>
          <p:nvSpPr>
            <p:cNvPr id="8" name="object 8"/>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dirty="0"/>
            </a:p>
          </p:txBody>
        </p:sp>
        <p:sp>
          <p:nvSpPr>
            <p:cNvPr id="9" name="object 9"/>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dirty="0"/>
            </a:p>
          </p:txBody>
        </p:sp>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dirty="0"/>
            </a:p>
          </p:txBody>
        </p:sp>
        <p:pic>
          <p:nvPicPr>
            <p:cNvPr id="11" name="object 11"/>
            <p:cNvPicPr/>
            <p:nvPr/>
          </p:nvPicPr>
          <p:blipFill>
            <a:blip r:embed="rId2" cstate="print"/>
            <a:stretch>
              <a:fillRect/>
            </a:stretch>
          </p:blipFill>
          <p:spPr>
            <a:xfrm>
              <a:off x="11326369" y="137160"/>
              <a:ext cx="716278" cy="237743"/>
            </a:xfrm>
            <a:prstGeom prst="rect">
              <a:avLst/>
            </a:prstGeom>
          </p:spPr>
        </p:pic>
        <p:sp>
          <p:nvSpPr>
            <p:cNvPr id="12" name="object 12"/>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dirty="0"/>
            </a:p>
          </p:txBody>
        </p:sp>
        <p:sp>
          <p:nvSpPr>
            <p:cNvPr id="13" name="object 13"/>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dirty="0"/>
            </a:p>
          </p:txBody>
        </p:sp>
      </p:grpSp>
      <p:sp>
        <p:nvSpPr>
          <p:cNvPr id="15" name="object 15"/>
          <p:cNvSpPr txBox="1"/>
          <p:nvPr/>
        </p:nvSpPr>
        <p:spPr>
          <a:xfrm>
            <a:off x="339979" y="161420"/>
            <a:ext cx="10574019" cy="422616"/>
          </a:xfrm>
          <a:prstGeom prst="rect">
            <a:avLst/>
          </a:prstGeom>
        </p:spPr>
        <p:txBody>
          <a:bodyPr vert="horz" wrap="square" lIns="0" tIns="12065" rIns="0" bIns="0" rtlCol="0">
            <a:spAutoFit/>
          </a:bodyPr>
          <a:lstStyle/>
          <a:p>
            <a:pPr marL="12699" algn="ctr">
              <a:spcBef>
                <a:spcPts val="95"/>
              </a:spcBef>
            </a:pPr>
            <a:r>
              <a:rPr lang="az-Latn-AZ" sz="2667" dirty="0">
                <a:solidFill>
                  <a:schemeClr val="bg1"/>
                </a:solidFill>
                <a:latin typeface="Arial Narrow" panose="020B0606020202030204" pitchFamily="34" charset="0"/>
              </a:rPr>
              <a:t>“Kasbiy rivojlanish kuni” va “Kasbiy rivojlanish soati” tadbirlarining asosiy vazifalari </a:t>
            </a:r>
            <a:endParaRPr sz="2667" dirty="0">
              <a:solidFill>
                <a:schemeClr val="bg1"/>
              </a:solidFill>
              <a:latin typeface="Arial Narrow" panose="020B0606020202030204" pitchFamily="34" charset="0"/>
              <a:cs typeface="Arial"/>
            </a:endParaRPr>
          </a:p>
        </p:txBody>
      </p:sp>
      <p:grpSp>
        <p:nvGrpSpPr>
          <p:cNvPr id="16" name="object 16"/>
          <p:cNvGrpSpPr/>
          <p:nvPr/>
        </p:nvGrpSpPr>
        <p:grpSpPr>
          <a:xfrm>
            <a:off x="682707" y="1906476"/>
            <a:ext cx="2850515" cy="1666875"/>
            <a:chOff x="682706" y="1906475"/>
            <a:chExt cx="2850515" cy="1666875"/>
          </a:xfrm>
        </p:grpSpPr>
        <p:sp>
          <p:nvSpPr>
            <p:cNvPr id="17" name="object 17"/>
            <p:cNvSpPr/>
            <p:nvPr/>
          </p:nvSpPr>
          <p:spPr>
            <a:xfrm>
              <a:off x="682708" y="1906485"/>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4"/>
                  </a:lnTo>
                  <a:lnTo>
                    <a:pt x="2751556" y="1666494"/>
                  </a:lnTo>
                  <a:lnTo>
                    <a:pt x="2789995" y="1658732"/>
                  </a:lnTo>
                  <a:lnTo>
                    <a:pt x="2821390" y="1637568"/>
                  </a:lnTo>
                  <a:lnTo>
                    <a:pt x="2842560"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FF6506"/>
            </a:solidFill>
          </p:spPr>
          <p:txBody>
            <a:bodyPr wrap="square" lIns="0" tIns="0" rIns="0" bIns="0" rtlCol="0"/>
            <a:lstStyle/>
            <a:p>
              <a:endParaRPr dirty="0"/>
            </a:p>
          </p:txBody>
        </p:sp>
        <p:sp>
          <p:nvSpPr>
            <p:cNvPr id="18" name="object 18"/>
            <p:cNvSpPr/>
            <p:nvPr/>
          </p:nvSpPr>
          <p:spPr>
            <a:xfrm>
              <a:off x="693381" y="1915619"/>
              <a:ext cx="2830830" cy="1647825"/>
            </a:xfrm>
            <a:custGeom>
              <a:avLst/>
              <a:gdLst/>
              <a:ahLst/>
              <a:cxnLst/>
              <a:rect l="l" t="t" r="r" b="b"/>
              <a:pathLst>
                <a:path w="2830829" h="1647825">
                  <a:moveTo>
                    <a:pt x="1810131" y="0"/>
                  </a:moveTo>
                  <a:lnTo>
                    <a:pt x="0" y="0"/>
                  </a:lnTo>
                  <a:lnTo>
                    <a:pt x="0" y="627189"/>
                  </a:lnTo>
                  <a:lnTo>
                    <a:pt x="1112" y="675148"/>
                  </a:lnTo>
                  <a:lnTo>
                    <a:pt x="4417" y="722543"/>
                  </a:lnTo>
                  <a:lnTo>
                    <a:pt x="9866" y="769326"/>
                  </a:lnTo>
                  <a:lnTo>
                    <a:pt x="17408" y="815448"/>
                  </a:lnTo>
                  <a:lnTo>
                    <a:pt x="26994" y="860858"/>
                  </a:lnTo>
                  <a:lnTo>
                    <a:pt x="38575" y="905507"/>
                  </a:lnTo>
                  <a:lnTo>
                    <a:pt x="52102" y="949347"/>
                  </a:lnTo>
                  <a:lnTo>
                    <a:pt x="67525" y="992327"/>
                  </a:lnTo>
                  <a:lnTo>
                    <a:pt x="84795" y="1034399"/>
                  </a:lnTo>
                  <a:lnTo>
                    <a:pt x="103862" y="1075512"/>
                  </a:lnTo>
                  <a:lnTo>
                    <a:pt x="124677" y="1115618"/>
                  </a:lnTo>
                  <a:lnTo>
                    <a:pt x="147191" y="1154667"/>
                  </a:lnTo>
                  <a:lnTo>
                    <a:pt x="171355" y="1192610"/>
                  </a:lnTo>
                  <a:lnTo>
                    <a:pt x="197118" y="1229397"/>
                  </a:lnTo>
                  <a:lnTo>
                    <a:pt x="224432" y="1264980"/>
                  </a:lnTo>
                  <a:lnTo>
                    <a:pt x="253247" y="1299308"/>
                  </a:lnTo>
                  <a:lnTo>
                    <a:pt x="283514" y="1332332"/>
                  </a:lnTo>
                  <a:lnTo>
                    <a:pt x="315183" y="1364003"/>
                  </a:lnTo>
                  <a:lnTo>
                    <a:pt x="348206" y="1394271"/>
                  </a:lnTo>
                  <a:lnTo>
                    <a:pt x="382532" y="1423088"/>
                  </a:lnTo>
                  <a:lnTo>
                    <a:pt x="418113" y="1450403"/>
                  </a:lnTo>
                  <a:lnTo>
                    <a:pt x="454898" y="1476168"/>
                  </a:lnTo>
                  <a:lnTo>
                    <a:pt x="492839" y="1500333"/>
                  </a:lnTo>
                  <a:lnTo>
                    <a:pt x="531886" y="1522848"/>
                  </a:lnTo>
                  <a:lnTo>
                    <a:pt x="571990" y="1543664"/>
                  </a:lnTo>
                  <a:lnTo>
                    <a:pt x="613102" y="1562733"/>
                  </a:lnTo>
                  <a:lnTo>
                    <a:pt x="655171" y="1580003"/>
                  </a:lnTo>
                  <a:lnTo>
                    <a:pt x="698149" y="1595427"/>
                  </a:lnTo>
                  <a:lnTo>
                    <a:pt x="741987" y="1608955"/>
                  </a:lnTo>
                  <a:lnTo>
                    <a:pt x="786634" y="1620537"/>
                  </a:lnTo>
                  <a:lnTo>
                    <a:pt x="832042" y="1630123"/>
                  </a:lnTo>
                  <a:lnTo>
                    <a:pt x="878161" y="1637666"/>
                  </a:lnTo>
                  <a:lnTo>
                    <a:pt x="924942" y="1643114"/>
                  </a:lnTo>
                  <a:lnTo>
                    <a:pt x="972336" y="1646420"/>
                  </a:lnTo>
                  <a:lnTo>
                    <a:pt x="1020292" y="1647532"/>
                  </a:lnTo>
                  <a:lnTo>
                    <a:pt x="2830436" y="1647532"/>
                  </a:lnTo>
                  <a:lnTo>
                    <a:pt x="2830436" y="1020343"/>
                  </a:lnTo>
                  <a:lnTo>
                    <a:pt x="2829323" y="972384"/>
                  </a:lnTo>
                  <a:lnTo>
                    <a:pt x="2826018" y="924989"/>
                  </a:lnTo>
                  <a:lnTo>
                    <a:pt x="2820569" y="878206"/>
                  </a:lnTo>
                  <a:lnTo>
                    <a:pt x="2813027" y="832084"/>
                  </a:lnTo>
                  <a:lnTo>
                    <a:pt x="2803441" y="786674"/>
                  </a:lnTo>
                  <a:lnTo>
                    <a:pt x="2791859" y="742025"/>
                  </a:lnTo>
                  <a:lnTo>
                    <a:pt x="2778332" y="698185"/>
                  </a:lnTo>
                  <a:lnTo>
                    <a:pt x="2762909" y="655205"/>
                  </a:lnTo>
                  <a:lnTo>
                    <a:pt x="2745639" y="613133"/>
                  </a:lnTo>
                  <a:lnTo>
                    <a:pt x="2726571" y="572020"/>
                  </a:lnTo>
                  <a:lnTo>
                    <a:pt x="2705755" y="531914"/>
                  </a:lnTo>
                  <a:lnTo>
                    <a:pt x="2683240" y="492865"/>
                  </a:lnTo>
                  <a:lnTo>
                    <a:pt x="2659077" y="454922"/>
                  </a:lnTo>
                  <a:lnTo>
                    <a:pt x="2633313" y="418135"/>
                  </a:lnTo>
                  <a:lnTo>
                    <a:pt x="2605998" y="382552"/>
                  </a:lnTo>
                  <a:lnTo>
                    <a:pt x="2577183" y="348224"/>
                  </a:lnTo>
                  <a:lnTo>
                    <a:pt x="2546915" y="315200"/>
                  </a:lnTo>
                  <a:lnTo>
                    <a:pt x="2515245" y="283529"/>
                  </a:lnTo>
                  <a:lnTo>
                    <a:pt x="2482222" y="253261"/>
                  </a:lnTo>
                  <a:lnTo>
                    <a:pt x="2447896" y="224444"/>
                  </a:lnTo>
                  <a:lnTo>
                    <a:pt x="2412315" y="197129"/>
                  </a:lnTo>
                  <a:lnTo>
                    <a:pt x="2375529" y="171364"/>
                  </a:lnTo>
                  <a:lnTo>
                    <a:pt x="2337587" y="147199"/>
                  </a:lnTo>
                  <a:lnTo>
                    <a:pt x="2298539" y="124684"/>
                  </a:lnTo>
                  <a:lnTo>
                    <a:pt x="2258435" y="103868"/>
                  </a:lnTo>
                  <a:lnTo>
                    <a:pt x="2217323" y="84799"/>
                  </a:lnTo>
                  <a:lnTo>
                    <a:pt x="2175253" y="67528"/>
                  </a:lnTo>
                  <a:lnTo>
                    <a:pt x="2132275" y="52105"/>
                  </a:lnTo>
                  <a:lnTo>
                    <a:pt x="2088437" y="38577"/>
                  </a:lnTo>
                  <a:lnTo>
                    <a:pt x="2043789" y="26995"/>
                  </a:lnTo>
                  <a:lnTo>
                    <a:pt x="1998381" y="17408"/>
                  </a:lnTo>
                  <a:lnTo>
                    <a:pt x="1952262" y="9866"/>
                  </a:lnTo>
                  <a:lnTo>
                    <a:pt x="1905480" y="4418"/>
                  </a:lnTo>
                  <a:lnTo>
                    <a:pt x="1858087" y="1112"/>
                  </a:lnTo>
                  <a:lnTo>
                    <a:pt x="1810131" y="0"/>
                  </a:lnTo>
                  <a:close/>
                </a:path>
              </a:pathLst>
            </a:custGeom>
            <a:solidFill>
              <a:srgbClr val="FFFFFF"/>
            </a:solidFill>
          </p:spPr>
          <p:txBody>
            <a:bodyPr wrap="square" lIns="0" tIns="0" rIns="0" bIns="0" rtlCol="0"/>
            <a:lstStyle/>
            <a:p>
              <a:endParaRPr dirty="0"/>
            </a:p>
          </p:txBody>
        </p:sp>
        <p:sp>
          <p:nvSpPr>
            <p:cNvPr id="19" name="object 19"/>
            <p:cNvSpPr/>
            <p:nvPr/>
          </p:nvSpPr>
          <p:spPr>
            <a:xfrm>
              <a:off x="682706" y="1906475"/>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37" y="19189"/>
                  </a:lnTo>
                  <a:lnTo>
                    <a:pt x="2010495" y="17538"/>
                  </a:lnTo>
                  <a:lnTo>
                    <a:pt x="1963883" y="9939"/>
                  </a:lnTo>
                  <a:lnTo>
                    <a:pt x="1916595" y="4450"/>
                  </a:lnTo>
                  <a:lnTo>
                    <a:pt x="1868680" y="1120"/>
                  </a:lnTo>
                  <a:lnTo>
                    <a:pt x="1820189" y="0"/>
                  </a:lnTo>
                  <a:close/>
                </a:path>
                <a:path w="2850515" h="1666875">
                  <a:moveTo>
                    <a:pt x="2018337"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0" y="981305"/>
                  </a:lnTo>
                  <a:lnTo>
                    <a:pt x="2845866" y="933407"/>
                  </a:lnTo>
                  <a:lnTo>
                    <a:pt x="2840373" y="886135"/>
                  </a:lnTo>
                  <a:lnTo>
                    <a:pt x="2832769" y="839539"/>
                  </a:lnTo>
                  <a:lnTo>
                    <a:pt x="2823104" y="793668"/>
                  </a:lnTo>
                  <a:lnTo>
                    <a:pt x="2811428" y="748571"/>
                  </a:lnTo>
                  <a:lnTo>
                    <a:pt x="2797791" y="704299"/>
                  </a:lnTo>
                  <a:lnTo>
                    <a:pt x="2782240" y="660900"/>
                  </a:lnTo>
                  <a:lnTo>
                    <a:pt x="2764827" y="618423"/>
                  </a:lnTo>
                  <a:lnTo>
                    <a:pt x="2745600" y="576919"/>
                  </a:lnTo>
                  <a:lnTo>
                    <a:pt x="2724609" y="536437"/>
                  </a:lnTo>
                  <a:lnTo>
                    <a:pt x="2701903" y="497026"/>
                  </a:lnTo>
                  <a:lnTo>
                    <a:pt x="2677532" y="458736"/>
                  </a:lnTo>
                  <a:lnTo>
                    <a:pt x="2651546" y="421616"/>
                  </a:lnTo>
                  <a:lnTo>
                    <a:pt x="2623993" y="385715"/>
                  </a:lnTo>
                  <a:lnTo>
                    <a:pt x="2594923" y="351084"/>
                  </a:lnTo>
                  <a:lnTo>
                    <a:pt x="2564386" y="317771"/>
                  </a:lnTo>
                  <a:lnTo>
                    <a:pt x="2532432" y="285826"/>
                  </a:lnTo>
                  <a:lnTo>
                    <a:pt x="2499108" y="255299"/>
                  </a:lnTo>
                  <a:lnTo>
                    <a:pt x="2464466" y="226239"/>
                  </a:lnTo>
                  <a:lnTo>
                    <a:pt x="2428554" y="198695"/>
                  </a:lnTo>
                  <a:lnTo>
                    <a:pt x="2391422" y="172716"/>
                  </a:lnTo>
                  <a:lnTo>
                    <a:pt x="2353120" y="148354"/>
                  </a:lnTo>
                  <a:lnTo>
                    <a:pt x="2313697" y="125656"/>
                  </a:lnTo>
                  <a:lnTo>
                    <a:pt x="2273201" y="104672"/>
                  </a:lnTo>
                  <a:lnTo>
                    <a:pt x="2231684" y="85452"/>
                  </a:lnTo>
                  <a:lnTo>
                    <a:pt x="2189194" y="68045"/>
                  </a:lnTo>
                  <a:lnTo>
                    <a:pt x="2145780" y="52501"/>
                  </a:lnTo>
                  <a:lnTo>
                    <a:pt x="2101493" y="38869"/>
                  </a:lnTo>
                  <a:lnTo>
                    <a:pt x="2056382" y="27198"/>
                  </a:lnTo>
                  <a:lnTo>
                    <a:pt x="2018337" y="19189"/>
                  </a:lnTo>
                  <a:close/>
                </a:path>
              </a:pathLst>
            </a:custGeom>
            <a:solidFill>
              <a:srgbClr val="FF6506"/>
            </a:solidFill>
          </p:spPr>
          <p:txBody>
            <a:bodyPr wrap="square" lIns="0" tIns="0" rIns="0" bIns="0" rtlCol="0"/>
            <a:lstStyle/>
            <a:p>
              <a:endParaRPr dirty="0"/>
            </a:p>
          </p:txBody>
        </p:sp>
      </p:grpSp>
      <p:grpSp>
        <p:nvGrpSpPr>
          <p:cNvPr id="20" name="object 20"/>
          <p:cNvGrpSpPr/>
          <p:nvPr/>
        </p:nvGrpSpPr>
        <p:grpSpPr>
          <a:xfrm>
            <a:off x="4747213" y="1915619"/>
            <a:ext cx="2850515" cy="1666875"/>
            <a:chOff x="4747212" y="1915619"/>
            <a:chExt cx="2850515" cy="1666875"/>
          </a:xfrm>
        </p:grpSpPr>
        <p:sp>
          <p:nvSpPr>
            <p:cNvPr id="21" name="object 21"/>
            <p:cNvSpPr/>
            <p:nvPr/>
          </p:nvSpPr>
          <p:spPr>
            <a:xfrm>
              <a:off x="4747215" y="1915628"/>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3"/>
                  </a:lnTo>
                  <a:lnTo>
                    <a:pt x="2751556" y="1666493"/>
                  </a:lnTo>
                  <a:lnTo>
                    <a:pt x="2790011" y="1658732"/>
                  </a:lnTo>
                  <a:lnTo>
                    <a:pt x="2821405" y="1637568"/>
                  </a:lnTo>
                  <a:lnTo>
                    <a:pt x="2842566"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8F06FF"/>
            </a:solidFill>
          </p:spPr>
          <p:txBody>
            <a:bodyPr wrap="square" lIns="0" tIns="0" rIns="0" bIns="0" rtlCol="0"/>
            <a:lstStyle/>
            <a:p>
              <a:endParaRPr dirty="0"/>
            </a:p>
          </p:txBody>
        </p:sp>
        <p:sp>
          <p:nvSpPr>
            <p:cNvPr id="22" name="object 22"/>
            <p:cNvSpPr/>
            <p:nvPr/>
          </p:nvSpPr>
          <p:spPr>
            <a:xfrm>
              <a:off x="4757888" y="1924764"/>
              <a:ext cx="2830830" cy="1647825"/>
            </a:xfrm>
            <a:custGeom>
              <a:avLst/>
              <a:gdLst/>
              <a:ahLst/>
              <a:cxnLst/>
              <a:rect l="l" t="t" r="r" b="b"/>
              <a:pathLst>
                <a:path w="2830829" h="1647825">
                  <a:moveTo>
                    <a:pt x="1810130" y="0"/>
                  </a:moveTo>
                  <a:lnTo>
                    <a:pt x="0" y="0"/>
                  </a:lnTo>
                  <a:lnTo>
                    <a:pt x="0" y="627189"/>
                  </a:lnTo>
                  <a:lnTo>
                    <a:pt x="1112" y="675148"/>
                  </a:lnTo>
                  <a:lnTo>
                    <a:pt x="4417" y="722543"/>
                  </a:lnTo>
                  <a:lnTo>
                    <a:pt x="9865" y="769326"/>
                  </a:lnTo>
                  <a:lnTo>
                    <a:pt x="17406" y="815448"/>
                  </a:lnTo>
                  <a:lnTo>
                    <a:pt x="26992" y="860858"/>
                  </a:lnTo>
                  <a:lnTo>
                    <a:pt x="38572" y="905507"/>
                  </a:lnTo>
                  <a:lnTo>
                    <a:pt x="52098" y="949347"/>
                  </a:lnTo>
                  <a:lnTo>
                    <a:pt x="67520" y="992327"/>
                  </a:lnTo>
                  <a:lnTo>
                    <a:pt x="84788" y="1034399"/>
                  </a:lnTo>
                  <a:lnTo>
                    <a:pt x="103854" y="1075512"/>
                  </a:lnTo>
                  <a:lnTo>
                    <a:pt x="124668" y="1115618"/>
                  </a:lnTo>
                  <a:lnTo>
                    <a:pt x="147181" y="1154667"/>
                  </a:lnTo>
                  <a:lnTo>
                    <a:pt x="171343" y="1192610"/>
                  </a:lnTo>
                  <a:lnTo>
                    <a:pt x="197105" y="1229397"/>
                  </a:lnTo>
                  <a:lnTo>
                    <a:pt x="224417" y="1264980"/>
                  </a:lnTo>
                  <a:lnTo>
                    <a:pt x="253231" y="1299308"/>
                  </a:lnTo>
                  <a:lnTo>
                    <a:pt x="283496" y="1332332"/>
                  </a:lnTo>
                  <a:lnTo>
                    <a:pt x="315164" y="1364003"/>
                  </a:lnTo>
                  <a:lnTo>
                    <a:pt x="348184" y="1394271"/>
                  </a:lnTo>
                  <a:lnTo>
                    <a:pt x="382509" y="1423088"/>
                  </a:lnTo>
                  <a:lnTo>
                    <a:pt x="418088" y="1450403"/>
                  </a:lnTo>
                  <a:lnTo>
                    <a:pt x="454872" y="1476168"/>
                  </a:lnTo>
                  <a:lnTo>
                    <a:pt x="492811" y="1500333"/>
                  </a:lnTo>
                  <a:lnTo>
                    <a:pt x="531857" y="1522848"/>
                  </a:lnTo>
                  <a:lnTo>
                    <a:pt x="571960" y="1543664"/>
                  </a:lnTo>
                  <a:lnTo>
                    <a:pt x="613070" y="1562733"/>
                  </a:lnTo>
                  <a:lnTo>
                    <a:pt x="655138" y="1580003"/>
                  </a:lnTo>
                  <a:lnTo>
                    <a:pt x="698115" y="1595427"/>
                  </a:lnTo>
                  <a:lnTo>
                    <a:pt x="741952" y="1608955"/>
                  </a:lnTo>
                  <a:lnTo>
                    <a:pt x="786598" y="1620537"/>
                  </a:lnTo>
                  <a:lnTo>
                    <a:pt x="832005" y="1630123"/>
                  </a:lnTo>
                  <a:lnTo>
                    <a:pt x="878124" y="1637666"/>
                  </a:lnTo>
                  <a:lnTo>
                    <a:pt x="924904" y="1643114"/>
                  </a:lnTo>
                  <a:lnTo>
                    <a:pt x="972298" y="1646420"/>
                  </a:lnTo>
                  <a:lnTo>
                    <a:pt x="1020254" y="1647532"/>
                  </a:lnTo>
                  <a:lnTo>
                    <a:pt x="2830398" y="1647532"/>
                  </a:lnTo>
                  <a:lnTo>
                    <a:pt x="2830398" y="1020343"/>
                  </a:lnTo>
                  <a:lnTo>
                    <a:pt x="2829285" y="972384"/>
                  </a:lnTo>
                  <a:lnTo>
                    <a:pt x="2825980" y="924989"/>
                  </a:lnTo>
                  <a:lnTo>
                    <a:pt x="2820532" y="878206"/>
                  </a:lnTo>
                  <a:lnTo>
                    <a:pt x="2812991" y="832084"/>
                  </a:lnTo>
                  <a:lnTo>
                    <a:pt x="2803405" y="786674"/>
                  </a:lnTo>
                  <a:lnTo>
                    <a:pt x="2791824" y="742025"/>
                  </a:lnTo>
                  <a:lnTo>
                    <a:pt x="2778298" y="698185"/>
                  </a:lnTo>
                  <a:lnTo>
                    <a:pt x="2762876" y="655205"/>
                  </a:lnTo>
                  <a:lnTo>
                    <a:pt x="2745607" y="613133"/>
                  </a:lnTo>
                  <a:lnTo>
                    <a:pt x="2726540" y="572020"/>
                  </a:lnTo>
                  <a:lnTo>
                    <a:pt x="2705726" y="531914"/>
                  </a:lnTo>
                  <a:lnTo>
                    <a:pt x="2683213" y="492865"/>
                  </a:lnTo>
                  <a:lnTo>
                    <a:pt x="2659050" y="454922"/>
                  </a:lnTo>
                  <a:lnTo>
                    <a:pt x="2633288" y="418135"/>
                  </a:lnTo>
                  <a:lnTo>
                    <a:pt x="2605975" y="382552"/>
                  </a:lnTo>
                  <a:lnTo>
                    <a:pt x="2577161" y="348224"/>
                  </a:lnTo>
                  <a:lnTo>
                    <a:pt x="2546895" y="315200"/>
                  </a:lnTo>
                  <a:lnTo>
                    <a:pt x="2515227" y="283529"/>
                  </a:lnTo>
                  <a:lnTo>
                    <a:pt x="2482206" y="253261"/>
                  </a:lnTo>
                  <a:lnTo>
                    <a:pt x="2447881" y="224444"/>
                  </a:lnTo>
                  <a:lnTo>
                    <a:pt x="2412301" y="197129"/>
                  </a:lnTo>
                  <a:lnTo>
                    <a:pt x="2375517" y="171364"/>
                  </a:lnTo>
                  <a:lnTo>
                    <a:pt x="2337577" y="147199"/>
                  </a:lnTo>
                  <a:lnTo>
                    <a:pt x="2298531" y="124684"/>
                  </a:lnTo>
                  <a:lnTo>
                    <a:pt x="2258427" y="103868"/>
                  </a:lnTo>
                  <a:lnTo>
                    <a:pt x="2217317" y="84799"/>
                  </a:lnTo>
                  <a:lnTo>
                    <a:pt x="2175248" y="67528"/>
                  </a:lnTo>
                  <a:lnTo>
                    <a:pt x="2132271" y="52105"/>
                  </a:lnTo>
                  <a:lnTo>
                    <a:pt x="2088434" y="38577"/>
                  </a:lnTo>
                  <a:lnTo>
                    <a:pt x="2043787" y="26995"/>
                  </a:lnTo>
                  <a:lnTo>
                    <a:pt x="1998380" y="17408"/>
                  </a:lnTo>
                  <a:lnTo>
                    <a:pt x="1952261" y="9866"/>
                  </a:lnTo>
                  <a:lnTo>
                    <a:pt x="1905480" y="4418"/>
                  </a:lnTo>
                  <a:lnTo>
                    <a:pt x="1858087" y="1112"/>
                  </a:lnTo>
                  <a:lnTo>
                    <a:pt x="1810130" y="0"/>
                  </a:lnTo>
                  <a:close/>
                </a:path>
              </a:pathLst>
            </a:custGeom>
            <a:solidFill>
              <a:srgbClr val="FFFFFF"/>
            </a:solidFill>
          </p:spPr>
          <p:txBody>
            <a:bodyPr wrap="square" lIns="0" tIns="0" rIns="0" bIns="0" rtlCol="0"/>
            <a:lstStyle/>
            <a:p>
              <a:endParaRPr dirty="0"/>
            </a:p>
          </p:txBody>
        </p:sp>
        <p:sp>
          <p:nvSpPr>
            <p:cNvPr id="23" name="object 23"/>
            <p:cNvSpPr/>
            <p:nvPr/>
          </p:nvSpPr>
          <p:spPr>
            <a:xfrm>
              <a:off x="4747212" y="1915619"/>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49" y="19189"/>
                  </a:lnTo>
                  <a:lnTo>
                    <a:pt x="2010507" y="17538"/>
                  </a:lnTo>
                  <a:lnTo>
                    <a:pt x="1963892" y="9939"/>
                  </a:lnTo>
                  <a:lnTo>
                    <a:pt x="1916601" y="4450"/>
                  </a:lnTo>
                  <a:lnTo>
                    <a:pt x="1868684" y="1120"/>
                  </a:lnTo>
                  <a:lnTo>
                    <a:pt x="1820189" y="0"/>
                  </a:lnTo>
                  <a:close/>
                </a:path>
                <a:path w="2850515" h="1666875">
                  <a:moveTo>
                    <a:pt x="2018349"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3" y="981305"/>
                  </a:lnTo>
                  <a:lnTo>
                    <a:pt x="2845872" y="933407"/>
                  </a:lnTo>
                  <a:lnTo>
                    <a:pt x="2840382" y="886135"/>
                  </a:lnTo>
                  <a:lnTo>
                    <a:pt x="2832781" y="839539"/>
                  </a:lnTo>
                  <a:lnTo>
                    <a:pt x="2823118" y="793668"/>
                  </a:lnTo>
                  <a:lnTo>
                    <a:pt x="2811445" y="748571"/>
                  </a:lnTo>
                  <a:lnTo>
                    <a:pt x="2797809" y="704299"/>
                  </a:lnTo>
                  <a:lnTo>
                    <a:pt x="2782260" y="660900"/>
                  </a:lnTo>
                  <a:lnTo>
                    <a:pt x="2764849" y="618423"/>
                  </a:lnTo>
                  <a:lnTo>
                    <a:pt x="2745623" y="576919"/>
                  </a:lnTo>
                  <a:lnTo>
                    <a:pt x="2724634" y="536437"/>
                  </a:lnTo>
                  <a:lnTo>
                    <a:pt x="2701929" y="497026"/>
                  </a:lnTo>
                  <a:lnTo>
                    <a:pt x="2677559" y="458736"/>
                  </a:lnTo>
                  <a:lnTo>
                    <a:pt x="2651573" y="421616"/>
                  </a:lnTo>
                  <a:lnTo>
                    <a:pt x="2624021" y="385715"/>
                  </a:lnTo>
                  <a:lnTo>
                    <a:pt x="2594952" y="351084"/>
                  </a:lnTo>
                  <a:lnTo>
                    <a:pt x="2564415" y="317771"/>
                  </a:lnTo>
                  <a:lnTo>
                    <a:pt x="2532460" y="285826"/>
                  </a:lnTo>
                  <a:lnTo>
                    <a:pt x="2499137" y="255299"/>
                  </a:lnTo>
                  <a:lnTo>
                    <a:pt x="2464494" y="226239"/>
                  </a:lnTo>
                  <a:lnTo>
                    <a:pt x="2428582" y="198695"/>
                  </a:lnTo>
                  <a:lnTo>
                    <a:pt x="2391449" y="172716"/>
                  </a:lnTo>
                  <a:lnTo>
                    <a:pt x="2353146" y="148354"/>
                  </a:lnTo>
                  <a:lnTo>
                    <a:pt x="2313721" y="125656"/>
                  </a:lnTo>
                  <a:lnTo>
                    <a:pt x="2273225" y="104672"/>
                  </a:lnTo>
                  <a:lnTo>
                    <a:pt x="2231706" y="85452"/>
                  </a:lnTo>
                  <a:lnTo>
                    <a:pt x="2189214" y="68045"/>
                  </a:lnTo>
                  <a:lnTo>
                    <a:pt x="2145799" y="52501"/>
                  </a:lnTo>
                  <a:lnTo>
                    <a:pt x="2101509" y="38869"/>
                  </a:lnTo>
                  <a:lnTo>
                    <a:pt x="2056396" y="27198"/>
                  </a:lnTo>
                  <a:lnTo>
                    <a:pt x="2018349" y="19189"/>
                  </a:lnTo>
                  <a:close/>
                </a:path>
              </a:pathLst>
            </a:custGeom>
            <a:solidFill>
              <a:srgbClr val="8F06FF"/>
            </a:solidFill>
          </p:spPr>
          <p:txBody>
            <a:bodyPr wrap="square" lIns="0" tIns="0" rIns="0" bIns="0" rtlCol="0"/>
            <a:lstStyle/>
            <a:p>
              <a:endParaRPr dirty="0"/>
            </a:p>
          </p:txBody>
        </p:sp>
      </p:grpSp>
      <p:grpSp>
        <p:nvGrpSpPr>
          <p:cNvPr id="24" name="object 24"/>
          <p:cNvGrpSpPr/>
          <p:nvPr/>
        </p:nvGrpSpPr>
        <p:grpSpPr>
          <a:xfrm>
            <a:off x="571433" y="4318957"/>
            <a:ext cx="2834005" cy="1657985"/>
            <a:chOff x="571433" y="4318956"/>
            <a:chExt cx="2834005" cy="1657985"/>
          </a:xfrm>
        </p:grpSpPr>
        <p:sp>
          <p:nvSpPr>
            <p:cNvPr id="25" name="object 25"/>
            <p:cNvSpPr/>
            <p:nvPr/>
          </p:nvSpPr>
          <p:spPr>
            <a:xfrm>
              <a:off x="571435"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0469A8"/>
            </a:solidFill>
          </p:spPr>
          <p:txBody>
            <a:bodyPr wrap="square" lIns="0" tIns="0" rIns="0" bIns="0" rtlCol="0"/>
            <a:lstStyle/>
            <a:p>
              <a:endParaRPr dirty="0"/>
            </a:p>
          </p:txBody>
        </p:sp>
        <p:sp>
          <p:nvSpPr>
            <p:cNvPr id="26" name="object 26"/>
            <p:cNvSpPr/>
            <p:nvPr/>
          </p:nvSpPr>
          <p:spPr>
            <a:xfrm>
              <a:off x="582101" y="4329622"/>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dirty="0"/>
            </a:p>
          </p:txBody>
        </p:sp>
        <p:sp>
          <p:nvSpPr>
            <p:cNvPr id="27" name="object 27"/>
            <p:cNvSpPr/>
            <p:nvPr/>
          </p:nvSpPr>
          <p:spPr>
            <a:xfrm>
              <a:off x="571433" y="4318961"/>
              <a:ext cx="2834005" cy="1657985"/>
            </a:xfrm>
            <a:custGeom>
              <a:avLst/>
              <a:gdLst/>
              <a:ahLst/>
              <a:cxnLst/>
              <a:rect l="l" t="t" r="r" b="b"/>
              <a:pathLst>
                <a:path w="2834004" h="1657985">
                  <a:moveTo>
                    <a:pt x="1809495"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5" y="0"/>
                  </a:lnTo>
                  <a:close/>
                </a:path>
                <a:path w="2834004" h="1657985">
                  <a:moveTo>
                    <a:pt x="2006435" y="19075"/>
                  </a:moveTo>
                  <a:lnTo>
                    <a:pt x="1809495"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dirty="0"/>
            </a:p>
          </p:txBody>
        </p:sp>
      </p:grpSp>
      <p:grpSp>
        <p:nvGrpSpPr>
          <p:cNvPr id="28" name="object 28"/>
          <p:cNvGrpSpPr/>
          <p:nvPr/>
        </p:nvGrpSpPr>
        <p:grpSpPr>
          <a:xfrm>
            <a:off x="4742440" y="4324865"/>
            <a:ext cx="2844800" cy="1667510"/>
            <a:chOff x="4742440" y="4324865"/>
            <a:chExt cx="2844800" cy="1667510"/>
          </a:xfrm>
        </p:grpSpPr>
        <p:sp>
          <p:nvSpPr>
            <p:cNvPr id="29" name="object 29"/>
            <p:cNvSpPr/>
            <p:nvPr/>
          </p:nvSpPr>
          <p:spPr>
            <a:xfrm>
              <a:off x="4747206" y="4329624"/>
              <a:ext cx="2835275" cy="1657985"/>
            </a:xfrm>
            <a:custGeom>
              <a:avLst/>
              <a:gdLst/>
              <a:ahLst/>
              <a:cxnLst/>
              <a:rect l="l" t="t" r="r" b="b"/>
              <a:pathLst>
                <a:path w="2835275" h="1657985">
                  <a:moveTo>
                    <a:pt x="2087575" y="0"/>
                  </a:moveTo>
                  <a:lnTo>
                    <a:pt x="98234" y="0"/>
                  </a:lnTo>
                  <a:lnTo>
                    <a:pt x="59986" y="7719"/>
                  </a:lnTo>
                  <a:lnTo>
                    <a:pt x="28762" y="28767"/>
                  </a:lnTo>
                  <a:lnTo>
                    <a:pt x="7716" y="59980"/>
                  </a:lnTo>
                  <a:lnTo>
                    <a:pt x="0" y="98196"/>
                  </a:lnTo>
                  <a:lnTo>
                    <a:pt x="0" y="910209"/>
                  </a:lnTo>
                  <a:lnTo>
                    <a:pt x="1470" y="957462"/>
                  </a:lnTo>
                  <a:lnTo>
                    <a:pt x="5823" y="1003934"/>
                  </a:lnTo>
                  <a:lnTo>
                    <a:pt x="12972" y="1049537"/>
                  </a:lnTo>
                  <a:lnTo>
                    <a:pt x="22828" y="1094184"/>
                  </a:lnTo>
                  <a:lnTo>
                    <a:pt x="35305" y="1137788"/>
                  </a:lnTo>
                  <a:lnTo>
                    <a:pt x="50314" y="1180260"/>
                  </a:lnTo>
                  <a:lnTo>
                    <a:pt x="67768" y="1221514"/>
                  </a:lnTo>
                  <a:lnTo>
                    <a:pt x="87580" y="1261461"/>
                  </a:lnTo>
                  <a:lnTo>
                    <a:pt x="109661" y="1300014"/>
                  </a:lnTo>
                  <a:lnTo>
                    <a:pt x="133925" y="1337086"/>
                  </a:lnTo>
                  <a:lnTo>
                    <a:pt x="160284" y="1372589"/>
                  </a:lnTo>
                  <a:lnTo>
                    <a:pt x="188650" y="1406436"/>
                  </a:lnTo>
                  <a:lnTo>
                    <a:pt x="218936" y="1438540"/>
                  </a:lnTo>
                  <a:lnTo>
                    <a:pt x="251055" y="1468811"/>
                  </a:lnTo>
                  <a:lnTo>
                    <a:pt x="284918" y="1497164"/>
                  </a:lnTo>
                  <a:lnTo>
                    <a:pt x="320438" y="1523511"/>
                  </a:lnTo>
                  <a:lnTo>
                    <a:pt x="357527" y="1547764"/>
                  </a:lnTo>
                  <a:lnTo>
                    <a:pt x="396099" y="1569835"/>
                  </a:lnTo>
                  <a:lnTo>
                    <a:pt x="436065" y="1589638"/>
                  </a:lnTo>
                  <a:lnTo>
                    <a:pt x="477339" y="1607084"/>
                  </a:lnTo>
                  <a:lnTo>
                    <a:pt x="519831" y="1622086"/>
                  </a:lnTo>
                  <a:lnTo>
                    <a:pt x="563456" y="1634556"/>
                  </a:lnTo>
                  <a:lnTo>
                    <a:pt x="608125" y="1644408"/>
                  </a:lnTo>
                  <a:lnTo>
                    <a:pt x="653750" y="1651554"/>
                  </a:lnTo>
                  <a:lnTo>
                    <a:pt x="700245" y="1655905"/>
                  </a:lnTo>
                  <a:lnTo>
                    <a:pt x="747522" y="1657375"/>
                  </a:lnTo>
                  <a:lnTo>
                    <a:pt x="2736850" y="1657375"/>
                  </a:lnTo>
                  <a:lnTo>
                    <a:pt x="2775084" y="1649656"/>
                  </a:lnTo>
                  <a:lnTo>
                    <a:pt x="2806314" y="1628608"/>
                  </a:lnTo>
                  <a:lnTo>
                    <a:pt x="2827373" y="1597394"/>
                  </a:lnTo>
                  <a:lnTo>
                    <a:pt x="2835097" y="1559179"/>
                  </a:lnTo>
                  <a:lnTo>
                    <a:pt x="2835097" y="747166"/>
                  </a:lnTo>
                  <a:lnTo>
                    <a:pt x="2833626" y="699913"/>
                  </a:lnTo>
                  <a:lnTo>
                    <a:pt x="2829273" y="653440"/>
                  </a:lnTo>
                  <a:lnTo>
                    <a:pt x="2822124" y="607837"/>
                  </a:lnTo>
                  <a:lnTo>
                    <a:pt x="2812267" y="563190"/>
                  </a:lnTo>
                  <a:lnTo>
                    <a:pt x="2799790" y="519586"/>
                  </a:lnTo>
                  <a:lnTo>
                    <a:pt x="2784781" y="477114"/>
                  </a:lnTo>
                  <a:lnTo>
                    <a:pt x="2767326" y="435861"/>
                  </a:lnTo>
                  <a:lnTo>
                    <a:pt x="2747514" y="395914"/>
                  </a:lnTo>
                  <a:lnTo>
                    <a:pt x="2725432" y="357360"/>
                  </a:lnTo>
                  <a:lnTo>
                    <a:pt x="2701167" y="320288"/>
                  </a:lnTo>
                  <a:lnTo>
                    <a:pt x="2674808" y="284785"/>
                  </a:lnTo>
                  <a:lnTo>
                    <a:pt x="2646441" y="250938"/>
                  </a:lnTo>
                  <a:lnTo>
                    <a:pt x="2616155" y="218835"/>
                  </a:lnTo>
                  <a:lnTo>
                    <a:pt x="2584036" y="188563"/>
                  </a:lnTo>
                  <a:lnTo>
                    <a:pt x="2550173" y="160210"/>
                  </a:lnTo>
                  <a:lnTo>
                    <a:pt x="2514653" y="133863"/>
                  </a:lnTo>
                  <a:lnTo>
                    <a:pt x="2477563" y="109611"/>
                  </a:lnTo>
                  <a:lnTo>
                    <a:pt x="2438991" y="87539"/>
                  </a:lnTo>
                  <a:lnTo>
                    <a:pt x="2399025" y="67737"/>
                  </a:lnTo>
                  <a:lnTo>
                    <a:pt x="2357752" y="50291"/>
                  </a:lnTo>
                  <a:lnTo>
                    <a:pt x="2315260" y="35289"/>
                  </a:lnTo>
                  <a:lnTo>
                    <a:pt x="2271636" y="22818"/>
                  </a:lnTo>
                  <a:lnTo>
                    <a:pt x="2226968" y="12966"/>
                  </a:lnTo>
                  <a:lnTo>
                    <a:pt x="2181344" y="5821"/>
                  </a:lnTo>
                  <a:lnTo>
                    <a:pt x="2134850" y="1469"/>
                  </a:lnTo>
                  <a:lnTo>
                    <a:pt x="2087575" y="0"/>
                  </a:lnTo>
                  <a:close/>
                </a:path>
              </a:pathLst>
            </a:custGeom>
            <a:solidFill>
              <a:srgbClr val="2CC8A1"/>
            </a:solidFill>
          </p:spPr>
          <p:txBody>
            <a:bodyPr wrap="square" lIns="0" tIns="0" rIns="0" bIns="0" rtlCol="0"/>
            <a:lstStyle/>
            <a:p>
              <a:endParaRPr dirty="0"/>
            </a:p>
          </p:txBody>
        </p:sp>
        <p:sp>
          <p:nvSpPr>
            <p:cNvPr id="30" name="object 30"/>
            <p:cNvSpPr/>
            <p:nvPr/>
          </p:nvSpPr>
          <p:spPr>
            <a:xfrm>
              <a:off x="4757861" y="4338766"/>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dirty="0"/>
            </a:p>
          </p:txBody>
        </p:sp>
        <p:sp>
          <p:nvSpPr>
            <p:cNvPr id="31" name="object 31"/>
            <p:cNvSpPr/>
            <p:nvPr/>
          </p:nvSpPr>
          <p:spPr>
            <a:xfrm>
              <a:off x="4757861" y="4338766"/>
              <a:ext cx="2814320" cy="1638935"/>
            </a:xfrm>
            <a:custGeom>
              <a:avLst/>
              <a:gdLst/>
              <a:ahLst/>
              <a:cxnLst/>
              <a:rect l="l" t="t" r="r" b="b"/>
              <a:pathLst>
                <a:path w="2814320" h="1638935">
                  <a:moveTo>
                    <a:pt x="1014272" y="1638401"/>
                  </a:moveTo>
                  <a:lnTo>
                    <a:pt x="966599" y="1637295"/>
                  </a:lnTo>
                  <a:lnTo>
                    <a:pt x="919486" y="1634008"/>
                  </a:lnTo>
                  <a:lnTo>
                    <a:pt x="872982" y="1628589"/>
                  </a:lnTo>
                  <a:lnTo>
                    <a:pt x="827135" y="1621089"/>
                  </a:lnTo>
                  <a:lnTo>
                    <a:pt x="781995" y="1611555"/>
                  </a:lnTo>
                  <a:lnTo>
                    <a:pt x="737612" y="1600038"/>
                  </a:lnTo>
                  <a:lnTo>
                    <a:pt x="694033" y="1586585"/>
                  </a:lnTo>
                  <a:lnTo>
                    <a:pt x="651309" y="1571247"/>
                  </a:lnTo>
                  <a:lnTo>
                    <a:pt x="609488" y="1554072"/>
                  </a:lnTo>
                  <a:lnTo>
                    <a:pt x="568619" y="1535109"/>
                  </a:lnTo>
                  <a:lnTo>
                    <a:pt x="528752" y="1514408"/>
                  </a:lnTo>
                  <a:lnTo>
                    <a:pt x="489935" y="1492018"/>
                  </a:lnTo>
                  <a:lnTo>
                    <a:pt x="452218" y="1467987"/>
                  </a:lnTo>
                  <a:lnTo>
                    <a:pt x="415649" y="1442365"/>
                  </a:lnTo>
                  <a:lnTo>
                    <a:pt x="380279" y="1415201"/>
                  </a:lnTo>
                  <a:lnTo>
                    <a:pt x="346155" y="1386544"/>
                  </a:lnTo>
                  <a:lnTo>
                    <a:pt x="313327" y="1356444"/>
                  </a:lnTo>
                  <a:lnTo>
                    <a:pt x="281844" y="1324948"/>
                  </a:lnTo>
                  <a:lnTo>
                    <a:pt x="251756" y="1292107"/>
                  </a:lnTo>
                  <a:lnTo>
                    <a:pt x="223110" y="1257969"/>
                  </a:lnTo>
                  <a:lnTo>
                    <a:pt x="195957" y="1222584"/>
                  </a:lnTo>
                  <a:lnTo>
                    <a:pt x="170346" y="1186001"/>
                  </a:lnTo>
                  <a:lnTo>
                    <a:pt x="146325" y="1148268"/>
                  </a:lnTo>
                  <a:lnTo>
                    <a:pt x="123943" y="1109435"/>
                  </a:lnTo>
                  <a:lnTo>
                    <a:pt x="103251" y="1069551"/>
                  </a:lnTo>
                  <a:lnTo>
                    <a:pt x="84296" y="1028665"/>
                  </a:lnTo>
                  <a:lnTo>
                    <a:pt x="67127" y="986827"/>
                  </a:lnTo>
                  <a:lnTo>
                    <a:pt x="51795" y="944085"/>
                  </a:lnTo>
                  <a:lnTo>
                    <a:pt x="38348" y="900488"/>
                  </a:lnTo>
                  <a:lnTo>
                    <a:pt x="26835" y="856085"/>
                  </a:lnTo>
                  <a:lnTo>
                    <a:pt x="17305" y="810926"/>
                  </a:lnTo>
                  <a:lnTo>
                    <a:pt x="9808" y="765060"/>
                  </a:lnTo>
                  <a:lnTo>
                    <a:pt x="4391" y="718536"/>
                  </a:lnTo>
                  <a:lnTo>
                    <a:pt x="1106" y="671403"/>
                  </a:lnTo>
                  <a:lnTo>
                    <a:pt x="0" y="623709"/>
                  </a:lnTo>
                  <a:lnTo>
                    <a:pt x="0" y="0"/>
                  </a:lnTo>
                  <a:lnTo>
                    <a:pt x="1799450" y="0"/>
                  </a:lnTo>
                  <a:lnTo>
                    <a:pt x="1847123" y="1106"/>
                  </a:lnTo>
                  <a:lnTo>
                    <a:pt x="1894236" y="4393"/>
                  </a:lnTo>
                  <a:lnTo>
                    <a:pt x="1940740" y="9811"/>
                  </a:lnTo>
                  <a:lnTo>
                    <a:pt x="1986586" y="17312"/>
                  </a:lnTo>
                  <a:lnTo>
                    <a:pt x="2031726" y="26845"/>
                  </a:lnTo>
                  <a:lnTo>
                    <a:pt x="2076109" y="38363"/>
                  </a:lnTo>
                  <a:lnTo>
                    <a:pt x="2119688" y="51816"/>
                  </a:lnTo>
                  <a:lnTo>
                    <a:pt x="2162412" y="67154"/>
                  </a:lnTo>
                  <a:lnTo>
                    <a:pt x="2204232" y="84329"/>
                  </a:lnTo>
                  <a:lnTo>
                    <a:pt x="2245101" y="103291"/>
                  </a:lnTo>
                  <a:lnTo>
                    <a:pt x="2284968" y="123992"/>
                  </a:lnTo>
                  <a:lnTo>
                    <a:pt x="2323784" y="146383"/>
                  </a:lnTo>
                  <a:lnTo>
                    <a:pt x="2361501" y="170414"/>
                  </a:lnTo>
                  <a:lnTo>
                    <a:pt x="2398068" y="196035"/>
                  </a:lnTo>
                  <a:lnTo>
                    <a:pt x="2433439" y="223199"/>
                  </a:lnTo>
                  <a:lnTo>
                    <a:pt x="2467562" y="251856"/>
                  </a:lnTo>
                  <a:lnTo>
                    <a:pt x="2500389" y="281957"/>
                  </a:lnTo>
                  <a:lnTo>
                    <a:pt x="2531871" y="313453"/>
                  </a:lnTo>
                  <a:lnTo>
                    <a:pt x="2561959" y="346294"/>
                  </a:lnTo>
                  <a:lnTo>
                    <a:pt x="2590604" y="380431"/>
                  </a:lnTo>
                  <a:lnTo>
                    <a:pt x="2617756" y="415816"/>
                  </a:lnTo>
                  <a:lnTo>
                    <a:pt x="2643367" y="452400"/>
                  </a:lnTo>
                  <a:lnTo>
                    <a:pt x="2667388" y="490133"/>
                  </a:lnTo>
                  <a:lnTo>
                    <a:pt x="2689769" y="528965"/>
                  </a:lnTo>
                  <a:lnTo>
                    <a:pt x="2710461" y="568849"/>
                  </a:lnTo>
                  <a:lnTo>
                    <a:pt x="2729416" y="609735"/>
                  </a:lnTo>
                  <a:lnTo>
                    <a:pt x="2746584" y="651574"/>
                  </a:lnTo>
                  <a:lnTo>
                    <a:pt x="2761916" y="694316"/>
                  </a:lnTo>
                  <a:lnTo>
                    <a:pt x="2775362" y="737913"/>
                  </a:lnTo>
                  <a:lnTo>
                    <a:pt x="2786875" y="782315"/>
                  </a:lnTo>
                  <a:lnTo>
                    <a:pt x="2796405" y="827474"/>
                  </a:lnTo>
                  <a:lnTo>
                    <a:pt x="2803902" y="873340"/>
                  </a:lnTo>
                  <a:lnTo>
                    <a:pt x="2809318" y="919865"/>
                  </a:lnTo>
                  <a:lnTo>
                    <a:pt x="2812604" y="966998"/>
                  </a:lnTo>
                  <a:lnTo>
                    <a:pt x="2813710" y="1014691"/>
                  </a:lnTo>
                  <a:lnTo>
                    <a:pt x="2813710" y="1638401"/>
                  </a:lnTo>
                  <a:lnTo>
                    <a:pt x="1014272" y="1638401"/>
                  </a:lnTo>
                  <a:close/>
                </a:path>
              </a:pathLst>
            </a:custGeom>
            <a:ln w="9525">
              <a:solidFill>
                <a:srgbClr val="2CC8A1"/>
              </a:solidFill>
            </a:ln>
          </p:spPr>
          <p:txBody>
            <a:bodyPr wrap="square" lIns="0" tIns="0" rIns="0" bIns="0" rtlCol="0"/>
            <a:lstStyle/>
            <a:p>
              <a:endParaRPr dirty="0"/>
            </a:p>
          </p:txBody>
        </p:sp>
        <p:sp>
          <p:nvSpPr>
            <p:cNvPr id="32" name="object 32"/>
            <p:cNvSpPr/>
            <p:nvPr/>
          </p:nvSpPr>
          <p:spPr>
            <a:xfrm>
              <a:off x="4747202" y="4329627"/>
              <a:ext cx="2835275" cy="1657985"/>
            </a:xfrm>
            <a:custGeom>
              <a:avLst/>
              <a:gdLst/>
              <a:ahLst/>
              <a:cxnLst/>
              <a:rect l="l" t="t" r="r" b="b"/>
              <a:pathLst>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2007506" y="19075"/>
                  </a:lnTo>
                  <a:lnTo>
                    <a:pt x="1999749" y="17442"/>
                  </a:lnTo>
                  <a:lnTo>
                    <a:pt x="1953386" y="9885"/>
                  </a:lnTo>
                  <a:lnTo>
                    <a:pt x="1906351" y="4426"/>
                  </a:lnTo>
                  <a:lnTo>
                    <a:pt x="1858693" y="1114"/>
                  </a:lnTo>
                  <a:lnTo>
                    <a:pt x="1810461" y="0"/>
                  </a:lnTo>
                  <a:close/>
                </a:path>
                <a:path w="2835275" h="1657985">
                  <a:moveTo>
                    <a:pt x="2007506" y="19075"/>
                  </a:moveTo>
                  <a:lnTo>
                    <a:pt x="1810461" y="19075"/>
                  </a:ln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2835097" y="1638287"/>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2007506" y="19075"/>
                  </a:lnTo>
                  <a:close/>
                </a:path>
              </a:pathLst>
            </a:custGeom>
            <a:solidFill>
              <a:srgbClr val="0469A8"/>
            </a:solidFill>
          </p:spPr>
          <p:txBody>
            <a:bodyPr wrap="square" lIns="0" tIns="0" rIns="0" bIns="0" rtlCol="0"/>
            <a:lstStyle/>
            <a:p>
              <a:endParaRPr dirty="0"/>
            </a:p>
          </p:txBody>
        </p:sp>
        <p:sp>
          <p:nvSpPr>
            <p:cNvPr id="33" name="object 33"/>
            <p:cNvSpPr/>
            <p:nvPr/>
          </p:nvSpPr>
          <p:spPr>
            <a:xfrm>
              <a:off x="4747202" y="4329627"/>
              <a:ext cx="2835275" cy="1657985"/>
            </a:xfrm>
            <a:custGeom>
              <a:avLst/>
              <a:gdLst/>
              <a:ahLst/>
              <a:cxnLst/>
              <a:rect l="l" t="t" r="r" b="b"/>
              <a:pathLst>
                <a:path w="2835275" h="1657985">
                  <a:moveTo>
                    <a:pt x="1810461" y="19075"/>
                  </a:move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1810461" y="19075"/>
                  </a:lnTo>
                </a:path>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1999749" y="17442"/>
                  </a:lnTo>
                  <a:lnTo>
                    <a:pt x="1953386" y="9885"/>
                  </a:lnTo>
                  <a:lnTo>
                    <a:pt x="1906351" y="4426"/>
                  </a:lnTo>
                  <a:lnTo>
                    <a:pt x="1858693" y="1114"/>
                  </a:lnTo>
                  <a:lnTo>
                    <a:pt x="1810461" y="0"/>
                  </a:lnTo>
                  <a:close/>
                </a:path>
              </a:pathLst>
            </a:custGeom>
            <a:ln w="9525">
              <a:solidFill>
                <a:srgbClr val="2CC8A1"/>
              </a:solidFill>
            </a:ln>
          </p:spPr>
          <p:txBody>
            <a:bodyPr wrap="square" lIns="0" tIns="0" rIns="0" bIns="0" rtlCol="0"/>
            <a:lstStyle/>
            <a:p>
              <a:endParaRPr dirty="0"/>
            </a:p>
          </p:txBody>
        </p:sp>
      </p:grpSp>
      <p:grpSp>
        <p:nvGrpSpPr>
          <p:cNvPr id="34" name="object 34"/>
          <p:cNvGrpSpPr/>
          <p:nvPr/>
        </p:nvGrpSpPr>
        <p:grpSpPr>
          <a:xfrm>
            <a:off x="8707879" y="4314199"/>
            <a:ext cx="2843530" cy="1667510"/>
            <a:chOff x="8707879" y="4314199"/>
            <a:chExt cx="2843530" cy="1667510"/>
          </a:xfrm>
        </p:grpSpPr>
        <p:sp>
          <p:nvSpPr>
            <p:cNvPr id="35" name="object 35"/>
            <p:cNvSpPr/>
            <p:nvPr/>
          </p:nvSpPr>
          <p:spPr>
            <a:xfrm>
              <a:off x="8712643"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C000"/>
            </a:solidFill>
          </p:spPr>
          <p:txBody>
            <a:bodyPr wrap="square" lIns="0" tIns="0" rIns="0" bIns="0" rtlCol="0"/>
            <a:lstStyle/>
            <a:p>
              <a:endParaRPr dirty="0"/>
            </a:p>
          </p:txBody>
        </p:sp>
        <p:sp>
          <p:nvSpPr>
            <p:cNvPr id="36" name="object 36"/>
            <p:cNvSpPr/>
            <p:nvPr/>
          </p:nvSpPr>
          <p:spPr>
            <a:xfrm>
              <a:off x="8723309" y="4328099"/>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dirty="0"/>
            </a:p>
          </p:txBody>
        </p:sp>
        <p:sp>
          <p:nvSpPr>
            <p:cNvPr id="37" name="object 37"/>
            <p:cNvSpPr/>
            <p:nvPr/>
          </p:nvSpPr>
          <p:spPr>
            <a:xfrm>
              <a:off x="8712641" y="4318961"/>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6" y="0"/>
                  </a:lnTo>
                  <a:close/>
                </a:path>
                <a:path w="2834004" h="1657985">
                  <a:moveTo>
                    <a:pt x="200643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dirty="0"/>
            </a:p>
          </p:txBody>
        </p:sp>
        <p:sp>
          <p:nvSpPr>
            <p:cNvPr id="38" name="object 38"/>
            <p:cNvSpPr/>
            <p:nvPr/>
          </p:nvSpPr>
          <p:spPr>
            <a:xfrm>
              <a:off x="8712641" y="4318961"/>
              <a:ext cx="2834005" cy="1657985"/>
            </a:xfrm>
            <a:custGeom>
              <a:avLst/>
              <a:gdLst/>
              <a:ahLst/>
              <a:cxnLst/>
              <a:rect l="l" t="t" r="r" b="b"/>
              <a:pathLst>
                <a:path w="2834004" h="1657985">
                  <a:moveTo>
                    <a:pt x="1809496" y="19075"/>
                  </a:move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1809496" y="19075"/>
                  </a:lnTo>
                </a:path>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1998682" y="17442"/>
                  </a:lnTo>
                  <a:lnTo>
                    <a:pt x="1952344" y="9885"/>
                  </a:lnTo>
                  <a:lnTo>
                    <a:pt x="1905334" y="4426"/>
                  </a:lnTo>
                  <a:lnTo>
                    <a:pt x="1857701" y="1114"/>
                  </a:lnTo>
                  <a:lnTo>
                    <a:pt x="1809496" y="0"/>
                  </a:lnTo>
                  <a:close/>
                </a:path>
              </a:pathLst>
            </a:custGeom>
            <a:ln w="9525">
              <a:solidFill>
                <a:srgbClr val="FFC000"/>
              </a:solidFill>
            </a:ln>
          </p:spPr>
          <p:txBody>
            <a:bodyPr wrap="square" lIns="0" tIns="0" rIns="0" bIns="0" rtlCol="0"/>
            <a:lstStyle/>
            <a:p>
              <a:endParaRPr dirty="0"/>
            </a:p>
          </p:txBody>
        </p:sp>
      </p:grpSp>
      <p:grpSp>
        <p:nvGrpSpPr>
          <p:cNvPr id="39" name="object 39"/>
          <p:cNvGrpSpPr/>
          <p:nvPr/>
        </p:nvGrpSpPr>
        <p:grpSpPr>
          <a:xfrm>
            <a:off x="8706547" y="2042101"/>
            <a:ext cx="2834005" cy="1657985"/>
            <a:chOff x="8706546" y="2042100"/>
            <a:chExt cx="2834005" cy="1657985"/>
          </a:xfrm>
        </p:grpSpPr>
        <p:sp>
          <p:nvSpPr>
            <p:cNvPr id="40" name="object 40"/>
            <p:cNvSpPr/>
            <p:nvPr/>
          </p:nvSpPr>
          <p:spPr>
            <a:xfrm>
              <a:off x="8706547" y="2042100"/>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598" y="1649656"/>
                  </a:lnTo>
                  <a:lnTo>
                    <a:pt x="2804799" y="1628608"/>
                  </a:lnTo>
                  <a:lnTo>
                    <a:pt x="2825845"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066A"/>
            </a:solidFill>
          </p:spPr>
          <p:txBody>
            <a:bodyPr wrap="square" lIns="0" tIns="0" rIns="0" bIns="0" rtlCol="0"/>
            <a:lstStyle/>
            <a:p>
              <a:endParaRPr dirty="0"/>
            </a:p>
          </p:txBody>
        </p:sp>
        <p:sp>
          <p:nvSpPr>
            <p:cNvPr id="41" name="object 41"/>
            <p:cNvSpPr/>
            <p:nvPr/>
          </p:nvSpPr>
          <p:spPr>
            <a:xfrm>
              <a:off x="8715693" y="2051243"/>
              <a:ext cx="2815590" cy="1638935"/>
            </a:xfrm>
            <a:custGeom>
              <a:avLst/>
              <a:gdLst/>
              <a:ahLst/>
              <a:cxnLst/>
              <a:rect l="l" t="t" r="r" b="b"/>
              <a:pathLst>
                <a:path w="2815590" h="1638935">
                  <a:moveTo>
                    <a:pt x="1800415" y="0"/>
                  </a:moveTo>
                  <a:lnTo>
                    <a:pt x="0" y="0"/>
                  </a:lnTo>
                  <a:lnTo>
                    <a:pt x="0" y="623709"/>
                  </a:lnTo>
                  <a:lnTo>
                    <a:pt x="1106" y="671403"/>
                  </a:lnTo>
                  <a:lnTo>
                    <a:pt x="4394" y="718536"/>
                  </a:lnTo>
                  <a:lnTo>
                    <a:pt x="9813" y="765060"/>
                  </a:lnTo>
                  <a:lnTo>
                    <a:pt x="17314" y="810926"/>
                  </a:lnTo>
                  <a:lnTo>
                    <a:pt x="26849" y="856085"/>
                  </a:lnTo>
                  <a:lnTo>
                    <a:pt x="38368" y="900488"/>
                  </a:lnTo>
                  <a:lnTo>
                    <a:pt x="51823" y="944085"/>
                  </a:lnTo>
                  <a:lnTo>
                    <a:pt x="67163" y="986827"/>
                  </a:lnTo>
                  <a:lnTo>
                    <a:pt x="84340" y="1028665"/>
                  </a:lnTo>
                  <a:lnTo>
                    <a:pt x="103306" y="1069551"/>
                  </a:lnTo>
                  <a:lnTo>
                    <a:pt x="124009" y="1109435"/>
                  </a:lnTo>
                  <a:lnTo>
                    <a:pt x="146403" y="1148268"/>
                  </a:lnTo>
                  <a:lnTo>
                    <a:pt x="170437" y="1186001"/>
                  </a:lnTo>
                  <a:lnTo>
                    <a:pt x="196062" y="1222584"/>
                  </a:lnTo>
                  <a:lnTo>
                    <a:pt x="223229" y="1257969"/>
                  </a:lnTo>
                  <a:lnTo>
                    <a:pt x="251890" y="1292107"/>
                  </a:lnTo>
                  <a:lnTo>
                    <a:pt x="281995" y="1324948"/>
                  </a:lnTo>
                  <a:lnTo>
                    <a:pt x="313494" y="1356444"/>
                  </a:lnTo>
                  <a:lnTo>
                    <a:pt x="346340" y="1386544"/>
                  </a:lnTo>
                  <a:lnTo>
                    <a:pt x="380482" y="1415201"/>
                  </a:lnTo>
                  <a:lnTo>
                    <a:pt x="415871" y="1442365"/>
                  </a:lnTo>
                  <a:lnTo>
                    <a:pt x="452459" y="1467987"/>
                  </a:lnTo>
                  <a:lnTo>
                    <a:pt x="490197" y="1492018"/>
                  </a:lnTo>
                  <a:lnTo>
                    <a:pt x="529035" y="1514408"/>
                  </a:lnTo>
                  <a:lnTo>
                    <a:pt x="568923" y="1535109"/>
                  </a:lnTo>
                  <a:lnTo>
                    <a:pt x="609814" y="1554072"/>
                  </a:lnTo>
                  <a:lnTo>
                    <a:pt x="651658" y="1571247"/>
                  </a:lnTo>
                  <a:lnTo>
                    <a:pt x="694405" y="1586585"/>
                  </a:lnTo>
                  <a:lnTo>
                    <a:pt x="738008" y="1600038"/>
                  </a:lnTo>
                  <a:lnTo>
                    <a:pt x="782415" y="1611555"/>
                  </a:lnTo>
                  <a:lnTo>
                    <a:pt x="827579" y="1621089"/>
                  </a:lnTo>
                  <a:lnTo>
                    <a:pt x="873451" y="1628589"/>
                  </a:lnTo>
                  <a:lnTo>
                    <a:pt x="919981" y="1634008"/>
                  </a:lnTo>
                  <a:lnTo>
                    <a:pt x="967120" y="1637295"/>
                  </a:lnTo>
                  <a:lnTo>
                    <a:pt x="1014818" y="1638401"/>
                  </a:lnTo>
                  <a:lnTo>
                    <a:pt x="2815234" y="1638401"/>
                  </a:lnTo>
                  <a:lnTo>
                    <a:pt x="2815234" y="1014691"/>
                  </a:lnTo>
                  <a:lnTo>
                    <a:pt x="2814127" y="966998"/>
                  </a:lnTo>
                  <a:lnTo>
                    <a:pt x="2810840" y="919865"/>
                  </a:lnTo>
                  <a:lnTo>
                    <a:pt x="2805421" y="873340"/>
                  </a:lnTo>
                  <a:lnTo>
                    <a:pt x="2797919" y="827474"/>
                  </a:lnTo>
                  <a:lnTo>
                    <a:pt x="2788384" y="782315"/>
                  </a:lnTo>
                  <a:lnTo>
                    <a:pt x="2776865" y="737913"/>
                  </a:lnTo>
                  <a:lnTo>
                    <a:pt x="2763411" y="694316"/>
                  </a:lnTo>
                  <a:lnTo>
                    <a:pt x="2748070" y="651574"/>
                  </a:lnTo>
                  <a:lnTo>
                    <a:pt x="2730893" y="609735"/>
                  </a:lnTo>
                  <a:lnTo>
                    <a:pt x="2711928" y="568849"/>
                  </a:lnTo>
                  <a:lnTo>
                    <a:pt x="2691224" y="528965"/>
                  </a:lnTo>
                  <a:lnTo>
                    <a:pt x="2668831" y="490133"/>
                  </a:lnTo>
                  <a:lnTo>
                    <a:pt x="2644797" y="452400"/>
                  </a:lnTo>
                  <a:lnTo>
                    <a:pt x="2619172" y="415816"/>
                  </a:lnTo>
                  <a:lnTo>
                    <a:pt x="2592004" y="380431"/>
                  </a:lnTo>
                  <a:lnTo>
                    <a:pt x="2563343" y="346294"/>
                  </a:lnTo>
                  <a:lnTo>
                    <a:pt x="2533239" y="313453"/>
                  </a:lnTo>
                  <a:lnTo>
                    <a:pt x="2501739" y="281957"/>
                  </a:lnTo>
                  <a:lnTo>
                    <a:pt x="2468894" y="251856"/>
                  </a:lnTo>
                  <a:lnTo>
                    <a:pt x="2434752" y="223199"/>
                  </a:lnTo>
                  <a:lnTo>
                    <a:pt x="2399362" y="196035"/>
                  </a:lnTo>
                  <a:lnTo>
                    <a:pt x="2362774" y="170414"/>
                  </a:lnTo>
                  <a:lnTo>
                    <a:pt x="2325036" y="146383"/>
                  </a:lnTo>
                  <a:lnTo>
                    <a:pt x="2286199" y="123992"/>
                  </a:lnTo>
                  <a:lnTo>
                    <a:pt x="2246310" y="103291"/>
                  </a:lnTo>
                  <a:lnTo>
                    <a:pt x="2205419" y="84329"/>
                  </a:lnTo>
                  <a:lnTo>
                    <a:pt x="2163575" y="67154"/>
                  </a:lnTo>
                  <a:lnTo>
                    <a:pt x="2120828" y="51816"/>
                  </a:lnTo>
                  <a:lnTo>
                    <a:pt x="2077226" y="38363"/>
                  </a:lnTo>
                  <a:lnTo>
                    <a:pt x="2032818" y="26845"/>
                  </a:lnTo>
                  <a:lnTo>
                    <a:pt x="1987654" y="17312"/>
                  </a:lnTo>
                  <a:lnTo>
                    <a:pt x="1941782" y="9811"/>
                  </a:lnTo>
                  <a:lnTo>
                    <a:pt x="1895253" y="4393"/>
                  </a:lnTo>
                  <a:lnTo>
                    <a:pt x="1848114" y="1106"/>
                  </a:lnTo>
                  <a:lnTo>
                    <a:pt x="1800415" y="0"/>
                  </a:lnTo>
                  <a:close/>
                </a:path>
              </a:pathLst>
            </a:custGeom>
            <a:solidFill>
              <a:srgbClr val="FFFFFF"/>
            </a:solidFill>
          </p:spPr>
          <p:txBody>
            <a:bodyPr wrap="square" lIns="0" tIns="0" rIns="0" bIns="0" rtlCol="0"/>
            <a:lstStyle/>
            <a:p>
              <a:endParaRPr dirty="0"/>
            </a:p>
          </p:txBody>
        </p:sp>
        <p:sp>
          <p:nvSpPr>
            <p:cNvPr id="42" name="object 42"/>
            <p:cNvSpPr/>
            <p:nvPr/>
          </p:nvSpPr>
          <p:spPr>
            <a:xfrm>
              <a:off x="8706546" y="2042105"/>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45" y="19075"/>
                  </a:lnTo>
                  <a:lnTo>
                    <a:pt x="1998693" y="17442"/>
                  </a:lnTo>
                  <a:lnTo>
                    <a:pt x="1952352" y="9885"/>
                  </a:lnTo>
                  <a:lnTo>
                    <a:pt x="1905340" y="4426"/>
                  </a:lnTo>
                  <a:lnTo>
                    <a:pt x="1857705" y="1114"/>
                  </a:lnTo>
                  <a:lnTo>
                    <a:pt x="1809496" y="0"/>
                  </a:lnTo>
                  <a:close/>
                </a:path>
                <a:path w="2834004" h="1657985">
                  <a:moveTo>
                    <a:pt x="200644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60" y="928295"/>
                  </a:lnTo>
                  <a:lnTo>
                    <a:pt x="2823701" y="881282"/>
                  </a:lnTo>
                  <a:lnTo>
                    <a:pt x="2816144" y="834941"/>
                  </a:lnTo>
                  <a:lnTo>
                    <a:pt x="2806539" y="789321"/>
                  </a:lnTo>
                  <a:lnTo>
                    <a:pt x="2794933" y="744472"/>
                  </a:lnTo>
                  <a:lnTo>
                    <a:pt x="2781377" y="700441"/>
                  </a:lnTo>
                  <a:lnTo>
                    <a:pt x="2765920" y="657280"/>
                  </a:lnTo>
                  <a:lnTo>
                    <a:pt x="2748610" y="615036"/>
                  </a:lnTo>
                  <a:lnTo>
                    <a:pt x="2729497" y="573759"/>
                  </a:lnTo>
                  <a:lnTo>
                    <a:pt x="2708630" y="533498"/>
                  </a:lnTo>
                  <a:lnTo>
                    <a:pt x="2686058" y="494303"/>
                  </a:lnTo>
                  <a:lnTo>
                    <a:pt x="2661831" y="456223"/>
                  </a:lnTo>
                  <a:lnTo>
                    <a:pt x="2635997" y="419306"/>
                  </a:lnTo>
                  <a:lnTo>
                    <a:pt x="2608606" y="383602"/>
                  </a:lnTo>
                  <a:lnTo>
                    <a:pt x="2579707" y="349160"/>
                  </a:lnTo>
                  <a:lnTo>
                    <a:pt x="2549349" y="316030"/>
                  </a:lnTo>
                  <a:lnTo>
                    <a:pt x="2517581" y="284260"/>
                  </a:lnTo>
                  <a:lnTo>
                    <a:pt x="2484453" y="253900"/>
                  </a:lnTo>
                  <a:lnTo>
                    <a:pt x="2450014" y="224999"/>
                  </a:lnTo>
                  <a:lnTo>
                    <a:pt x="2414312" y="197606"/>
                  </a:lnTo>
                  <a:lnTo>
                    <a:pt x="2377397" y="171770"/>
                  </a:lnTo>
                  <a:lnTo>
                    <a:pt x="2339319" y="147541"/>
                  </a:lnTo>
                  <a:lnTo>
                    <a:pt x="2300125" y="124967"/>
                  </a:lnTo>
                  <a:lnTo>
                    <a:pt x="2259867" y="104098"/>
                  </a:lnTo>
                  <a:lnTo>
                    <a:pt x="2218592" y="84984"/>
                  </a:lnTo>
                  <a:lnTo>
                    <a:pt x="2176349" y="67672"/>
                  </a:lnTo>
                  <a:lnTo>
                    <a:pt x="2133189" y="52213"/>
                  </a:lnTo>
                  <a:lnTo>
                    <a:pt x="2089160" y="38656"/>
                  </a:lnTo>
                  <a:lnTo>
                    <a:pt x="2044312" y="27049"/>
                  </a:lnTo>
                  <a:lnTo>
                    <a:pt x="2006445" y="19075"/>
                  </a:lnTo>
                  <a:close/>
                </a:path>
              </a:pathLst>
            </a:custGeom>
            <a:solidFill>
              <a:srgbClr val="FF066A"/>
            </a:solidFill>
          </p:spPr>
          <p:txBody>
            <a:bodyPr wrap="square" lIns="0" tIns="0" rIns="0" bIns="0" rtlCol="0"/>
            <a:lstStyle/>
            <a:p>
              <a:endParaRPr dirty="0"/>
            </a:p>
          </p:txBody>
        </p:sp>
      </p:grpSp>
      <p:sp>
        <p:nvSpPr>
          <p:cNvPr id="43" name="object 43"/>
          <p:cNvSpPr txBox="1"/>
          <p:nvPr/>
        </p:nvSpPr>
        <p:spPr>
          <a:xfrm>
            <a:off x="727233" y="2246939"/>
            <a:ext cx="2673985" cy="1039002"/>
          </a:xfrm>
          <a:prstGeom prst="rect">
            <a:avLst/>
          </a:prstGeom>
        </p:spPr>
        <p:txBody>
          <a:bodyPr vert="horz" wrap="square" lIns="0" tIns="12700" rIns="0" bIns="0" rtlCol="0">
            <a:spAutoFit/>
          </a:bodyPr>
          <a:lstStyle/>
          <a:p>
            <a:pPr marL="12065" marR="5080" indent="1270" algn="ctr">
              <a:spcBef>
                <a:spcPts val="100"/>
              </a:spcBef>
            </a:pPr>
            <a:r>
              <a:rPr lang="az-Latn-AZ" sz="1667" dirty="0">
                <a:latin typeface="Arial Narrow" panose="020B0606020202030204" pitchFamily="34" charset="0"/>
              </a:rPr>
              <a:t>Prezident va ixtisoslashtirilgan maktablarning ilgʻor tajribalarini umumiy oʻrta taʼlim muassasalariga joriy qilish</a:t>
            </a:r>
            <a:endParaRPr sz="1667" dirty="0">
              <a:latin typeface="Arial Narrow" panose="020B0606020202030204" pitchFamily="34" charset="0"/>
              <a:cs typeface="Microsoft Sans Serif"/>
            </a:endParaRPr>
          </a:p>
        </p:txBody>
      </p:sp>
      <p:sp>
        <p:nvSpPr>
          <p:cNvPr id="44" name="object 44"/>
          <p:cNvSpPr txBox="1"/>
          <p:nvPr/>
        </p:nvSpPr>
        <p:spPr>
          <a:xfrm>
            <a:off x="4891564" y="2256387"/>
            <a:ext cx="2455444" cy="1039002"/>
          </a:xfrm>
          <a:prstGeom prst="rect">
            <a:avLst/>
          </a:prstGeom>
        </p:spPr>
        <p:txBody>
          <a:bodyPr vert="horz" wrap="square" lIns="0" tIns="12700" rIns="0" bIns="0" rtlCol="0">
            <a:spAutoFit/>
          </a:bodyPr>
          <a:lstStyle/>
          <a:p>
            <a:pPr marL="12065" marR="5080" indent="1270" algn="ctr">
              <a:spcBef>
                <a:spcPts val="100"/>
              </a:spcBef>
            </a:pPr>
            <a:r>
              <a:rPr lang="az-Latn-AZ" sz="1667" dirty="0">
                <a:latin typeface="Arial Narrow" panose="020B0606020202030204" pitchFamily="34" charset="0"/>
              </a:rPr>
              <a:t>oʻqituvchilarga zamonaviy pedagogik va innovatsion taʼlim texnologiyalarini oʻzlashtirish uchun sharoit yaratish</a:t>
            </a:r>
            <a:endParaRPr sz="1667" dirty="0">
              <a:latin typeface="Arial Narrow" panose="020B0606020202030204" pitchFamily="34" charset="0"/>
            </a:endParaRPr>
          </a:p>
        </p:txBody>
      </p:sp>
      <p:sp>
        <p:nvSpPr>
          <p:cNvPr id="45" name="object 45"/>
          <p:cNvSpPr txBox="1"/>
          <p:nvPr/>
        </p:nvSpPr>
        <p:spPr>
          <a:xfrm>
            <a:off x="9095670" y="2248571"/>
            <a:ext cx="2230699" cy="1192891"/>
          </a:xfrm>
          <a:prstGeom prst="rect">
            <a:avLst/>
          </a:prstGeom>
        </p:spPr>
        <p:txBody>
          <a:bodyPr vert="horz" wrap="square" lIns="0" tIns="12700" rIns="0" bIns="0" rtlCol="0">
            <a:spAutoFit/>
          </a:bodyPr>
          <a:lstStyle/>
          <a:p>
            <a:pPr marL="12699" marR="5080" algn="ctr">
              <a:lnSpc>
                <a:spcPct val="114999"/>
              </a:lnSpc>
              <a:spcBef>
                <a:spcPts val="100"/>
              </a:spcBef>
            </a:pPr>
            <a:r>
              <a:rPr lang="az-Latn-AZ" sz="1667" dirty="0">
                <a:latin typeface="Arial Narrow" panose="020B0606020202030204" pitchFamily="34" charset="0"/>
              </a:rPr>
              <a:t>oʻqituvchilarning oʻzi ustida mustaqil ishlashi va ilgʻor pedagogik tajribalarni oʻrganishini tashkil etish</a:t>
            </a:r>
            <a:endParaRPr sz="1667" dirty="0">
              <a:latin typeface="Arial Narrow" panose="020B0606020202030204" pitchFamily="34" charset="0"/>
            </a:endParaRPr>
          </a:p>
        </p:txBody>
      </p:sp>
      <p:sp>
        <p:nvSpPr>
          <p:cNvPr id="46" name="object 46"/>
          <p:cNvSpPr txBox="1"/>
          <p:nvPr/>
        </p:nvSpPr>
        <p:spPr>
          <a:xfrm>
            <a:off x="723118" y="4812289"/>
            <a:ext cx="2448560" cy="897875"/>
          </a:xfrm>
          <a:prstGeom prst="rect">
            <a:avLst/>
          </a:prstGeom>
        </p:spPr>
        <p:txBody>
          <a:bodyPr vert="horz" wrap="square" lIns="0" tIns="12700" rIns="0" bIns="0" rtlCol="0">
            <a:spAutoFit/>
          </a:bodyPr>
          <a:lstStyle/>
          <a:p>
            <a:pPr marL="12699" marR="5080" algn="ctr">
              <a:lnSpc>
                <a:spcPct val="114999"/>
              </a:lnSpc>
              <a:spcBef>
                <a:spcPts val="100"/>
              </a:spcBef>
            </a:pPr>
            <a:r>
              <a:rPr lang="az-Latn-AZ" sz="1667" dirty="0">
                <a:latin typeface="Arial Narrow" panose="020B0606020202030204" pitchFamily="34" charset="0"/>
              </a:rPr>
              <a:t>oʻqituvchilarni fan va uni oʻqitish metodikasiga doir yangiliklar bilan tanishtirish</a:t>
            </a:r>
            <a:endParaRPr sz="1667" dirty="0">
              <a:latin typeface="Arial Narrow" panose="020B0606020202030204" pitchFamily="34" charset="0"/>
            </a:endParaRPr>
          </a:p>
        </p:txBody>
      </p:sp>
      <p:sp>
        <p:nvSpPr>
          <p:cNvPr id="47" name="object 47"/>
          <p:cNvSpPr txBox="1"/>
          <p:nvPr/>
        </p:nvSpPr>
        <p:spPr>
          <a:xfrm>
            <a:off x="4801297" y="4403612"/>
            <a:ext cx="2583815" cy="1487908"/>
          </a:xfrm>
          <a:prstGeom prst="rect">
            <a:avLst/>
          </a:prstGeom>
        </p:spPr>
        <p:txBody>
          <a:bodyPr vert="horz" wrap="square" lIns="0" tIns="12700" rIns="0" bIns="0" rtlCol="0">
            <a:spAutoFit/>
          </a:bodyPr>
          <a:lstStyle/>
          <a:p>
            <a:pPr marL="12699" marR="5080" indent="-3810" algn="ctr">
              <a:lnSpc>
                <a:spcPct val="114999"/>
              </a:lnSpc>
              <a:spcBef>
                <a:spcPts val="100"/>
              </a:spcBef>
            </a:pPr>
            <a:r>
              <a:rPr lang="az-Latn-AZ" sz="1667" dirty="0">
                <a:latin typeface="Arial Narrow" panose="020B0606020202030204" pitchFamily="34" charset="0"/>
              </a:rPr>
              <a:t>oʻqituvchilarga oʻzaro tajriba almashish, shu jumladan, “Ustoz-shogird” tizimida hamkorlik qilish imkoniyatini yaratish</a:t>
            </a:r>
            <a:endParaRPr sz="1667" dirty="0">
              <a:latin typeface="Arial Narrow" panose="020B0606020202030204" pitchFamily="34" charset="0"/>
            </a:endParaRPr>
          </a:p>
        </p:txBody>
      </p:sp>
      <p:sp>
        <p:nvSpPr>
          <p:cNvPr id="48" name="object 48"/>
          <p:cNvSpPr txBox="1"/>
          <p:nvPr/>
        </p:nvSpPr>
        <p:spPr>
          <a:xfrm>
            <a:off x="8871472" y="4487113"/>
            <a:ext cx="2574896" cy="1487908"/>
          </a:xfrm>
          <a:prstGeom prst="rect">
            <a:avLst/>
          </a:prstGeom>
        </p:spPr>
        <p:txBody>
          <a:bodyPr vert="horz" wrap="square" lIns="0" tIns="12700" rIns="0" bIns="0" rtlCol="0">
            <a:spAutoFit/>
          </a:bodyPr>
          <a:lstStyle/>
          <a:p>
            <a:pPr marL="12699" marR="5080" indent="635" algn="ctr">
              <a:lnSpc>
                <a:spcPct val="114999"/>
              </a:lnSpc>
              <a:spcBef>
                <a:spcPts val="100"/>
              </a:spcBef>
            </a:pPr>
            <a:r>
              <a:rPr lang="az-Latn-AZ" sz="1667" dirty="0">
                <a:latin typeface="Arial Narrow" panose="020B0606020202030204" pitchFamily="34" charset="0"/>
              </a:rPr>
              <a:t>oʻqituvchilarning oʻzaro dars kuzatishi, refleksiv amaliyoti hamda maktab negizida malaka oshirishi uchun imkoniyat yaratib berish</a:t>
            </a:r>
            <a:endParaRPr sz="1667" dirty="0">
              <a:latin typeface="Arial Narrow" panose="020B0606020202030204" pitchFamily="34" charset="0"/>
            </a:endParaRPr>
          </a:p>
        </p:txBody>
      </p:sp>
    </p:spTree>
    <p:extLst>
      <p:ext uri="{BB962C8B-B14F-4D97-AF65-F5344CB8AC3E}">
        <p14:creationId xmlns:p14="http://schemas.microsoft.com/office/powerpoint/2010/main" val="850138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2800" b="1" dirty="0" smtClean="0">
                <a:solidFill>
                  <a:srgbClr val="FF0000"/>
                </a:solidFill>
              </a:rPr>
              <a:t>BUGUNGI BOSHLANG’ICH TA’LIMDAGI ISHINGIZNI QAYSI EMODJI ORQALI BAHOLAYSIZ</a:t>
            </a:r>
            <a:endParaRPr lang="ru-RU" sz="2800" b="1" dirty="0">
              <a:solidFill>
                <a:srgbClr val="FF0000"/>
              </a:solidFill>
            </a:endParaRPr>
          </a:p>
        </p:txBody>
      </p:sp>
      <p:pic>
        <p:nvPicPr>
          <p:cNvPr id="1030" name="Picture 6" descr="WhatsApp updates emoji set in latest version - AfterDaw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84938" y="1776046"/>
            <a:ext cx="7781193" cy="4615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243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7761" y="-297"/>
            <a:ext cx="12156478" cy="6858594"/>
          </a:xfrm>
          <a:prstGeom prst="rect">
            <a:avLst/>
          </a:prstGeom>
        </p:spPr>
      </p:pic>
      <p:sp>
        <p:nvSpPr>
          <p:cNvPr id="6" name="Скругленная прямоугольная выноска 5"/>
          <p:cNvSpPr/>
          <p:nvPr/>
        </p:nvSpPr>
        <p:spPr>
          <a:xfrm>
            <a:off x="4134678" y="543340"/>
            <a:ext cx="5698435" cy="1060173"/>
          </a:xfrm>
          <a:prstGeom prst="wedgeRoundRectCallout">
            <a:avLst>
              <a:gd name="adj1" fmla="val -35844"/>
              <a:gd name="adj2" fmla="val 110577"/>
              <a:gd name="adj3" fmla="val 16667"/>
            </a:avLst>
          </a:prstGeom>
          <a:solidFill>
            <a:srgbClr val="69EFF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rgbClr val="002060"/>
                </a:solidFill>
                <a:latin typeface="Arial Black" panose="020B0A04020102020204" pitchFamily="34" charset="0"/>
              </a:rPr>
              <a:t>YAKUN: REFLEKSIYA</a:t>
            </a:r>
            <a:endParaRPr lang="ru-RU" sz="2800" dirty="0">
              <a:solidFill>
                <a:srgbClr val="002060"/>
              </a:solidFill>
              <a:latin typeface="Arial Black" panose="020B0A04020102020204" pitchFamily="34" charset="0"/>
            </a:endParaRPr>
          </a:p>
        </p:txBody>
      </p:sp>
      <p:sp>
        <p:nvSpPr>
          <p:cNvPr id="7" name="Блок-схема: данные 6"/>
          <p:cNvSpPr/>
          <p:nvPr/>
        </p:nvSpPr>
        <p:spPr>
          <a:xfrm>
            <a:off x="2633722" y="2147150"/>
            <a:ext cx="3670854" cy="4161183"/>
          </a:xfrm>
          <a:prstGeom prst="flowChartInputOutput">
            <a:avLst/>
          </a:prstGeom>
          <a:solidFill>
            <a:srgbClr val="3FF19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FF0000"/>
                </a:solidFill>
                <a:latin typeface="Arial Black" panose="020B0A04020102020204" pitchFamily="34" charset="0"/>
              </a:rPr>
              <a:t>Dars</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davomida</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sizni</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eng</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ko’p</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o’ylantirgan</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narsa</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nima</a:t>
            </a:r>
            <a:r>
              <a:rPr lang="en-US" sz="2400" dirty="0" smtClean="0">
                <a:solidFill>
                  <a:srgbClr val="FF0000"/>
                </a:solidFill>
                <a:latin typeface="Arial Black" panose="020B0A04020102020204" pitchFamily="34" charset="0"/>
              </a:rPr>
              <a:t> </a:t>
            </a:r>
            <a:r>
              <a:rPr lang="en-US" sz="2400" dirty="0" err="1" smtClean="0">
                <a:solidFill>
                  <a:srgbClr val="FF0000"/>
                </a:solidFill>
                <a:latin typeface="Arial Black" panose="020B0A04020102020204" pitchFamily="34" charset="0"/>
              </a:rPr>
              <a:t>bo’ldi</a:t>
            </a:r>
            <a:r>
              <a:rPr lang="en-US" sz="2400" dirty="0" smtClean="0">
                <a:solidFill>
                  <a:srgbClr val="FF0000"/>
                </a:solidFill>
                <a:latin typeface="Arial Black" panose="020B0A04020102020204" pitchFamily="34" charset="0"/>
              </a:rPr>
              <a:t>?</a:t>
            </a:r>
            <a:endParaRPr lang="ru-RU" sz="2000" i="1" dirty="0">
              <a:solidFill>
                <a:srgbClr val="002060"/>
              </a:solidFill>
              <a:latin typeface="Arial Black" panose="020B0A04020102020204" pitchFamily="34" charset="0"/>
            </a:endParaRPr>
          </a:p>
        </p:txBody>
      </p:sp>
      <p:sp>
        <p:nvSpPr>
          <p:cNvPr id="8" name="Блок-схема: данные 7"/>
          <p:cNvSpPr/>
          <p:nvPr/>
        </p:nvSpPr>
        <p:spPr>
          <a:xfrm>
            <a:off x="6405080" y="2147150"/>
            <a:ext cx="3785750" cy="4018572"/>
          </a:xfrm>
          <a:prstGeom prst="flowChartInputOutpu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FF0000"/>
                </a:solidFill>
                <a:latin typeface="Arial Black" panose="020B0A04020102020204" pitchFamily="34" charset="0"/>
              </a:rPr>
              <a:t>Bugungi</a:t>
            </a:r>
            <a:r>
              <a:rPr lang="en-US" sz="2000" dirty="0" smtClean="0">
                <a:solidFill>
                  <a:srgbClr val="FF0000"/>
                </a:solidFill>
                <a:latin typeface="Arial Black" panose="020B0A04020102020204" pitchFamily="34" charset="0"/>
              </a:rPr>
              <a:t> </a:t>
            </a:r>
            <a:r>
              <a:rPr lang="en-US" sz="2000" dirty="0" err="1" smtClean="0">
                <a:solidFill>
                  <a:srgbClr val="FF0000"/>
                </a:solidFill>
                <a:latin typeface="Arial Black" panose="020B0A04020102020204" pitchFamily="34" charset="0"/>
              </a:rPr>
              <a:t>darsni</a:t>
            </a:r>
            <a:r>
              <a:rPr lang="en-US" sz="2000" dirty="0" smtClean="0">
                <a:solidFill>
                  <a:srgbClr val="FF0000"/>
                </a:solidFill>
                <a:latin typeface="Arial Black" panose="020B0A04020102020204" pitchFamily="34" charset="0"/>
              </a:rPr>
              <a:t> </a:t>
            </a:r>
            <a:r>
              <a:rPr lang="en-US" sz="2000" dirty="0" err="1" smtClean="0">
                <a:solidFill>
                  <a:srgbClr val="FF0000"/>
                </a:solidFill>
                <a:latin typeface="Arial Black" panose="020B0A04020102020204" pitchFamily="34" charset="0"/>
              </a:rPr>
              <a:t>bir</a:t>
            </a:r>
            <a:r>
              <a:rPr lang="en-US" sz="2000" dirty="0" smtClean="0">
                <a:solidFill>
                  <a:srgbClr val="FF0000"/>
                </a:solidFill>
                <a:latin typeface="Arial Black" panose="020B0A04020102020204" pitchFamily="34" charset="0"/>
              </a:rPr>
              <a:t> </a:t>
            </a:r>
            <a:r>
              <a:rPr lang="en-US" sz="2000" dirty="0" err="1" smtClean="0">
                <a:solidFill>
                  <a:srgbClr val="FF0000"/>
                </a:solidFill>
                <a:latin typeface="Arial Black" panose="020B0A04020102020204" pitchFamily="34" charset="0"/>
              </a:rPr>
              <a:t>so’z</a:t>
            </a:r>
            <a:r>
              <a:rPr lang="en-US" sz="2000" dirty="0" smtClean="0">
                <a:solidFill>
                  <a:srgbClr val="FF0000"/>
                </a:solidFill>
                <a:latin typeface="Arial Black" panose="020B0A04020102020204" pitchFamily="34" charset="0"/>
              </a:rPr>
              <a:t> </a:t>
            </a:r>
            <a:r>
              <a:rPr lang="en-US" sz="2000" dirty="0" err="1" smtClean="0">
                <a:solidFill>
                  <a:srgbClr val="FF0000"/>
                </a:solidFill>
                <a:latin typeface="Arial Black" panose="020B0A04020102020204" pitchFamily="34" charset="0"/>
              </a:rPr>
              <a:t>bilan</a:t>
            </a:r>
            <a:r>
              <a:rPr lang="en-US" sz="2000" dirty="0" smtClean="0">
                <a:solidFill>
                  <a:srgbClr val="FF0000"/>
                </a:solidFill>
                <a:latin typeface="Arial Black" panose="020B0A04020102020204" pitchFamily="34" charset="0"/>
              </a:rPr>
              <a:t> </a:t>
            </a:r>
            <a:r>
              <a:rPr lang="en-US" sz="2000" dirty="0" err="1" smtClean="0">
                <a:solidFill>
                  <a:srgbClr val="FF0000"/>
                </a:solidFill>
                <a:latin typeface="Arial Black" panose="020B0A04020102020204" pitchFamily="34" charset="0"/>
              </a:rPr>
              <a:t>ifodalang</a:t>
            </a:r>
            <a:endParaRPr lang="ru-RU" sz="2000" i="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949823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5522" y="0"/>
            <a:ext cx="12156478" cy="6858594"/>
          </a:xfrm>
          <a:prstGeom prst="rect">
            <a:avLst/>
          </a:prstGeom>
        </p:spPr>
      </p:pic>
      <p:sp>
        <p:nvSpPr>
          <p:cNvPr id="5" name="Круглая лента лицом вверх 4"/>
          <p:cNvSpPr/>
          <p:nvPr/>
        </p:nvSpPr>
        <p:spPr>
          <a:xfrm>
            <a:off x="3114262" y="596348"/>
            <a:ext cx="5526156" cy="1404730"/>
          </a:xfrm>
          <a:prstGeom prst="ellipseRibbon2">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XULOSA</a:t>
            </a:r>
            <a:endParaRPr lang="ru-RU"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6" name="Блок-схема: несколько документов 5"/>
          <p:cNvSpPr/>
          <p:nvPr/>
        </p:nvSpPr>
        <p:spPr>
          <a:xfrm>
            <a:off x="728869" y="2093843"/>
            <a:ext cx="8123583" cy="4293705"/>
          </a:xfrm>
          <a:prstGeom prst="flowChartMultidocument">
            <a:avLst/>
          </a:prstGeom>
          <a:solidFill>
            <a:srgbClr val="3AF69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smtClean="0">
                <a:solidFill>
                  <a:srgbClr val="002060"/>
                </a:solidFill>
                <a:latin typeface="Arial Black" panose="020B0A04020102020204" pitchFamily="34" charset="0"/>
              </a:rPr>
              <a:t>Har</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bir</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boshlang’ich</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sinf</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o’qituvchisi</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bolalar</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qalbida</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birinchi</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nur</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yoquvchi</a:t>
            </a:r>
            <a:r>
              <a:rPr lang="en-US" sz="2800" dirty="0" smtClean="0">
                <a:solidFill>
                  <a:srgbClr val="002060"/>
                </a:solidFill>
                <a:latin typeface="Arial Black" panose="020B0A04020102020204" pitchFamily="34" charset="0"/>
              </a:rPr>
              <a:t> </a:t>
            </a:r>
            <a:r>
              <a:rPr lang="en-US" sz="2800" dirty="0" err="1" smtClean="0">
                <a:solidFill>
                  <a:srgbClr val="002060"/>
                </a:solidFill>
                <a:latin typeface="Arial Black" panose="020B0A04020102020204" pitchFamily="34" charset="0"/>
              </a:rPr>
              <a:t>insondir</a:t>
            </a:r>
            <a:r>
              <a:rPr lang="en-US" sz="2800" dirty="0" smtClean="0">
                <a:solidFill>
                  <a:srgbClr val="002060"/>
                </a:solidFill>
                <a:latin typeface="Arial Black" panose="020B0A04020102020204" pitchFamily="34" charset="0"/>
              </a:rPr>
              <a:t>.</a:t>
            </a:r>
            <a:endParaRPr lang="ru-RU" sz="2800" dirty="0">
              <a:solidFill>
                <a:srgbClr val="002060"/>
              </a:solidFill>
              <a:latin typeface="Arial Black" panose="020B0A04020102020204" pitchFamily="34" charset="0"/>
            </a:endParaRPr>
          </a:p>
        </p:txBody>
      </p:sp>
      <p:pic>
        <p:nvPicPr>
          <p:cNvPr id="7" name="Рисунок 6"/>
          <p:cNvPicPr>
            <a:picLocks noChangeAspect="1"/>
          </p:cNvPicPr>
          <p:nvPr/>
        </p:nvPicPr>
        <p:blipFill>
          <a:blip r:embed="rId3"/>
          <a:stretch>
            <a:fillRect/>
          </a:stretch>
        </p:blipFill>
        <p:spPr>
          <a:xfrm>
            <a:off x="8984974" y="1590261"/>
            <a:ext cx="2946218" cy="3078740"/>
          </a:xfrm>
          <a:prstGeom prst="rect">
            <a:avLst/>
          </a:prstGeom>
        </p:spPr>
      </p:pic>
    </p:spTree>
    <p:extLst>
      <p:ext uri="{BB962C8B-B14F-4D97-AF65-F5344CB8AC3E}">
        <p14:creationId xmlns:p14="http://schemas.microsoft.com/office/powerpoint/2010/main" val="2524681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7761" y="-297"/>
            <a:ext cx="12156478" cy="6858594"/>
          </a:xfrm>
          <a:prstGeom prst="rect">
            <a:avLst/>
          </a:prstGeom>
        </p:spPr>
      </p:pic>
      <p:pic>
        <p:nvPicPr>
          <p:cNvPr id="6" name="Рисунок 5"/>
          <p:cNvPicPr>
            <a:picLocks noChangeAspect="1"/>
          </p:cNvPicPr>
          <p:nvPr/>
        </p:nvPicPr>
        <p:blipFill>
          <a:blip r:embed="rId3"/>
          <a:stretch>
            <a:fillRect/>
          </a:stretch>
        </p:blipFill>
        <p:spPr>
          <a:xfrm>
            <a:off x="3525077" y="410800"/>
            <a:ext cx="8547653" cy="6036400"/>
          </a:xfrm>
          <a:prstGeom prst="rect">
            <a:avLst/>
          </a:prstGeom>
        </p:spPr>
      </p:pic>
      <p:sp>
        <p:nvSpPr>
          <p:cNvPr id="7" name="TextBox 6"/>
          <p:cNvSpPr txBox="1"/>
          <p:nvPr/>
        </p:nvSpPr>
        <p:spPr>
          <a:xfrm>
            <a:off x="6692348" y="2279373"/>
            <a:ext cx="6559825" cy="1708160"/>
          </a:xfrm>
          <a:prstGeom prst="rect">
            <a:avLst/>
          </a:prstGeom>
          <a:noFill/>
        </p:spPr>
        <p:txBody>
          <a:bodyPr wrap="square" rtlCol="0">
            <a:spAutoFit/>
          </a:bodyPr>
          <a:lstStyle/>
          <a:p>
            <a:pPr algn="ctr"/>
            <a:r>
              <a:rPr lang="en-US" sz="3500" dirty="0" err="1" smtClean="0">
                <a:solidFill>
                  <a:srgbClr val="002060"/>
                </a:solidFill>
                <a:latin typeface="Arial Black" panose="020B0A04020102020204" pitchFamily="34" charset="0"/>
              </a:rPr>
              <a:t>E’tiboringiz</a:t>
            </a:r>
            <a:endParaRPr lang="en-US" sz="3500" dirty="0" smtClean="0">
              <a:solidFill>
                <a:srgbClr val="002060"/>
              </a:solidFill>
              <a:latin typeface="Arial Black" panose="020B0A04020102020204" pitchFamily="34" charset="0"/>
            </a:endParaRPr>
          </a:p>
          <a:p>
            <a:pPr algn="ctr"/>
            <a:r>
              <a:rPr lang="en-US" sz="3500" dirty="0" smtClean="0">
                <a:solidFill>
                  <a:srgbClr val="002060"/>
                </a:solidFill>
                <a:latin typeface="Arial Black" panose="020B0A04020102020204" pitchFamily="34" charset="0"/>
              </a:rPr>
              <a:t> </a:t>
            </a:r>
            <a:r>
              <a:rPr lang="en-US" sz="3500" dirty="0" err="1" smtClean="0">
                <a:solidFill>
                  <a:srgbClr val="002060"/>
                </a:solidFill>
                <a:latin typeface="Arial Black" panose="020B0A04020102020204" pitchFamily="34" charset="0"/>
              </a:rPr>
              <a:t>uchun</a:t>
            </a:r>
            <a:endParaRPr lang="en-US" sz="3500" dirty="0" smtClean="0">
              <a:solidFill>
                <a:srgbClr val="002060"/>
              </a:solidFill>
              <a:latin typeface="Arial Black" panose="020B0A04020102020204" pitchFamily="34" charset="0"/>
            </a:endParaRPr>
          </a:p>
          <a:p>
            <a:pPr algn="ctr"/>
            <a:r>
              <a:rPr lang="en-US" sz="3500" dirty="0" smtClean="0">
                <a:solidFill>
                  <a:srgbClr val="002060"/>
                </a:solidFill>
                <a:latin typeface="Arial Black" panose="020B0A04020102020204" pitchFamily="34" charset="0"/>
              </a:rPr>
              <a:t> </a:t>
            </a:r>
            <a:r>
              <a:rPr lang="en-US" sz="3500" dirty="0" err="1" smtClean="0">
                <a:solidFill>
                  <a:srgbClr val="002060"/>
                </a:solidFill>
                <a:latin typeface="Arial Black" panose="020B0A04020102020204" pitchFamily="34" charset="0"/>
              </a:rPr>
              <a:t>raxmat</a:t>
            </a:r>
            <a:r>
              <a:rPr lang="en-US" sz="3500" dirty="0" smtClean="0">
                <a:solidFill>
                  <a:srgbClr val="002060"/>
                </a:solidFill>
                <a:latin typeface="Arial Black" panose="020B0A04020102020204" pitchFamily="34" charset="0"/>
              </a:rPr>
              <a:t>!</a:t>
            </a:r>
            <a:endParaRPr lang="ru-RU" sz="35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1536329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TotalTime>
  <Words>750</Words>
  <Application>Microsoft Office PowerPoint</Application>
  <PresentationFormat>Широкоэкранный</PresentationFormat>
  <Paragraphs>54</Paragraphs>
  <Slides>10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10</vt:i4>
      </vt:variant>
    </vt:vector>
  </HeadingPairs>
  <TitlesOfParts>
    <vt:vector size="18" baseType="lpstr">
      <vt:lpstr>Arial</vt:lpstr>
      <vt:lpstr>Arial Black</vt:lpstr>
      <vt:lpstr>Arial Narrow</vt:lpstr>
      <vt:lpstr>Calibri</vt:lpstr>
      <vt:lpstr>Calibri Light</vt:lpstr>
      <vt:lpstr>Microsoft Sans Serif</vt:lpstr>
      <vt:lpstr>Times New Roman</vt:lpstr>
      <vt:lpstr>Тема Office</vt:lpstr>
      <vt:lpstr>Презентация PowerPoint</vt:lpstr>
      <vt:lpstr>Презентация PowerPoint</vt:lpstr>
      <vt:lpstr>Презентация PowerPoint</vt:lpstr>
      <vt:lpstr>Презентация PowerPoint</vt:lpstr>
      <vt:lpstr>“Kasbiy rivojlanish kuni” va “Kasbiy rivojlanish soati” tadbirlari </vt:lpstr>
      <vt:lpstr>Презентация PowerPoint</vt:lpstr>
      <vt:lpstr>BUGUNGI BOSHLANG’ICH TA’LIMDAGI ISHINGIZNI QAYSI EMODJI ORQALI BAHOLAYSIZ</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lenovo</dc:creator>
  <cp:lastModifiedBy>acer</cp:lastModifiedBy>
  <cp:revision>38</cp:revision>
  <dcterms:created xsi:type="dcterms:W3CDTF">2025-02-10T17:26:55Z</dcterms:created>
  <dcterms:modified xsi:type="dcterms:W3CDTF">2026-06-02T15:59:41Z</dcterms:modified>
</cp:coreProperties>
</file>