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585" r:id="rId2"/>
    <p:sldId id="369" r:id="rId3"/>
    <p:sldId id="1174" r:id="rId4"/>
    <p:sldId id="257" r:id="rId5"/>
    <p:sldId id="260" r:id="rId6"/>
    <p:sldId id="262" r:id="rId7"/>
    <p:sldId id="263" r:id="rId8"/>
    <p:sldId id="264" r:id="rId9"/>
    <p:sldId id="265" r:id="rId10"/>
    <p:sldId id="1181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6" d="100"/>
          <a:sy n="86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60BF1F-8B1C-4FEB-A46D-1F9B680D480C}" type="doc">
      <dgm:prSet loTypeId="urn:microsoft.com/office/officeart/2005/8/layout/vLis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0E1350B-97DC-4D9B-A4CD-2F39889C6261}">
      <dgm:prSet phldrT="[Текст]"/>
      <dgm:spPr/>
      <dgm:t>
        <a:bodyPr/>
        <a:lstStyle/>
        <a:p>
          <a:r>
            <a:rPr lang="en-US" b="1" dirty="0"/>
            <a:t>1.</a:t>
          </a:r>
          <a:r>
            <a:rPr lang="uz-Cyrl-UZ" b="1" dirty="0"/>
            <a:t>Neyroxilma-xillik </a:t>
          </a:r>
          <a:r>
            <a:rPr lang="en-US" b="1" dirty="0"/>
            <a:t> </a:t>
          </a:r>
          <a:r>
            <a:rPr lang="en-US" b="1" dirty="0" err="1"/>
            <a:t>va</a:t>
          </a:r>
          <a:r>
            <a:rPr lang="en-US" b="1" dirty="0"/>
            <a:t> </a:t>
          </a:r>
          <a:r>
            <a:rPr lang="en-US" b="1" dirty="0" err="1"/>
            <a:t>uning</a:t>
          </a:r>
          <a:r>
            <a:rPr lang="en-US" b="1" dirty="0"/>
            <a:t> </a:t>
          </a:r>
          <a:r>
            <a:rPr lang="uz-Cyrl-UZ" b="1" dirty="0"/>
            <a:t>oʻziga xos turlari </a:t>
          </a:r>
          <a:endParaRPr lang="ru-RU" dirty="0"/>
        </a:p>
      </dgm:t>
    </dgm:pt>
    <dgm:pt modelId="{394BED1D-DB15-4F81-B526-4C34A723AD8E}" type="parTrans" cxnId="{3BDA93EE-FB6C-4BDE-83D2-E754764E9FC1}">
      <dgm:prSet/>
      <dgm:spPr/>
      <dgm:t>
        <a:bodyPr/>
        <a:lstStyle/>
        <a:p>
          <a:endParaRPr lang="ru-RU"/>
        </a:p>
      </dgm:t>
    </dgm:pt>
    <dgm:pt modelId="{651C2D71-C208-406F-B203-1672642E8D42}" type="sibTrans" cxnId="{3BDA93EE-FB6C-4BDE-83D2-E754764E9FC1}">
      <dgm:prSet/>
      <dgm:spPr/>
      <dgm:t>
        <a:bodyPr/>
        <a:lstStyle/>
        <a:p>
          <a:endParaRPr lang="ru-RU"/>
        </a:p>
      </dgm:t>
    </dgm:pt>
    <dgm:pt modelId="{564B5C53-E7E2-4209-A217-395C336BA9BD}">
      <dgm:prSet/>
      <dgm:spPr/>
      <dgm:t>
        <a:bodyPr/>
        <a:lstStyle/>
        <a:p>
          <a:r>
            <a:rPr lang="en-US" b="1" dirty="0"/>
            <a:t>2.</a:t>
          </a:r>
          <a:r>
            <a:rPr lang="uz-Cyrl-UZ" b="1" dirty="0"/>
            <a:t>Turli neyrotiplar bilan ishlash boʻyicha amaliyot</a:t>
          </a:r>
          <a:endParaRPr lang="ru-RU" dirty="0"/>
        </a:p>
      </dgm:t>
    </dgm:pt>
    <dgm:pt modelId="{CBF4FBDE-4BCA-4261-B016-A6726BD959C5}" type="parTrans" cxnId="{E41AF52D-A786-47E7-8D27-9ACB40A513DA}">
      <dgm:prSet/>
      <dgm:spPr/>
      <dgm:t>
        <a:bodyPr/>
        <a:lstStyle/>
        <a:p>
          <a:endParaRPr lang="ru-RU"/>
        </a:p>
      </dgm:t>
    </dgm:pt>
    <dgm:pt modelId="{CE4164EF-50A8-4BE2-8175-14853471AFB4}" type="sibTrans" cxnId="{E41AF52D-A786-47E7-8D27-9ACB40A513DA}">
      <dgm:prSet/>
      <dgm:spPr/>
      <dgm:t>
        <a:bodyPr/>
        <a:lstStyle/>
        <a:p>
          <a:endParaRPr lang="ru-RU"/>
        </a:p>
      </dgm:t>
    </dgm:pt>
    <dgm:pt modelId="{E9C60F40-0DCD-4BB9-9B47-69DF99EC6D33}">
      <dgm:prSet/>
      <dgm:spPr/>
      <dgm:t>
        <a:bodyPr/>
        <a:lstStyle/>
        <a:p>
          <a:r>
            <a:rPr lang="en-US" b="1" dirty="0"/>
            <a:t>3.</a:t>
          </a:r>
          <a:r>
            <a:rPr lang="uz-Cyrl-UZ" b="1" dirty="0"/>
            <a:t>Turli neyrotiplar bilan</a:t>
          </a:r>
          <a:r>
            <a:rPr lang="en-US" b="1" dirty="0"/>
            <a:t> </a:t>
          </a:r>
          <a:r>
            <a:rPr lang="en-US" b="1" dirty="0" err="1"/>
            <a:t>ishlashda</a:t>
          </a:r>
          <a:r>
            <a:rPr lang="en-US" b="1" dirty="0"/>
            <a:t> </a:t>
          </a:r>
          <a:r>
            <a:rPr lang="uz-Cyrl-UZ" b="1" dirty="0"/>
            <a:t> </a:t>
          </a:r>
          <a:r>
            <a:rPr lang="en-US" b="1" dirty="0" err="1"/>
            <a:t>qo‘llaniladigan</a:t>
          </a:r>
          <a:r>
            <a:rPr lang="en-US" b="1" dirty="0"/>
            <a:t> </a:t>
          </a:r>
          <a:r>
            <a:rPr lang="en-US" b="1" dirty="0" err="1"/>
            <a:t>metodlar</a:t>
          </a:r>
          <a:r>
            <a:rPr lang="en-US" b="1" dirty="0"/>
            <a:t>. </a:t>
          </a:r>
          <a:endParaRPr lang="ru-RU" dirty="0"/>
        </a:p>
      </dgm:t>
    </dgm:pt>
    <dgm:pt modelId="{E39FCC76-C5C8-433B-ADFB-AB489C7666E2}" type="parTrans" cxnId="{E4631E97-0906-49B9-A6EA-5696972639FB}">
      <dgm:prSet/>
      <dgm:spPr/>
      <dgm:t>
        <a:bodyPr/>
        <a:lstStyle/>
        <a:p>
          <a:endParaRPr lang="ru-RU"/>
        </a:p>
      </dgm:t>
    </dgm:pt>
    <dgm:pt modelId="{03B74E66-4F40-481A-A43C-A0F563BB5F3C}" type="sibTrans" cxnId="{E4631E97-0906-49B9-A6EA-5696972639FB}">
      <dgm:prSet/>
      <dgm:spPr/>
      <dgm:t>
        <a:bodyPr/>
        <a:lstStyle/>
        <a:p>
          <a:endParaRPr lang="ru-RU"/>
        </a:p>
      </dgm:t>
    </dgm:pt>
    <dgm:pt modelId="{983C95C8-C3C6-4A16-8075-AF83C951F22E}" type="pres">
      <dgm:prSet presAssocID="{5160BF1F-8B1C-4FEB-A46D-1F9B680D480C}" presName="linearFlow" presStyleCnt="0">
        <dgm:presLayoutVars>
          <dgm:dir/>
          <dgm:resizeHandles val="exact"/>
        </dgm:presLayoutVars>
      </dgm:prSet>
      <dgm:spPr/>
    </dgm:pt>
    <dgm:pt modelId="{B6A39547-0EFC-44CC-992E-1377344C670B}" type="pres">
      <dgm:prSet presAssocID="{80E1350B-97DC-4D9B-A4CD-2F39889C6261}" presName="composite" presStyleCnt="0"/>
      <dgm:spPr/>
    </dgm:pt>
    <dgm:pt modelId="{E185D270-EA0D-4A7A-B1D6-4831C1E4F694}" type="pres">
      <dgm:prSet presAssocID="{80E1350B-97DC-4D9B-A4CD-2F39889C6261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F7275B1E-B28F-4B18-9072-F2BE0FFE090F}" type="pres">
      <dgm:prSet presAssocID="{80E1350B-97DC-4D9B-A4CD-2F39889C6261}" presName="txShp" presStyleLbl="node1" presStyleIdx="0" presStyleCnt="3">
        <dgm:presLayoutVars>
          <dgm:bulletEnabled val="1"/>
        </dgm:presLayoutVars>
      </dgm:prSet>
      <dgm:spPr/>
    </dgm:pt>
    <dgm:pt modelId="{1F13B50F-FC2F-4D88-AE4E-E44F10FC030E}" type="pres">
      <dgm:prSet presAssocID="{651C2D71-C208-406F-B203-1672642E8D42}" presName="spacing" presStyleCnt="0"/>
      <dgm:spPr/>
    </dgm:pt>
    <dgm:pt modelId="{CF65A14B-E63B-4164-8917-341694972BC4}" type="pres">
      <dgm:prSet presAssocID="{564B5C53-E7E2-4209-A217-395C336BA9BD}" presName="composite" presStyleCnt="0"/>
      <dgm:spPr/>
    </dgm:pt>
    <dgm:pt modelId="{1D9E1CFA-8EDA-4F86-B9F3-6FAE1B2C20BB}" type="pres">
      <dgm:prSet presAssocID="{564B5C53-E7E2-4209-A217-395C336BA9BD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17000" r="-17000"/>
          </a:stretch>
        </a:blipFill>
      </dgm:spPr>
    </dgm:pt>
    <dgm:pt modelId="{D5FDE939-AED4-4064-88B7-957B23A69369}" type="pres">
      <dgm:prSet presAssocID="{564B5C53-E7E2-4209-A217-395C336BA9BD}" presName="txShp" presStyleLbl="node1" presStyleIdx="1" presStyleCnt="3">
        <dgm:presLayoutVars>
          <dgm:bulletEnabled val="1"/>
        </dgm:presLayoutVars>
      </dgm:prSet>
      <dgm:spPr/>
    </dgm:pt>
    <dgm:pt modelId="{93C281B4-BF58-4C72-AB37-8658B5622048}" type="pres">
      <dgm:prSet presAssocID="{CE4164EF-50A8-4BE2-8175-14853471AFB4}" presName="spacing" presStyleCnt="0"/>
      <dgm:spPr/>
    </dgm:pt>
    <dgm:pt modelId="{C4D79C6F-0299-4487-8DBA-896DEE8A5B4E}" type="pres">
      <dgm:prSet presAssocID="{E9C60F40-0DCD-4BB9-9B47-69DF99EC6D33}" presName="composite" presStyleCnt="0"/>
      <dgm:spPr/>
    </dgm:pt>
    <dgm:pt modelId="{EDE5D1D7-694B-43CD-BD2F-1BCE72709637}" type="pres">
      <dgm:prSet presAssocID="{E9C60F40-0DCD-4BB9-9B47-69DF99EC6D33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14000" r="-14000"/>
          </a:stretch>
        </a:blipFill>
      </dgm:spPr>
    </dgm:pt>
    <dgm:pt modelId="{C7D8F476-64A1-4F51-A99E-C68F08833B99}" type="pres">
      <dgm:prSet presAssocID="{E9C60F40-0DCD-4BB9-9B47-69DF99EC6D33}" presName="txShp" presStyleLbl="node1" presStyleIdx="2" presStyleCnt="3">
        <dgm:presLayoutVars>
          <dgm:bulletEnabled val="1"/>
        </dgm:presLayoutVars>
      </dgm:prSet>
      <dgm:spPr/>
    </dgm:pt>
  </dgm:ptLst>
  <dgm:cxnLst>
    <dgm:cxn modelId="{E41AF52D-A786-47E7-8D27-9ACB40A513DA}" srcId="{5160BF1F-8B1C-4FEB-A46D-1F9B680D480C}" destId="{564B5C53-E7E2-4209-A217-395C336BA9BD}" srcOrd="1" destOrd="0" parTransId="{CBF4FBDE-4BCA-4261-B016-A6726BD959C5}" sibTransId="{CE4164EF-50A8-4BE2-8175-14853471AFB4}"/>
    <dgm:cxn modelId="{ACF9CD2F-D09E-4F9E-B6AF-39E088BE6044}" type="presOf" srcId="{5160BF1F-8B1C-4FEB-A46D-1F9B680D480C}" destId="{983C95C8-C3C6-4A16-8075-AF83C951F22E}" srcOrd="0" destOrd="0" presId="urn:microsoft.com/office/officeart/2005/8/layout/vList3"/>
    <dgm:cxn modelId="{7C211039-E913-4B07-A899-2A7492F434F7}" type="presOf" srcId="{80E1350B-97DC-4D9B-A4CD-2F39889C6261}" destId="{F7275B1E-B28F-4B18-9072-F2BE0FFE090F}" srcOrd="0" destOrd="0" presId="urn:microsoft.com/office/officeart/2005/8/layout/vList3"/>
    <dgm:cxn modelId="{5B47BD90-6F15-4E5C-823B-7D9CF806BD9F}" type="presOf" srcId="{564B5C53-E7E2-4209-A217-395C336BA9BD}" destId="{D5FDE939-AED4-4064-88B7-957B23A69369}" srcOrd="0" destOrd="0" presId="urn:microsoft.com/office/officeart/2005/8/layout/vList3"/>
    <dgm:cxn modelId="{E4631E97-0906-49B9-A6EA-5696972639FB}" srcId="{5160BF1F-8B1C-4FEB-A46D-1F9B680D480C}" destId="{E9C60F40-0DCD-4BB9-9B47-69DF99EC6D33}" srcOrd="2" destOrd="0" parTransId="{E39FCC76-C5C8-433B-ADFB-AB489C7666E2}" sibTransId="{03B74E66-4F40-481A-A43C-A0F563BB5F3C}"/>
    <dgm:cxn modelId="{3BDA93EE-FB6C-4BDE-83D2-E754764E9FC1}" srcId="{5160BF1F-8B1C-4FEB-A46D-1F9B680D480C}" destId="{80E1350B-97DC-4D9B-A4CD-2F39889C6261}" srcOrd="0" destOrd="0" parTransId="{394BED1D-DB15-4F81-B526-4C34A723AD8E}" sibTransId="{651C2D71-C208-406F-B203-1672642E8D42}"/>
    <dgm:cxn modelId="{2C9BACF8-08CE-433D-B837-18F47DF04D32}" type="presOf" srcId="{E9C60F40-0DCD-4BB9-9B47-69DF99EC6D33}" destId="{C7D8F476-64A1-4F51-A99E-C68F08833B99}" srcOrd="0" destOrd="0" presId="urn:microsoft.com/office/officeart/2005/8/layout/vList3"/>
    <dgm:cxn modelId="{5BEA1D7F-E261-475A-BBE3-4E20DCE4C253}" type="presParOf" srcId="{983C95C8-C3C6-4A16-8075-AF83C951F22E}" destId="{B6A39547-0EFC-44CC-992E-1377344C670B}" srcOrd="0" destOrd="0" presId="urn:microsoft.com/office/officeart/2005/8/layout/vList3"/>
    <dgm:cxn modelId="{2EBFCE72-D0C8-4095-AE9A-A53A859CDEEE}" type="presParOf" srcId="{B6A39547-0EFC-44CC-992E-1377344C670B}" destId="{E185D270-EA0D-4A7A-B1D6-4831C1E4F694}" srcOrd="0" destOrd="0" presId="urn:microsoft.com/office/officeart/2005/8/layout/vList3"/>
    <dgm:cxn modelId="{F65CFD12-EC49-4A72-9F5C-8FF2E3406E76}" type="presParOf" srcId="{B6A39547-0EFC-44CC-992E-1377344C670B}" destId="{F7275B1E-B28F-4B18-9072-F2BE0FFE090F}" srcOrd="1" destOrd="0" presId="urn:microsoft.com/office/officeart/2005/8/layout/vList3"/>
    <dgm:cxn modelId="{F55B51D1-7A9E-48D2-A3F6-D54FA11CC5F1}" type="presParOf" srcId="{983C95C8-C3C6-4A16-8075-AF83C951F22E}" destId="{1F13B50F-FC2F-4D88-AE4E-E44F10FC030E}" srcOrd="1" destOrd="0" presId="urn:microsoft.com/office/officeart/2005/8/layout/vList3"/>
    <dgm:cxn modelId="{2DCC52A7-1533-412F-AE32-D40C9BF6FE5A}" type="presParOf" srcId="{983C95C8-C3C6-4A16-8075-AF83C951F22E}" destId="{CF65A14B-E63B-4164-8917-341694972BC4}" srcOrd="2" destOrd="0" presId="urn:microsoft.com/office/officeart/2005/8/layout/vList3"/>
    <dgm:cxn modelId="{4DCAC1E5-2AB0-47DA-A0BC-D6BC3323891E}" type="presParOf" srcId="{CF65A14B-E63B-4164-8917-341694972BC4}" destId="{1D9E1CFA-8EDA-4F86-B9F3-6FAE1B2C20BB}" srcOrd="0" destOrd="0" presId="urn:microsoft.com/office/officeart/2005/8/layout/vList3"/>
    <dgm:cxn modelId="{AF18D439-1E36-427D-A1BF-DE1AB27C6AD8}" type="presParOf" srcId="{CF65A14B-E63B-4164-8917-341694972BC4}" destId="{D5FDE939-AED4-4064-88B7-957B23A69369}" srcOrd="1" destOrd="0" presId="urn:microsoft.com/office/officeart/2005/8/layout/vList3"/>
    <dgm:cxn modelId="{C8206C1E-1A79-4BE1-A2C2-04C017AA7B7A}" type="presParOf" srcId="{983C95C8-C3C6-4A16-8075-AF83C951F22E}" destId="{93C281B4-BF58-4C72-AB37-8658B5622048}" srcOrd="3" destOrd="0" presId="urn:microsoft.com/office/officeart/2005/8/layout/vList3"/>
    <dgm:cxn modelId="{F7ADA639-DEB2-4011-9167-216109415D07}" type="presParOf" srcId="{983C95C8-C3C6-4A16-8075-AF83C951F22E}" destId="{C4D79C6F-0299-4487-8DBA-896DEE8A5B4E}" srcOrd="4" destOrd="0" presId="urn:microsoft.com/office/officeart/2005/8/layout/vList3"/>
    <dgm:cxn modelId="{63EA4168-36CA-4C52-A900-1AF3ED71B7A3}" type="presParOf" srcId="{C4D79C6F-0299-4487-8DBA-896DEE8A5B4E}" destId="{EDE5D1D7-694B-43CD-BD2F-1BCE72709637}" srcOrd="0" destOrd="0" presId="urn:microsoft.com/office/officeart/2005/8/layout/vList3"/>
    <dgm:cxn modelId="{95540E4A-848D-4874-BC4A-8626F83EE085}" type="presParOf" srcId="{C4D79C6F-0299-4487-8DBA-896DEE8A5B4E}" destId="{C7D8F476-64A1-4F51-A99E-C68F08833B9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75B1E-B28F-4B18-9072-F2BE0FFE090F}">
      <dsp:nvSpPr>
        <dsp:cNvPr id="0" name=""/>
        <dsp:cNvSpPr/>
      </dsp:nvSpPr>
      <dsp:spPr>
        <a:xfrm rot="10800000">
          <a:off x="2289559" y="1415"/>
          <a:ext cx="7689426" cy="1410996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210" tIns="137160" rIns="256032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1.</a:t>
          </a:r>
          <a:r>
            <a:rPr lang="uz-Cyrl-UZ" sz="3600" b="1" kern="1200" dirty="0"/>
            <a:t>Neyroxilma-xillik </a:t>
          </a:r>
          <a:r>
            <a:rPr lang="en-US" sz="3600" b="1" kern="1200" dirty="0"/>
            <a:t> </a:t>
          </a:r>
          <a:r>
            <a:rPr lang="en-US" sz="3600" b="1" kern="1200" dirty="0" err="1"/>
            <a:t>va</a:t>
          </a:r>
          <a:r>
            <a:rPr lang="en-US" sz="3600" b="1" kern="1200" dirty="0"/>
            <a:t> </a:t>
          </a:r>
          <a:r>
            <a:rPr lang="en-US" sz="3600" b="1" kern="1200" dirty="0" err="1"/>
            <a:t>uning</a:t>
          </a:r>
          <a:r>
            <a:rPr lang="en-US" sz="3600" b="1" kern="1200" dirty="0"/>
            <a:t> </a:t>
          </a:r>
          <a:r>
            <a:rPr lang="uz-Cyrl-UZ" sz="3600" b="1" kern="1200" dirty="0"/>
            <a:t>oʻziga xos turlari </a:t>
          </a:r>
          <a:endParaRPr lang="ru-RU" sz="3600" kern="1200" dirty="0"/>
        </a:p>
      </dsp:txBody>
      <dsp:txXfrm rot="10800000">
        <a:off x="2642308" y="1415"/>
        <a:ext cx="7336677" cy="1410996"/>
      </dsp:txXfrm>
    </dsp:sp>
    <dsp:sp modelId="{E185D270-EA0D-4A7A-B1D6-4831C1E4F694}">
      <dsp:nvSpPr>
        <dsp:cNvPr id="0" name=""/>
        <dsp:cNvSpPr/>
      </dsp:nvSpPr>
      <dsp:spPr>
        <a:xfrm>
          <a:off x="1584061" y="1415"/>
          <a:ext cx="1410996" cy="141099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FDE939-AED4-4064-88B7-957B23A69369}">
      <dsp:nvSpPr>
        <dsp:cNvPr id="0" name=""/>
        <dsp:cNvSpPr/>
      </dsp:nvSpPr>
      <dsp:spPr>
        <a:xfrm rot="10800000">
          <a:off x="2289559" y="1833605"/>
          <a:ext cx="7689426" cy="1410996"/>
        </a:xfrm>
        <a:prstGeom prst="homePlat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210" tIns="137160" rIns="256032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2.</a:t>
          </a:r>
          <a:r>
            <a:rPr lang="uz-Cyrl-UZ" sz="3600" b="1" kern="1200" dirty="0"/>
            <a:t>Turli neyrotiplar bilan ishlash boʻyicha amaliyot</a:t>
          </a:r>
          <a:endParaRPr lang="ru-RU" sz="3600" kern="1200" dirty="0"/>
        </a:p>
      </dsp:txBody>
      <dsp:txXfrm rot="10800000">
        <a:off x="2642308" y="1833605"/>
        <a:ext cx="7336677" cy="1410996"/>
      </dsp:txXfrm>
    </dsp:sp>
    <dsp:sp modelId="{1D9E1CFA-8EDA-4F86-B9F3-6FAE1B2C20BB}">
      <dsp:nvSpPr>
        <dsp:cNvPr id="0" name=""/>
        <dsp:cNvSpPr/>
      </dsp:nvSpPr>
      <dsp:spPr>
        <a:xfrm>
          <a:off x="1584061" y="1833605"/>
          <a:ext cx="1410996" cy="1410996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D8F476-64A1-4F51-A99E-C68F08833B99}">
      <dsp:nvSpPr>
        <dsp:cNvPr id="0" name=""/>
        <dsp:cNvSpPr/>
      </dsp:nvSpPr>
      <dsp:spPr>
        <a:xfrm rot="10800000">
          <a:off x="2289559" y="3665795"/>
          <a:ext cx="7689426" cy="1410996"/>
        </a:xfrm>
        <a:prstGeom prst="homePlat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210" tIns="137160" rIns="256032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3.</a:t>
          </a:r>
          <a:r>
            <a:rPr lang="uz-Cyrl-UZ" sz="3600" b="1" kern="1200" dirty="0"/>
            <a:t>Turli neyrotiplar bilan</a:t>
          </a:r>
          <a:r>
            <a:rPr lang="en-US" sz="3600" b="1" kern="1200" dirty="0"/>
            <a:t> </a:t>
          </a:r>
          <a:r>
            <a:rPr lang="en-US" sz="3600" b="1" kern="1200" dirty="0" err="1"/>
            <a:t>ishlashda</a:t>
          </a:r>
          <a:r>
            <a:rPr lang="en-US" sz="3600" b="1" kern="1200" dirty="0"/>
            <a:t> </a:t>
          </a:r>
          <a:r>
            <a:rPr lang="uz-Cyrl-UZ" sz="3600" b="1" kern="1200" dirty="0"/>
            <a:t> </a:t>
          </a:r>
          <a:r>
            <a:rPr lang="en-US" sz="3600" b="1" kern="1200" dirty="0" err="1"/>
            <a:t>qo‘llaniladigan</a:t>
          </a:r>
          <a:r>
            <a:rPr lang="en-US" sz="3600" b="1" kern="1200" dirty="0"/>
            <a:t> </a:t>
          </a:r>
          <a:r>
            <a:rPr lang="en-US" sz="3600" b="1" kern="1200" dirty="0" err="1"/>
            <a:t>metodlar</a:t>
          </a:r>
          <a:r>
            <a:rPr lang="en-US" sz="3600" b="1" kern="1200" dirty="0"/>
            <a:t>. </a:t>
          </a:r>
          <a:endParaRPr lang="ru-RU" sz="3600" kern="1200" dirty="0"/>
        </a:p>
      </dsp:txBody>
      <dsp:txXfrm rot="10800000">
        <a:off x="2642308" y="3665795"/>
        <a:ext cx="7336677" cy="1410996"/>
      </dsp:txXfrm>
    </dsp:sp>
    <dsp:sp modelId="{EDE5D1D7-694B-43CD-BD2F-1BCE72709637}">
      <dsp:nvSpPr>
        <dsp:cNvPr id="0" name=""/>
        <dsp:cNvSpPr/>
      </dsp:nvSpPr>
      <dsp:spPr>
        <a:xfrm>
          <a:off x="1584061" y="3665795"/>
          <a:ext cx="1410996" cy="141099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14000" r="-1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8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831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112762" y="3442305"/>
            <a:ext cx="9652001" cy="795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avzu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 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Inklyuziv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va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ehtiyojlarga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asoslangan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differensial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ta’limning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zamonaviy</a:t>
            </a:r>
            <a:r>
              <a:rPr lang="en-US" sz="228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2286" dirty="0" err="1">
                <a:solidFill>
                  <a:srgbClr val="002060"/>
                </a:solidFill>
                <a:latin typeface="Arial Black" panose="020B0A04020102020204" pitchFamily="34" charset="0"/>
              </a:rPr>
              <a:t>yondashuvlari</a:t>
            </a:r>
            <a:endParaRPr lang="en-US" sz="2286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460298" y="1066456"/>
            <a:ext cx="9143999" cy="795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80553">
              <a:defRPr/>
            </a:pP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1.4.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Ta’limda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inklyuziya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ehtiyojlarga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differensial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86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2286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en-US" sz="2286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D6A98180-DFF1-4123-B97C-EF47B4745F8D}"/>
              </a:ext>
            </a:extLst>
          </p:cNvPr>
          <p:cNvGraphicFramePr/>
          <p:nvPr/>
        </p:nvGraphicFramePr>
        <p:xfrm>
          <a:off x="48381" y="1445381"/>
          <a:ext cx="11563048" cy="5078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61A3DBE-C57A-4826-8731-009816B1B294}"/>
              </a:ext>
            </a:extLst>
          </p:cNvPr>
          <p:cNvSpPr txBox="1"/>
          <p:nvPr/>
        </p:nvSpPr>
        <p:spPr>
          <a:xfrm>
            <a:off x="5612190" y="859139"/>
            <a:ext cx="2370667" cy="619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28" b="1" dirty="0" err="1">
                <a:solidFill>
                  <a:srgbClr val="00B0F0"/>
                </a:solidFill>
                <a:latin typeface="Arial Black" panose="020B0A04020102020204" pitchFamily="34" charset="0"/>
              </a:rPr>
              <a:t>Reja</a:t>
            </a:r>
            <a:endParaRPr lang="ru-RU" sz="3428" b="1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98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3E2C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Neyroxilma-xillik nima?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508760"/>
            <a:ext cx="6400800" cy="4206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400"/>
              </a:spcAft>
              <a:buSzPct val="100000"/>
              <a:buChar char="●"/>
            </a:pPr>
            <a:r>
              <a:rPr lang="en-US" sz="28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(neurodiversity) — odamlar miyasi va asab tizimining ishlash tarzidagi tabiiy farqlarni ifodalovchi tushuncha.</a:t>
            </a:r>
            <a:endParaRPr lang="en-US" sz="2800" dirty="0"/>
          </a:p>
          <a:p>
            <a:pPr marL="228600" indent="-228600">
              <a:spcAft>
                <a:spcPts val="1400"/>
              </a:spcAft>
              <a:buSzPct val="100000"/>
              <a:buChar char="●"/>
            </a:pPr>
            <a:r>
              <a:rPr lang="en-US" sz="28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qarashga ko'ra, autizm,  disleksiya kabi holatlar "kasallik" emas, balki inson miyasi xilma-xilligining tabiiy bir qismidir.</a:t>
            </a:r>
            <a:endParaRPr lang="en-US" sz="2800" dirty="0"/>
          </a:p>
          <a:p>
            <a:pPr marL="228600" indent="-228600">
              <a:spcAft>
                <a:spcPts val="1400"/>
              </a:spcAft>
              <a:buSzPct val="100000"/>
              <a:buChar char="●"/>
            </a:pPr>
            <a:r>
              <a:rPr lang="en-US" sz="28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Termin 1990-yillarning oxirida avstraliyalik sotsiolog Judy Singer tomonidan fanga kiritilgan.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7437120" y="1490561"/>
            <a:ext cx="4206240" cy="4480560"/>
          </a:xfrm>
          <a:prstGeom prst="roundRect">
            <a:avLst>
              <a:gd name="adj" fmla="val 2609"/>
            </a:avLst>
          </a:prstGeom>
          <a:solidFill>
            <a:srgbClr val="F4F1FA"/>
          </a:solidFill>
          <a:ln/>
        </p:spPr>
      </p:sp>
      <p:sp>
        <p:nvSpPr>
          <p:cNvPr id="5" name="Shape 3"/>
          <p:cNvSpPr/>
          <p:nvPr/>
        </p:nvSpPr>
        <p:spPr>
          <a:xfrm>
            <a:off x="9006840" y="2103120"/>
            <a:ext cx="1005840" cy="1005840"/>
          </a:xfrm>
          <a:prstGeom prst="ellipse">
            <a:avLst/>
          </a:prstGeom>
          <a:solidFill>
            <a:srgbClr val="3E2C63"/>
          </a:solidFill>
          <a:ln/>
        </p:spPr>
      </p:sp>
      <p:pic>
        <p:nvPicPr>
          <p:cNvPr id="6" name="Image 0" descr="icons/brain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440" y="2331720"/>
            <a:ext cx="548640" cy="54864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7680960" y="3337560"/>
            <a:ext cx="3657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3E2C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~15–20%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7772400" y="4023360"/>
            <a:ext cx="3474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B63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aholining, taxminiy hisob-kitoblarga ko'ra, u yoki bu ko'rinishda neyroxilma-xil ekanligi taxmin qilinadi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457200" y="647395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200" dirty="0">
                <a:solidFill>
                  <a:srgbClr val="6B63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63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23B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Neyroxilma-xillik nima?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5852160" cy="4846320"/>
          </a:xfrm>
          <a:prstGeom prst="roundRect">
            <a:avLst>
              <a:gd name="adj" fmla="val 2264"/>
            </a:avLst>
          </a:prstGeom>
          <a:solidFill>
            <a:srgbClr val="F1F7F6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868680" y="1691640"/>
            <a:ext cx="5212080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800" b="1" dirty="0">
                <a:solidFill>
                  <a:srgbClr val="123B40"/>
                </a:solidFill>
              </a:rPr>
              <a:t>Miya va asab tizimi rivojlanishidagi tabiiy farqlarni tan oluvchi tushuncha.
</a:t>
            </a:r>
            <a:endParaRPr lang="en-US" sz="18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2800" dirty="0">
                <a:solidFill>
                  <a:srgbClr val="233A3D"/>
                </a:solidFill>
              </a:rPr>
              <a:t>Fikrlash, o'rganish va xulq-atvordagi farqlar — "kasallik" emas, balki inson populyatsiyasidagi </a:t>
            </a:r>
            <a:r>
              <a:rPr lang="en-US" sz="2800" b="1" dirty="0">
                <a:solidFill>
                  <a:srgbClr val="1B6E75"/>
                </a:solidFill>
              </a:rPr>
              <a:t>tabiiy xilma-xillik</a:t>
            </a:r>
            <a:r>
              <a:rPr lang="en-US" sz="2800" dirty="0">
                <a:solidFill>
                  <a:srgbClr val="233A3D"/>
                </a:solidFill>
              </a:rPr>
              <a:t> sifatida qaraladi.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6766560" y="1371600"/>
            <a:ext cx="4846320" cy="2286000"/>
          </a:xfrm>
          <a:prstGeom prst="roundRect">
            <a:avLst>
              <a:gd name="adj" fmla="val 4800"/>
            </a:avLst>
          </a:prstGeom>
          <a:solidFill>
            <a:srgbClr val="1B6E75"/>
          </a:solidFill>
          <a:ln/>
        </p:spPr>
      </p:sp>
      <p:sp>
        <p:nvSpPr>
          <p:cNvPr id="6" name="Shape 4"/>
          <p:cNvSpPr/>
          <p:nvPr/>
        </p:nvSpPr>
        <p:spPr>
          <a:xfrm>
            <a:off x="7040880" y="1600200"/>
            <a:ext cx="822960" cy="822960"/>
          </a:xfrm>
          <a:prstGeom prst="ellipse">
            <a:avLst/>
          </a:prstGeom>
          <a:solidFill>
            <a:srgbClr val="4FB3A9"/>
          </a:solidFill>
          <a:ln/>
        </p:spPr>
      </p:sp>
      <p:pic>
        <p:nvPicPr>
          <p:cNvPr id="7" name="Image 0" descr="/home/claude/neuro_deck/icon_child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7865" y="1707185"/>
            <a:ext cx="608990" cy="608990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8046720" y="1645920"/>
            <a:ext cx="3383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Neyrodivergent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8001000" y="2057400"/>
            <a:ext cx="338328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Miya faoliyati "tipik" me'yordan farq qiluvchi aniq shaxs (masalan, autist ).</a:t>
            </a:r>
            <a:endParaRPr lang="en-US" sz="2400" dirty="0"/>
          </a:p>
        </p:txBody>
      </p:sp>
      <p:sp>
        <p:nvSpPr>
          <p:cNvPr id="10" name="Shape 7"/>
          <p:cNvSpPr/>
          <p:nvPr/>
        </p:nvSpPr>
        <p:spPr>
          <a:xfrm>
            <a:off x="6766560" y="3931920"/>
            <a:ext cx="4846320" cy="2286000"/>
          </a:xfrm>
          <a:prstGeom prst="roundRect">
            <a:avLst>
              <a:gd name="adj" fmla="val 4800"/>
            </a:avLst>
          </a:prstGeom>
          <a:solidFill>
            <a:srgbClr val="F4A259"/>
          </a:solidFill>
          <a:ln/>
        </p:spPr>
      </p:sp>
      <p:sp>
        <p:nvSpPr>
          <p:cNvPr id="11" name="Shape 8"/>
          <p:cNvSpPr/>
          <p:nvPr/>
        </p:nvSpPr>
        <p:spPr>
          <a:xfrm>
            <a:off x="7040880" y="4160520"/>
            <a:ext cx="822960" cy="822960"/>
          </a:xfrm>
          <a:prstGeom prst="ellipse">
            <a:avLst/>
          </a:prstGeom>
          <a:solidFill>
            <a:srgbClr val="FFFFFF"/>
          </a:solidFill>
          <a:ln/>
        </p:spPr>
      </p:sp>
      <p:pic>
        <p:nvPicPr>
          <p:cNvPr id="12" name="Image 1" descr="/home/claude/neuro_deck/icon_users_F4A25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7865" y="4267505"/>
            <a:ext cx="608990" cy="608990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8046720" y="4206240"/>
            <a:ext cx="3383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Neyrotipik</a:t>
            </a:r>
            <a:endParaRPr lang="en-US" sz="1600" dirty="0"/>
          </a:p>
        </p:txBody>
      </p:sp>
      <p:sp>
        <p:nvSpPr>
          <p:cNvPr id="14" name="Text 10"/>
          <p:cNvSpPr txBox="1"/>
          <p:nvPr/>
        </p:nvSpPr>
        <p:spPr>
          <a:xfrm>
            <a:off x="8046720" y="4617720"/>
            <a:ext cx="338328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Miya rivojlanishi va faoliyati jamiyatda "o'rtacha me'yor" hisoblangan tarzda kechayotgan shaxs.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16" name="Text 12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7899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3B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Autizm / Asperger — sinfda ishlash metodikasi</a:t>
            </a:r>
            <a:endParaRPr lang="en-US" sz="2700" dirty="0"/>
          </a:p>
        </p:txBody>
      </p:sp>
      <p:sp>
        <p:nvSpPr>
          <p:cNvPr id="3" name="Shape 1"/>
          <p:cNvSpPr/>
          <p:nvPr/>
        </p:nvSpPr>
        <p:spPr>
          <a:xfrm>
            <a:off x="548640" y="132588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4" name="Shape 2"/>
          <p:cNvSpPr/>
          <p:nvPr/>
        </p:nvSpPr>
        <p:spPr>
          <a:xfrm>
            <a:off x="777240" y="155448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5" name="Image 0" descr="/home/claude/neuro_deck/icon_grid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450" y="1637690"/>
            <a:ext cx="473659" cy="4736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554480" y="152704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Vizual jadval</a:t>
            </a:r>
            <a:endParaRPr lang="en-US" sz="13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28600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Kun tartibini rasm/belgilar orqali ko'rgazmali qilish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4297680" y="132588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9" name="Shape 6"/>
          <p:cNvSpPr/>
          <p:nvPr/>
        </p:nvSpPr>
        <p:spPr>
          <a:xfrm>
            <a:off x="4526280" y="155448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10" name="Image 1" descr="/home/claude/neuro_deck/icon_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9490" y="1637690"/>
            <a:ext cx="473659" cy="473659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5303520" y="152704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Aniq qoidalar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4526280" y="228600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Sinf qoidalarini ochiq-oydin, bir xilda tushuntirish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8046720" y="132588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14" name="Shape 10"/>
          <p:cNvSpPr/>
          <p:nvPr/>
        </p:nvSpPr>
        <p:spPr>
          <a:xfrm>
            <a:off x="8275320" y="155448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15" name="Image 2" descr="/home/claude/neuro_deck/icon_bulb_FFFFF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530" y="1637690"/>
            <a:ext cx="473659" cy="473659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9052560" y="152704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Qiziqishidan foydalanish</a:t>
            </a:r>
            <a:endParaRPr lang="en-US" sz="1350" dirty="0"/>
          </a:p>
        </p:txBody>
      </p:sp>
      <p:sp>
        <p:nvSpPr>
          <p:cNvPr id="17" name="Text 12"/>
          <p:cNvSpPr txBox="1"/>
          <p:nvPr/>
        </p:nvSpPr>
        <p:spPr>
          <a:xfrm>
            <a:off x="8275320" y="228600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Uning chuqur qiziqishi orqali darsni motivatsiyalash</a:t>
            </a:r>
            <a:endParaRPr lang="en-US" sz="1100" dirty="0"/>
          </a:p>
        </p:txBody>
      </p:sp>
      <p:sp>
        <p:nvSpPr>
          <p:cNvPr id="18" name="Shape 13"/>
          <p:cNvSpPr/>
          <p:nvPr/>
        </p:nvSpPr>
        <p:spPr>
          <a:xfrm>
            <a:off x="548640" y="370332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19" name="Shape 14"/>
          <p:cNvSpPr/>
          <p:nvPr/>
        </p:nvSpPr>
        <p:spPr>
          <a:xfrm>
            <a:off x="777240" y="393192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20" name="Image 3" descr="/home/claude/neuro_deck/icon_comment_FFFFF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450" y="4015130"/>
            <a:ext cx="473659" cy="473659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1554480" y="390448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Ijtimoiy hikoyalar</a:t>
            </a:r>
            <a:endParaRPr lang="en-US" sz="1350" dirty="0"/>
          </a:p>
        </p:txBody>
      </p:sp>
      <p:sp>
        <p:nvSpPr>
          <p:cNvPr id="22" name="Text 16"/>
          <p:cNvSpPr txBox="1"/>
          <p:nvPr/>
        </p:nvSpPr>
        <p:spPr>
          <a:xfrm>
            <a:off x="777240" y="466344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Vaziyatlarda qanday harakat qilishni oldindan tushuntirish</a:t>
            </a:r>
            <a:endParaRPr lang="en-US" sz="1100" dirty="0"/>
          </a:p>
        </p:txBody>
      </p:sp>
      <p:sp>
        <p:nvSpPr>
          <p:cNvPr id="23" name="Shape 17"/>
          <p:cNvSpPr/>
          <p:nvPr/>
        </p:nvSpPr>
        <p:spPr>
          <a:xfrm>
            <a:off x="4297680" y="370332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24" name="Shape 18"/>
          <p:cNvSpPr/>
          <p:nvPr/>
        </p:nvSpPr>
        <p:spPr>
          <a:xfrm>
            <a:off x="4526280" y="393192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25" name="Image 4" descr="/home/claude/neuro_deck/icon_mute_FFFFFF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9490" y="4015130"/>
            <a:ext cx="473659" cy="473659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5303520" y="390448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Sensor tanaffus</a:t>
            </a:r>
            <a:endParaRPr lang="en-US" sz="1350" dirty="0"/>
          </a:p>
        </p:txBody>
      </p:sp>
      <p:sp>
        <p:nvSpPr>
          <p:cNvPr id="27" name="Text 20"/>
          <p:cNvSpPr txBox="1"/>
          <p:nvPr/>
        </p:nvSpPr>
        <p:spPr>
          <a:xfrm>
            <a:off x="4526280" y="466344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Shovqin ko'p bo'lsa, tinch burchak imkoniyati</a:t>
            </a:r>
            <a:endParaRPr lang="en-US" sz="1100" dirty="0"/>
          </a:p>
        </p:txBody>
      </p:sp>
      <p:sp>
        <p:nvSpPr>
          <p:cNvPr id="28" name="Shape 21"/>
          <p:cNvSpPr/>
          <p:nvPr/>
        </p:nvSpPr>
        <p:spPr>
          <a:xfrm>
            <a:off x="8046720" y="3703320"/>
            <a:ext cx="3520440" cy="2148840"/>
          </a:xfrm>
          <a:prstGeom prst="roundRect">
            <a:avLst>
              <a:gd name="adj" fmla="val 4255"/>
            </a:avLst>
          </a:prstGeom>
          <a:solidFill>
            <a:srgbClr val="F1F7F6"/>
          </a:solidFill>
          <a:ln/>
        </p:spPr>
      </p:sp>
      <p:sp>
        <p:nvSpPr>
          <p:cNvPr id="29" name="Shape 22"/>
          <p:cNvSpPr/>
          <p:nvPr/>
        </p:nvSpPr>
        <p:spPr>
          <a:xfrm>
            <a:off x="8275320" y="3931920"/>
            <a:ext cx="640080" cy="64008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30" name="Image 5" descr="/home/claude/neuro_deck/icon_clock_FFFFFF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8530" y="4015130"/>
            <a:ext cx="473659" cy="473659"/>
          </a:xfrm>
          <a:prstGeom prst="rect">
            <a:avLst/>
          </a:prstGeom>
        </p:spPr>
      </p:pic>
      <p:sp>
        <p:nvSpPr>
          <p:cNvPr id="31" name="Text 23"/>
          <p:cNvSpPr txBox="1"/>
          <p:nvPr/>
        </p:nvSpPr>
        <p:spPr>
          <a:xfrm>
            <a:off x="9052560" y="3904488"/>
            <a:ext cx="22860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O'zgarishga tayyorlash</a:t>
            </a:r>
            <a:endParaRPr lang="en-US" sz="1350" dirty="0"/>
          </a:p>
        </p:txBody>
      </p:sp>
      <p:sp>
        <p:nvSpPr>
          <p:cNvPr id="32" name="Text 24"/>
          <p:cNvSpPr txBox="1"/>
          <p:nvPr/>
        </p:nvSpPr>
        <p:spPr>
          <a:xfrm>
            <a:off x="8275320" y="4663440"/>
            <a:ext cx="306324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Jadvaldagi o'zgarishlar haqida oldindan ogohlantirish</a:t>
            </a:r>
            <a:endParaRPr lang="en-US" sz="1100" dirty="0"/>
          </a:p>
        </p:txBody>
      </p:sp>
      <p:sp>
        <p:nvSpPr>
          <p:cNvPr id="33" name="Text 25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34" name="Text 26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23B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7899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DEGS (ADHD) — sinfda ishlash metodikasi</a:t>
            </a:r>
            <a:endParaRPr lang="en-US" sz="2700" dirty="0"/>
          </a:p>
        </p:txBody>
      </p:sp>
      <p:sp>
        <p:nvSpPr>
          <p:cNvPr id="3" name="Shape 1"/>
          <p:cNvSpPr/>
          <p:nvPr/>
        </p:nvSpPr>
        <p:spPr>
          <a:xfrm>
            <a:off x="548640" y="1417320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548640" y="1417320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1005840" y="1344168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Vazifalarni bo'laklash</a:t>
            </a:r>
            <a:endParaRPr lang="en-US" sz="1450" dirty="0"/>
          </a:p>
        </p:txBody>
      </p:sp>
      <p:sp>
        <p:nvSpPr>
          <p:cNvPr id="6" name="Text 4"/>
          <p:cNvSpPr txBox="1"/>
          <p:nvPr/>
        </p:nvSpPr>
        <p:spPr>
          <a:xfrm>
            <a:off x="1005840" y="1664208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Katta topshiriqni kichik, boshqariladigan qismlarga bo'lish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6217920" y="1417320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6217920" y="1417320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675120" y="1344168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Aniq va qisqa yo'riqnoma</a:t>
            </a:r>
            <a:endParaRPr lang="en-US" sz="1450" dirty="0"/>
          </a:p>
        </p:txBody>
      </p:sp>
      <p:sp>
        <p:nvSpPr>
          <p:cNvPr id="10" name="Text 8"/>
          <p:cNvSpPr txBox="1"/>
          <p:nvPr/>
        </p:nvSpPr>
        <p:spPr>
          <a:xfrm>
            <a:off x="6675120" y="1664208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vaqtning o'zida bitta topshiriq berish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2258568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548640" y="2258568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1005840" y="218541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Harakat tanaffuslari</a:t>
            </a:r>
            <a:endParaRPr lang="en-US" sz="1450" dirty="0"/>
          </a:p>
        </p:txBody>
      </p:sp>
      <p:sp>
        <p:nvSpPr>
          <p:cNvPr id="14" name="Text 12"/>
          <p:cNvSpPr txBox="1"/>
          <p:nvPr/>
        </p:nvSpPr>
        <p:spPr>
          <a:xfrm>
            <a:off x="1005840" y="2505456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Dars orasida qisqa jismoniy harakatga imkon berish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217920" y="2258568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6217920" y="2258568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17" name="Text 15"/>
          <p:cNvSpPr txBox="1"/>
          <p:nvPr/>
        </p:nvSpPr>
        <p:spPr>
          <a:xfrm>
            <a:off x="6675120" y="218541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Vizual taymer</a:t>
            </a:r>
            <a:endParaRPr lang="en-US" sz="1450" dirty="0"/>
          </a:p>
        </p:txBody>
      </p:sp>
      <p:sp>
        <p:nvSpPr>
          <p:cNvPr id="18" name="Text 16"/>
          <p:cNvSpPr txBox="1"/>
          <p:nvPr/>
        </p:nvSpPr>
        <p:spPr>
          <a:xfrm>
            <a:off x="6675120" y="2505456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Vaqtni ko'rgazmali kuzatish uchun taymerdan foydalanish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3099816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548640" y="3099816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300" dirty="0"/>
          </a:p>
        </p:txBody>
      </p:sp>
      <p:sp>
        <p:nvSpPr>
          <p:cNvPr id="21" name="Text 19"/>
          <p:cNvSpPr txBox="1"/>
          <p:nvPr/>
        </p:nvSpPr>
        <p:spPr>
          <a:xfrm>
            <a:off x="1005840" y="3026664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Rag'batlantirish tizimi</a:t>
            </a:r>
            <a:endParaRPr lang="en-US" sz="1450" dirty="0"/>
          </a:p>
        </p:txBody>
      </p:sp>
      <p:sp>
        <p:nvSpPr>
          <p:cNvPr id="22" name="Text 20"/>
          <p:cNvSpPr txBox="1"/>
          <p:nvPr/>
        </p:nvSpPr>
        <p:spPr>
          <a:xfrm>
            <a:off x="1005840" y="3346704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Jetton yoki yulduzcha tizimi orqali ijobiy mustahkamlash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6217920" y="3099816"/>
            <a:ext cx="320040" cy="320040"/>
          </a:xfrm>
          <a:prstGeom prst="ellipse">
            <a:avLst/>
          </a:prstGeom>
          <a:solidFill>
            <a:srgbClr val="F4A259"/>
          </a:solidFill>
          <a:ln/>
        </p:spPr>
      </p:sp>
      <p:sp>
        <p:nvSpPr>
          <p:cNvPr id="24" name="Text 22"/>
          <p:cNvSpPr txBox="1"/>
          <p:nvPr/>
        </p:nvSpPr>
        <p:spPr>
          <a:xfrm>
            <a:off x="6217920" y="3099816"/>
            <a:ext cx="320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23B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300" dirty="0"/>
          </a:p>
        </p:txBody>
      </p:sp>
      <p:sp>
        <p:nvSpPr>
          <p:cNvPr id="25" name="Text 23"/>
          <p:cNvSpPr txBox="1"/>
          <p:nvPr/>
        </p:nvSpPr>
        <p:spPr>
          <a:xfrm>
            <a:off x="6675120" y="3026664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Toza ish o'rni</a:t>
            </a:r>
            <a:endParaRPr lang="en-US" sz="1450" dirty="0"/>
          </a:p>
        </p:txBody>
      </p:sp>
      <p:sp>
        <p:nvSpPr>
          <p:cNvPr id="26" name="Text 24"/>
          <p:cNvSpPr txBox="1"/>
          <p:nvPr/>
        </p:nvSpPr>
        <p:spPr>
          <a:xfrm>
            <a:off x="6675120" y="3346704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BFE0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Chalg'ituvchi omillarni partadan olib tashlash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7FA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FA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23B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Disleksiya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10424160" y="365760"/>
            <a:ext cx="1188720" cy="118872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4" name="Image 0" descr="/home/claude/neuro_deck/icon_book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694" y="520294"/>
            <a:ext cx="879653" cy="879653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4864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F1F7F6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86868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B6E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Xususiyatlari</a:t>
            </a:r>
            <a:endParaRPr lang="en-US" sz="1700" dirty="0"/>
          </a:p>
        </p:txBody>
      </p:sp>
      <p:sp>
        <p:nvSpPr>
          <p:cNvPr id="7" name="Text 4"/>
          <p:cNvSpPr txBox="1"/>
          <p:nvPr/>
        </p:nvSpPr>
        <p:spPr>
          <a:xfrm>
            <a:off x="868680" y="205740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O'qish va yozishda qiyinchilik (harflarni chalkashtirish, sekin o'qish)</a:t>
            </a:r>
            <a:endParaRPr lang="en-US" sz="1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Intellektga bog'liq emas</a:t>
            </a:r>
            <a:endParaRPr lang="en-US" sz="1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Ko'pincha yuqori aqliy salohiyat bilan birga keladi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621792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1B6E75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653796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Metodikasi</a:t>
            </a:r>
            <a:endParaRPr lang="en-US" sz="1700" dirty="0"/>
          </a:p>
        </p:txBody>
      </p:sp>
      <p:sp>
        <p:nvSpPr>
          <p:cNvPr id="10" name="Text 7"/>
          <p:cNvSpPr txBox="1"/>
          <p:nvPr/>
        </p:nvSpPr>
        <p:spPr>
          <a:xfrm>
            <a:off x="6537960" y="205740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Multisensor usul (Orton-Gillingham) — ko'rish, eshitish, teginish orqali oʻrgatish</a:t>
            </a:r>
            <a:endParaRPr lang="en-US" sz="1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Fonologik ongni rivojlantirish mashqlari</a:t>
            </a:r>
            <a:endParaRPr lang="en-US" sz="1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Matnni audio formatda taqdim etish</a:t>
            </a:r>
            <a:endParaRPr lang="en-US" sz="1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Maxsus shrift va katta harflar bilan materiallar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23B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Disgrafiya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10424160" y="365760"/>
            <a:ext cx="1188720" cy="1188720"/>
          </a:xfrm>
          <a:prstGeom prst="ellipse">
            <a:avLst/>
          </a:prstGeom>
          <a:solidFill>
            <a:srgbClr val="F4A259"/>
          </a:solidFill>
          <a:ln/>
        </p:spPr>
      </p:sp>
      <p:pic>
        <p:nvPicPr>
          <p:cNvPr id="4" name="Image 0" descr="/home/claude/neuro_deck/icon_pencil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694" y="520294"/>
            <a:ext cx="879653" cy="879653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4864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F1F7F6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86868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4A2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Xususiyatlari</a:t>
            </a:r>
            <a:endParaRPr lang="en-US" sz="1700" dirty="0"/>
          </a:p>
        </p:txBody>
      </p:sp>
      <p:sp>
        <p:nvSpPr>
          <p:cNvPr id="7" name="Text 4"/>
          <p:cNvSpPr txBox="1"/>
          <p:nvPr/>
        </p:nvSpPr>
        <p:spPr>
          <a:xfrm>
            <a:off x="868680" y="205740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SzPct val="100000"/>
              <a:buChar char="•"/>
            </a:pPr>
            <a:r>
              <a:rPr lang="en-US" sz="2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Harflarni notoʻgʻri, notekis yozish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ct val="100000"/>
              <a:buChar char="•"/>
            </a:pPr>
            <a:r>
              <a:rPr lang="en-US" sz="2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Qo'lda yozishda sekinlik va tez charchash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ct val="100000"/>
              <a:buChar char="•"/>
            </a:pPr>
            <a:r>
              <a:rPr lang="en-US" sz="2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Fikrni qog'ozga tushirishda qiyinchilik (og'zaki fikrlash yaxshi bo'lsa ham)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ct val="100000"/>
              <a:buChar char="•"/>
            </a:pPr>
            <a:r>
              <a:rPr lang="en-US" sz="24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Ko'pincha disleksiya bilan birga uchraydi</a:t>
            </a:r>
            <a:endParaRPr lang="en-US" sz="2400" dirty="0"/>
          </a:p>
        </p:txBody>
      </p:sp>
      <p:sp>
        <p:nvSpPr>
          <p:cNvPr id="8" name="Shape 5"/>
          <p:cNvSpPr/>
          <p:nvPr/>
        </p:nvSpPr>
        <p:spPr>
          <a:xfrm>
            <a:off x="621792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F4A259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653796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Metodikasi</a:t>
            </a:r>
            <a:endParaRPr lang="en-US" sz="1700" dirty="0"/>
          </a:p>
        </p:txBody>
      </p:sp>
      <p:sp>
        <p:nvSpPr>
          <p:cNvPr id="10" name="Text 7"/>
          <p:cNvSpPr txBox="1"/>
          <p:nvPr/>
        </p:nvSpPr>
        <p:spPr>
          <a:xfrm>
            <a:off x="6537960" y="2219417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0000"/>
              </a:lnSpc>
              <a:spcAft>
                <a:spcPts val="900"/>
              </a:spcAft>
              <a:buSzPct val="100000"/>
              <a:buChar char="•"/>
            </a:pPr>
            <a:r>
              <a:rPr lang="en-US" sz="2000" dirty="0">
                <a:solidFill>
                  <a:srgbClr val="FDF1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Motorika mashqlari — yozishdan oldin barmoq va qo'l mushaklarini isitish</a:t>
            </a:r>
            <a:endParaRPr lang="en-US" sz="2000" dirty="0"/>
          </a:p>
          <a:p>
            <a:pPr marL="342900" indent="-342900">
              <a:lnSpc>
                <a:spcPct val="110000"/>
              </a:lnSpc>
              <a:spcAft>
                <a:spcPts val="900"/>
              </a:spcAft>
              <a:buSzPct val="100000"/>
              <a:buChar char="•"/>
            </a:pPr>
            <a:r>
              <a:rPr lang="en-US" sz="2000" dirty="0">
                <a:solidFill>
                  <a:srgbClr val="FDF1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Katta katakli daftardan foydalanish</a:t>
            </a:r>
            <a:endParaRPr lang="en-US" sz="2000" dirty="0"/>
          </a:p>
          <a:p>
            <a:pPr marL="342900" indent="-342900">
              <a:lnSpc>
                <a:spcPct val="110000"/>
              </a:lnSpc>
              <a:spcAft>
                <a:spcPts val="900"/>
              </a:spcAft>
              <a:buSzPct val="100000"/>
              <a:buChar char="•"/>
            </a:pPr>
            <a:r>
              <a:rPr lang="en-US" sz="2000" dirty="0">
                <a:solidFill>
                  <a:srgbClr val="FDF1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Avval og'zaki aytish, keyin yozish (fikrni ajratish)</a:t>
            </a:r>
            <a:endParaRPr lang="en-US" sz="2000" dirty="0"/>
          </a:p>
          <a:p>
            <a:pPr marL="342900" indent="-342900">
              <a:lnSpc>
                <a:spcPct val="110000"/>
              </a:lnSpc>
              <a:spcAft>
                <a:spcPts val="900"/>
              </a:spcAft>
              <a:buSzPct val="100000"/>
              <a:buChar char="•"/>
            </a:pPr>
            <a:r>
              <a:rPr lang="en-US" sz="2000" dirty="0">
                <a:solidFill>
                  <a:srgbClr val="FDF1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Yozma ishlarga qo'shimcha vaqt berish</a:t>
            </a:r>
            <a:endParaRPr lang="en-US" sz="2000" dirty="0"/>
          </a:p>
          <a:p>
            <a:pPr marL="342900" indent="-342900">
              <a:lnSpc>
                <a:spcPct val="110000"/>
              </a:lnSpc>
              <a:spcAft>
                <a:spcPts val="900"/>
              </a:spcAft>
              <a:buSzPct val="100000"/>
              <a:buChar char="•"/>
            </a:pPr>
            <a:r>
              <a:rPr lang="en-US" sz="2000" dirty="0">
                <a:solidFill>
                  <a:srgbClr val="FDF1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Qumga, havoga harf yozish — teginish orqali o'rganish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23B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Diskalkuliya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10424160" y="365760"/>
            <a:ext cx="1188720" cy="1188720"/>
          </a:xfrm>
          <a:prstGeom prst="ellipse">
            <a:avLst/>
          </a:prstGeom>
          <a:solidFill>
            <a:srgbClr val="1B6E75"/>
          </a:solidFill>
          <a:ln/>
        </p:spPr>
      </p:sp>
      <p:pic>
        <p:nvPicPr>
          <p:cNvPr id="4" name="Image 0" descr="/home/claude/neuro_deck/icon_calculator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694" y="520294"/>
            <a:ext cx="879653" cy="879653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4864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F1F7F6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86868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B6E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Xususiyatlari</a:t>
            </a:r>
            <a:endParaRPr lang="en-US" sz="1700" dirty="0"/>
          </a:p>
        </p:txBody>
      </p:sp>
      <p:sp>
        <p:nvSpPr>
          <p:cNvPr id="7" name="Text 4"/>
          <p:cNvSpPr txBox="1"/>
          <p:nvPr/>
        </p:nvSpPr>
        <p:spPr>
          <a:xfrm>
            <a:off x="868680" y="205740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8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Matematik tushunchalarni anglashda qiyinchilik</a:t>
            </a:r>
            <a:endParaRPr lang="en-US" sz="28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8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Sonlar bilan ishlashda, hisoblashda chalkashish</a:t>
            </a:r>
            <a:endParaRPr lang="en-US" sz="28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800" dirty="0">
                <a:solidFill>
                  <a:srgbClr val="233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Vaqt va o'lchov tushunchalarini anglashda muammo</a:t>
            </a:r>
            <a:endParaRPr lang="en-US" sz="2800" dirty="0"/>
          </a:p>
        </p:txBody>
      </p:sp>
      <p:sp>
        <p:nvSpPr>
          <p:cNvPr id="8" name="Shape 5"/>
          <p:cNvSpPr/>
          <p:nvPr/>
        </p:nvSpPr>
        <p:spPr>
          <a:xfrm>
            <a:off x="6217920" y="1371600"/>
            <a:ext cx="5394960" cy="4846320"/>
          </a:xfrm>
          <a:prstGeom prst="roundRect">
            <a:avLst>
              <a:gd name="adj" fmla="val 2264"/>
            </a:avLst>
          </a:prstGeom>
          <a:solidFill>
            <a:srgbClr val="1B6E75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6537960" y="16002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Metodikasi</a:t>
            </a:r>
            <a:endParaRPr lang="en-US" sz="1700" dirty="0"/>
          </a:p>
        </p:txBody>
      </p:sp>
      <p:sp>
        <p:nvSpPr>
          <p:cNvPr id="10" name="Text 7"/>
          <p:cNvSpPr txBox="1"/>
          <p:nvPr/>
        </p:nvSpPr>
        <p:spPr>
          <a:xfrm>
            <a:off x="6537960" y="205740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Konkret narsalar (predmetlar) orqali sonlarni tushuntirish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Vizual sxema va diagrammalardan foydalanish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Bosqichma-bosqich, sekin ilgarilash</a:t>
            </a:r>
            <a:endParaRPr lang="en-US" sz="2400" dirty="0"/>
          </a:p>
          <a:p>
            <a:pPr marL="342900" indent="-342900">
              <a:lnSpc>
                <a:spcPct val="115000"/>
              </a:lnSpc>
              <a:spcAft>
                <a:spcPts val="1200"/>
              </a:spcAft>
              <a:buSzPct val="100000"/>
              <a:buChar char="•"/>
            </a:pPr>
            <a:r>
              <a:rPr lang="en-US" sz="2400" dirty="0">
                <a:solidFill>
                  <a:srgbClr val="E7F3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Amaliy o'yinlar orqali mashq qildirish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457200" y="651052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  •  Boshlang'ich maktab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7A7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383280" cy="6858000"/>
          </a:xfrm>
          <a:prstGeom prst="rect">
            <a:avLst/>
          </a:prstGeom>
          <a:solidFill>
            <a:srgbClr val="2EC4B6"/>
          </a:solidFill>
          <a:ln/>
        </p:spPr>
      </p:sp>
      <p:sp>
        <p:nvSpPr>
          <p:cNvPr id="3" name="Shape 1"/>
          <p:cNvSpPr/>
          <p:nvPr/>
        </p:nvSpPr>
        <p:spPr>
          <a:xfrm>
            <a:off x="914400" y="1600200"/>
            <a:ext cx="1554480" cy="1554480"/>
          </a:xfrm>
          <a:prstGeom prst="ellipse">
            <a:avLst/>
          </a:prstGeom>
          <a:solidFill>
            <a:srgbClr val="FFFFFF"/>
          </a:solidFill>
          <a:ln/>
        </p:spPr>
      </p:sp>
      <p:pic>
        <p:nvPicPr>
          <p:cNvPr id="4" name="Image 0" descr="icons/walking_2EC4B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440" y="1920240"/>
            <a:ext cx="914400" cy="914400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457200" y="338328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 5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365760" y="3703320"/>
            <a:ext cx="2651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Dispraksiya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3931920" y="594360"/>
            <a:ext cx="7680960" cy="4297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24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Rasmiy nomi — rivojlanish koordinatsiya buzilishi (DCD); harakatlarni rejalashtirish va muvofiqlashtirishga ta'sir qiladi.</a:t>
            </a:r>
            <a:endParaRPr lang="en-US" sz="24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24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Nozik motorika (yozish, tugma qadash) va yirik motorika (yugurish, muvozanat) bilan bog'liq vazifalarda qiyinchilik.</a:t>
            </a:r>
            <a:endParaRPr lang="en-US" sz="24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24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Fazoda yo'nalish topish va kundalik harakatlar ketma-ketligini rejalashtirishda qo'shimcha kuch talab etilishi mumkin.</a:t>
            </a:r>
            <a:endParaRPr lang="en-US" sz="24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240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Jismoniy mashqlar va bosqichma-bosqich mashg'ulotlar ko'nikmalarni sezilarli darajada yaxshilaydi.</a:t>
            </a:r>
            <a:endParaRPr lang="en-US" sz="2400" dirty="0"/>
          </a:p>
        </p:txBody>
      </p:sp>
      <p:sp>
        <p:nvSpPr>
          <p:cNvPr id="8" name="Shape 5"/>
          <p:cNvSpPr/>
          <p:nvPr/>
        </p:nvSpPr>
        <p:spPr>
          <a:xfrm>
            <a:off x="3886200" y="5257800"/>
            <a:ext cx="7680960" cy="868680"/>
          </a:xfrm>
          <a:prstGeom prst="roundRect">
            <a:avLst>
              <a:gd name="adj" fmla="val 8421"/>
            </a:avLst>
          </a:prstGeom>
          <a:solidFill>
            <a:srgbClr val="F4F1FA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4160520" y="5257800"/>
            <a:ext cx="72237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C4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Kuchli tomoni:  </a:t>
            </a:r>
            <a:r>
              <a:rPr lang="en-US" sz="1350" dirty="0">
                <a:solidFill>
                  <a:srgbClr val="2A21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sabr-toqat, qat'iyatlilik va vazifalarga original yondashuv topish qobiliyati.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457200" y="6473952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200" dirty="0">
                <a:solidFill>
                  <a:srgbClr val="6B63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NEYROXILMA-XILLIK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63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594</Words>
  <Application>Microsoft Office PowerPoint</Application>
  <PresentationFormat>Широкоэкранный</PresentationFormat>
  <Paragraphs>114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Cambria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Dell</cp:lastModifiedBy>
  <cp:revision>10</cp:revision>
  <dcterms:created xsi:type="dcterms:W3CDTF">2026-09-03T21:12:57Z</dcterms:created>
  <dcterms:modified xsi:type="dcterms:W3CDTF">2026-10-13T03:21:35Z</dcterms:modified>
</cp:coreProperties>
</file>