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69" r:id="rId5"/>
    <p:sldId id="270" r:id="rId6"/>
    <p:sldId id="271" r:id="rId7"/>
    <p:sldId id="264" r:id="rId8"/>
    <p:sldId id="259" r:id="rId9"/>
    <p:sldId id="260" r:id="rId10"/>
    <p:sldId id="261" r:id="rId11"/>
    <p:sldId id="262" r:id="rId12"/>
    <p:sldId id="263" r:id="rId13"/>
    <p:sldId id="265" r:id="rId14"/>
    <p:sldId id="267" r:id="rId15"/>
    <p:sldId id="268" r:id="rId16"/>
    <p:sldId id="272"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1565"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4B4D2B4D-8401-41C7-A13A-D7FA88F21883}" type="datetimeFigureOut">
              <a:rPr lang="ru-RU" smtClean="0"/>
              <a:t>12.10.2026</a:t>
            </a:fld>
            <a:endParaRPr lang="ru-RU"/>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ru-RU"/>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FE23202-8088-4F54-B02D-762867C6121F}"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4B4D2B4D-8401-41C7-A13A-D7FA88F21883}" type="datetimeFigureOut">
              <a:rPr lang="ru-RU" smtClean="0"/>
              <a:t>12.10.2026</a:t>
            </a:fld>
            <a:endParaRPr lang="ru-RU"/>
          </a:p>
        </p:txBody>
      </p:sp>
      <p:sp>
        <p:nvSpPr>
          <p:cNvPr id="9" name="Slide Number Placeholder 8"/>
          <p:cNvSpPr>
            <a:spLocks noGrp="1"/>
          </p:cNvSpPr>
          <p:nvPr>
            <p:ph type="sldNum" sz="quarter" idx="15"/>
          </p:nvPr>
        </p:nvSpPr>
        <p:spPr/>
        <p:txBody>
          <a:bodyPr rtlCol="0"/>
          <a:lstStyle/>
          <a:p>
            <a:fld id="{BFE23202-8088-4F54-B02D-762867C6121F}" type="slidenum">
              <a:rPr lang="ru-RU" smtClean="0"/>
              <a:t>‹#›</a:t>
            </a:fld>
            <a:endParaRPr lang="ru-RU"/>
          </a:p>
        </p:txBody>
      </p:sp>
      <p:sp>
        <p:nvSpPr>
          <p:cNvPr id="10" name="Footer Placeholder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4B4D2B4D-8401-41C7-A13A-D7FA88F21883}" type="datetimeFigureOut">
              <a:rPr lang="ru-RU" smtClean="0"/>
              <a:t>12.10.2026</a:t>
            </a:fld>
            <a:endParaRPr lang="ru-RU"/>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ru-RU"/>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BFE23202-8088-4F54-B02D-762867C6121F}"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B4D2B4D-8401-41C7-A13A-D7FA88F21883}" type="datetimeFigureOut">
              <a:rPr lang="ru-RU" smtClean="0"/>
              <a:t>12.10.2026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FE23202-8088-4F54-B02D-762867C6121F}" type="slidenum">
              <a:rPr lang="ru-RU" smtClean="0"/>
              <a:t>‹#›</a:t>
            </a:fld>
            <a:endParaRPr lang="ru-RU"/>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4B4D2B4D-8401-41C7-A13A-D7FA88F21883}" type="datetimeFigureOut">
              <a:rPr lang="ru-RU" smtClean="0"/>
              <a:t>12.10.2026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FE23202-8088-4F54-B02D-762867C6121F}" type="slidenum">
              <a:rPr lang="ru-RU" smtClean="0"/>
              <a:t>‹#›</a:t>
            </a:fld>
            <a:endParaRPr lang="ru-RU"/>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4B4D2B4D-8401-41C7-A13A-D7FA88F21883}" type="datetimeFigureOut">
              <a:rPr lang="ru-RU" smtClean="0"/>
              <a:t>12.10.2026</a:t>
            </a:fld>
            <a:endParaRPr lang="ru-RU"/>
          </a:p>
        </p:txBody>
      </p:sp>
      <p:sp>
        <p:nvSpPr>
          <p:cNvPr id="7" name="Slide Number Placeholder 6"/>
          <p:cNvSpPr>
            <a:spLocks noGrp="1"/>
          </p:cNvSpPr>
          <p:nvPr>
            <p:ph type="sldNum" sz="quarter" idx="11"/>
          </p:nvPr>
        </p:nvSpPr>
        <p:spPr/>
        <p:txBody>
          <a:bodyPr rtlCol="0"/>
          <a:lstStyle/>
          <a:p>
            <a:fld id="{BFE23202-8088-4F54-B02D-762867C6121F}" type="slidenum">
              <a:rPr lang="ru-RU" smtClean="0"/>
              <a:t>‹#›</a:t>
            </a:fld>
            <a:endParaRPr lang="ru-RU"/>
          </a:p>
        </p:txBody>
      </p:sp>
      <p:sp>
        <p:nvSpPr>
          <p:cNvPr id="8" name="Footer Placeholder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4D2B4D-8401-41C7-A13A-D7FA88F21883}" type="datetimeFigureOut">
              <a:rPr lang="ru-RU" smtClean="0"/>
              <a:t>12.10.2026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FE23202-8088-4F54-B02D-762867C6121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4B4D2B4D-8401-41C7-A13A-D7FA88F21883}" type="datetimeFigureOut">
              <a:rPr lang="ru-RU" smtClean="0"/>
              <a:t>12.10.2026</a:t>
            </a:fld>
            <a:endParaRPr lang="ru-RU"/>
          </a:p>
        </p:txBody>
      </p:sp>
      <p:sp>
        <p:nvSpPr>
          <p:cNvPr id="22" name="Slide Number Placeholder 21"/>
          <p:cNvSpPr>
            <a:spLocks noGrp="1"/>
          </p:cNvSpPr>
          <p:nvPr>
            <p:ph type="sldNum" sz="quarter" idx="15"/>
          </p:nvPr>
        </p:nvSpPr>
        <p:spPr/>
        <p:txBody>
          <a:bodyPr rtlCol="0"/>
          <a:lstStyle/>
          <a:p>
            <a:fld id="{BFE23202-8088-4F54-B02D-762867C6121F}" type="slidenum">
              <a:rPr lang="ru-RU" smtClean="0"/>
              <a:t>‹#›</a:t>
            </a:fld>
            <a:endParaRPr lang="ru-RU"/>
          </a:p>
        </p:txBody>
      </p:sp>
      <p:sp>
        <p:nvSpPr>
          <p:cNvPr id="23" name="Footer Placeholder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4B4D2B4D-8401-41C7-A13A-D7FA88F21883}" type="datetimeFigureOut">
              <a:rPr lang="ru-RU" smtClean="0"/>
              <a:t>12.10.2026</a:t>
            </a:fld>
            <a:endParaRPr lang="ru-RU"/>
          </a:p>
        </p:txBody>
      </p:sp>
      <p:sp>
        <p:nvSpPr>
          <p:cNvPr id="18" name="Slide Number Placeholder 17"/>
          <p:cNvSpPr>
            <a:spLocks noGrp="1"/>
          </p:cNvSpPr>
          <p:nvPr>
            <p:ph type="sldNum" sz="quarter" idx="11"/>
          </p:nvPr>
        </p:nvSpPr>
        <p:spPr/>
        <p:txBody>
          <a:bodyPr rtlCol="0"/>
          <a:lstStyle/>
          <a:p>
            <a:fld id="{BFE23202-8088-4F54-B02D-762867C6121F}" type="slidenum">
              <a:rPr lang="ru-RU" smtClean="0"/>
              <a:t>‹#›</a:t>
            </a:fld>
            <a:endParaRPr lang="ru-RU"/>
          </a:p>
        </p:txBody>
      </p:sp>
      <p:sp>
        <p:nvSpPr>
          <p:cNvPr id="21" name="Footer Placeholder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4D2B4D-8401-41C7-A13A-D7FA88F21883}" type="datetimeFigureOut">
              <a:rPr lang="ru-RU" smtClean="0"/>
              <a:t>12.10.2026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FE23202-8088-4F54-B02D-762867C6121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4D2B4D-8401-41C7-A13A-D7FA88F21883}" type="datetimeFigureOut">
              <a:rPr lang="ru-RU" smtClean="0"/>
              <a:t>12.10.2026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FE23202-8088-4F54-B02D-762867C6121F}"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B4D2B4D-8401-41C7-A13A-D7FA88F21883}" type="datetimeFigureOut">
              <a:rPr lang="ru-RU" smtClean="0"/>
              <a:t>12.10.2026</a:t>
            </a:fld>
            <a:endParaRPr lang="ru-RU"/>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FE23202-8088-4F54-B02D-762867C6121F}"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28601"/>
            <a:ext cx="7772400" cy="838200"/>
          </a:xfrm>
        </p:spPr>
        <p:txBody>
          <a:bodyPr>
            <a:normAutofit fontScale="90000"/>
          </a:bodyPr>
          <a:lstStyle/>
          <a:p>
            <a:pPr algn="ctr"/>
            <a:r>
              <a:rPr lang="en-US" dirty="0" smtClean="0"/>
              <a:t>2.2.1 </a:t>
            </a:r>
            <a:r>
              <a:rPr lang="en-US" dirty="0" err="1" smtClean="0"/>
              <a:t>Shaxsga</a:t>
            </a:r>
            <a:r>
              <a:rPr lang="en-US" dirty="0" smtClean="0"/>
              <a:t> </a:t>
            </a:r>
            <a:r>
              <a:rPr lang="en-US" dirty="0" err="1" smtClean="0"/>
              <a:t>yo’naltirilgan</a:t>
            </a:r>
            <a:r>
              <a:rPr lang="en-US" dirty="0" smtClean="0"/>
              <a:t> </a:t>
            </a:r>
            <a:r>
              <a:rPr lang="en-US" dirty="0" err="1" smtClean="0"/>
              <a:t>ta’lim</a:t>
            </a:r>
            <a:r>
              <a:rPr lang="en-US" dirty="0" smtClean="0"/>
              <a:t> </a:t>
            </a:r>
            <a:r>
              <a:rPr lang="en-US" dirty="0" err="1" smtClean="0"/>
              <a:t>turlari</a:t>
            </a:r>
            <a:r>
              <a:rPr lang="en-US" dirty="0" smtClean="0"/>
              <a:t> </a:t>
            </a:r>
            <a:r>
              <a:rPr lang="en-US" dirty="0" err="1" smtClean="0"/>
              <a:t>va</a:t>
            </a:r>
            <a:r>
              <a:rPr lang="en-US" dirty="0" smtClean="0"/>
              <a:t> </a:t>
            </a:r>
            <a:r>
              <a:rPr lang="en-US" dirty="0" err="1" smtClean="0"/>
              <a:t>texnologiyalari</a:t>
            </a:r>
            <a:endParaRPr lang="ru-RU" dirty="0"/>
          </a:p>
        </p:txBody>
      </p:sp>
      <p:sp>
        <p:nvSpPr>
          <p:cNvPr id="3" name="Subtitle 2"/>
          <p:cNvSpPr>
            <a:spLocks noGrp="1"/>
          </p:cNvSpPr>
          <p:nvPr>
            <p:ph type="subTitle" idx="1"/>
          </p:nvPr>
        </p:nvSpPr>
        <p:spPr>
          <a:xfrm>
            <a:off x="2057400" y="2209800"/>
            <a:ext cx="6400800" cy="3048000"/>
          </a:xfrm>
        </p:spPr>
        <p:txBody>
          <a:bodyPr>
            <a:noAutofit/>
          </a:bodyPr>
          <a:lstStyle/>
          <a:p>
            <a:r>
              <a:rPr lang="en-US" dirty="0" smtClean="0">
                <a:solidFill>
                  <a:srgbClr val="C00000"/>
                </a:solidFill>
                <a:effectLst/>
                <a:latin typeface="Times New Roman" pitchFamily="18" charset="0"/>
                <a:cs typeface="Times New Roman" pitchFamily="18" charset="0"/>
              </a:rPr>
              <a:t>1-4-sinflar (</a:t>
            </a:r>
            <a:r>
              <a:rPr lang="en-US" dirty="0" err="1" smtClean="0">
                <a:solidFill>
                  <a:srgbClr val="C00000"/>
                </a:solidFill>
                <a:effectLst/>
                <a:latin typeface="Times New Roman" pitchFamily="18" charset="0"/>
                <a:cs typeface="Times New Roman" pitchFamily="18" charset="0"/>
              </a:rPr>
              <a:t>boshlang‘ich</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sinf</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o‘quvchilari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taxminan</a:t>
            </a:r>
            <a:r>
              <a:rPr lang="en-US" dirty="0" smtClean="0">
                <a:solidFill>
                  <a:srgbClr val="C00000"/>
                </a:solidFill>
                <a:effectLst/>
                <a:latin typeface="Times New Roman" pitchFamily="18" charset="0"/>
                <a:cs typeface="Times New Roman" pitchFamily="18" charset="0"/>
              </a:rPr>
              <a:t> 7-10 </a:t>
            </a:r>
            <a:r>
              <a:rPr lang="en-US" dirty="0" err="1" smtClean="0">
                <a:solidFill>
                  <a:srgbClr val="C00000"/>
                </a:solidFill>
                <a:effectLst/>
                <a:latin typeface="Times New Roman" pitchFamily="18" charset="0"/>
                <a:cs typeface="Times New Roman" pitchFamily="18" charset="0"/>
              </a:rPr>
              <a:t>yosh</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uchun</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shaxsga</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yo‘naltirilgan</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ta’lim</a:t>
            </a:r>
            <a:r>
              <a:rPr lang="en-US" dirty="0" smtClean="0">
                <a:solidFill>
                  <a:srgbClr val="C00000"/>
                </a:solidFill>
                <a:effectLst/>
                <a:latin typeface="Times New Roman" pitchFamily="18" charset="0"/>
                <a:cs typeface="Times New Roman" pitchFamily="18" charset="0"/>
              </a:rPr>
              <a:t> </a:t>
            </a:r>
          </a:p>
          <a:p>
            <a:r>
              <a:rPr lang="en-US" dirty="0" smtClean="0">
                <a:solidFill>
                  <a:srgbClr val="C00000"/>
                </a:solidFill>
                <a:effectLst/>
                <a:latin typeface="Times New Roman" pitchFamily="18" charset="0"/>
                <a:cs typeface="Times New Roman" pitchFamily="18" charset="0"/>
              </a:rPr>
              <a:t>(</a:t>
            </a:r>
            <a:r>
              <a:rPr lang="en-US" dirty="0" smtClean="0">
                <a:solidFill>
                  <a:schemeClr val="tx2">
                    <a:lumMod val="50000"/>
                  </a:schemeClr>
                </a:solidFill>
                <a:effectLst/>
                <a:latin typeface="Times New Roman" pitchFamily="18" charset="0"/>
                <a:cs typeface="Times New Roman" pitchFamily="18" charset="0"/>
              </a:rPr>
              <a:t>personalized /</a:t>
            </a:r>
            <a:r>
              <a:rPr lang="en-US" dirty="0" err="1" smtClean="0">
                <a:solidFill>
                  <a:schemeClr val="tx2">
                    <a:lumMod val="50000"/>
                  </a:schemeClr>
                </a:solidFill>
                <a:effectLst/>
                <a:latin typeface="Times New Roman" pitchFamily="18" charset="0"/>
                <a:cs typeface="Times New Roman" pitchFamily="18" charset="0"/>
              </a:rPr>
              <a:t>shaxsiy</a:t>
            </a:r>
            <a:r>
              <a:rPr lang="en-US" dirty="0" smtClean="0">
                <a:solidFill>
                  <a:schemeClr val="tx2">
                    <a:lumMod val="50000"/>
                  </a:schemeClr>
                </a:solidFill>
                <a:effectLst/>
                <a:latin typeface="Times New Roman" pitchFamily="18" charset="0"/>
                <a:cs typeface="Times New Roman" pitchFamily="18" charset="0"/>
              </a:rPr>
              <a:t> </a:t>
            </a:r>
          </a:p>
          <a:p>
            <a:r>
              <a:rPr lang="en-US" dirty="0" smtClean="0">
                <a:solidFill>
                  <a:schemeClr val="tx2">
                    <a:lumMod val="50000"/>
                  </a:schemeClr>
                </a:solidFill>
                <a:effectLst/>
                <a:latin typeface="Times New Roman" pitchFamily="18" charset="0"/>
                <a:cs typeface="Times New Roman" pitchFamily="18" charset="0"/>
              </a:rPr>
              <a:t>individualized / individual</a:t>
            </a:r>
          </a:p>
          <a:p>
            <a:r>
              <a:rPr lang="en-US" dirty="0" smtClean="0">
                <a:solidFill>
                  <a:schemeClr val="tx2">
                    <a:lumMod val="50000"/>
                  </a:schemeClr>
                </a:solidFill>
                <a:effectLst/>
                <a:latin typeface="Times New Roman" pitchFamily="18" charset="0"/>
                <a:cs typeface="Times New Roman" pitchFamily="18" charset="0"/>
              </a:rPr>
              <a:t> differentiated / </a:t>
            </a:r>
            <a:r>
              <a:rPr lang="en-US" dirty="0" err="1" smtClean="0">
                <a:solidFill>
                  <a:schemeClr val="tx2">
                    <a:lumMod val="50000"/>
                  </a:schemeClr>
                </a:solidFill>
                <a:effectLst/>
                <a:latin typeface="Times New Roman" pitchFamily="18" charset="0"/>
                <a:cs typeface="Times New Roman" pitchFamily="18" charset="0"/>
              </a:rPr>
              <a:t>differensiyalashgan</a:t>
            </a:r>
            <a:r>
              <a:rPr lang="en-US" dirty="0" smtClean="0">
                <a:solidFill>
                  <a:schemeClr val="tx2">
                    <a:lumMod val="50000"/>
                  </a:schemeClr>
                </a:solidFill>
                <a:effectLst/>
                <a:latin typeface="Times New Roman" pitchFamily="18" charset="0"/>
                <a:cs typeface="Times New Roman" pitchFamily="18" charset="0"/>
              </a:rPr>
              <a:t> </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ta’limni</a:t>
            </a:r>
            <a:r>
              <a:rPr lang="en-US" dirty="0" smtClean="0">
                <a:solidFill>
                  <a:srgbClr val="C00000"/>
                </a:solidFill>
                <a:effectLst/>
                <a:latin typeface="Times New Roman" pitchFamily="18" charset="0"/>
                <a:cs typeface="Times New Roman" pitchFamily="18" charset="0"/>
              </a:rPr>
              <a:t> </a:t>
            </a:r>
          </a:p>
          <a:p>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moslashtirib</a:t>
            </a:r>
            <a:r>
              <a:rPr lang="en-US" dirty="0">
                <a:solidFill>
                  <a:srgbClr val="C00000"/>
                </a:solidFill>
                <a:latin typeface="Times New Roman" pitchFamily="18" charset="0"/>
                <a:cs typeface="Times New Roman" pitchFamily="18" charset="0"/>
              </a:rPr>
              <a:t> </a:t>
            </a:r>
            <a:r>
              <a:rPr lang="en-US" dirty="0" err="1" smtClean="0">
                <a:solidFill>
                  <a:srgbClr val="C00000"/>
                </a:solidFill>
                <a:latin typeface="Times New Roman" pitchFamily="18" charset="0"/>
                <a:cs typeface="Times New Roman" pitchFamily="18" charset="0"/>
              </a:rPr>
              <a:t>o’tish</a:t>
            </a:r>
            <a:r>
              <a:rPr lang="en-US" dirty="0" smtClean="0">
                <a:solidFill>
                  <a:srgbClr val="C00000"/>
                </a:solidFill>
                <a:latin typeface="Times New Roman" pitchFamily="18" charset="0"/>
                <a:cs typeface="Times New Roman" pitchFamily="18" charset="0"/>
              </a:rPr>
              <a:t> </a:t>
            </a:r>
            <a:r>
              <a:rPr lang="en-US" dirty="0" err="1" smtClean="0">
                <a:solidFill>
                  <a:srgbClr val="C00000"/>
                </a:solidFill>
                <a:latin typeface="Times New Roman" pitchFamily="18" charset="0"/>
                <a:cs typeface="Times New Roman" pitchFamily="18" charset="0"/>
              </a:rPr>
              <a:t>turi</a:t>
            </a:r>
            <a:r>
              <a:rPr lang="en-US" dirty="0" smtClean="0">
                <a:solidFill>
                  <a:srgbClr val="C00000"/>
                </a:solidFill>
                <a:effectLst/>
                <a:latin typeface="Times New Roman" pitchFamily="18" charset="0"/>
                <a:cs typeface="Times New Roman" pitchFamily="18" charset="0"/>
              </a:rPr>
              <a:t>.</a:t>
            </a:r>
          </a:p>
          <a:p>
            <a:r>
              <a:rPr lang="en-US" dirty="0" smtClean="0">
                <a:solidFill>
                  <a:srgbClr val="C00000"/>
                </a:solidFill>
                <a:effectLst/>
                <a:latin typeface="Times New Roman" pitchFamily="18" charset="0"/>
                <a:cs typeface="Times New Roman" pitchFamily="18" charset="0"/>
              </a:rPr>
              <a:t> Bu </a:t>
            </a:r>
            <a:r>
              <a:rPr lang="en-US" dirty="0" err="1" smtClean="0">
                <a:solidFill>
                  <a:srgbClr val="C00000"/>
                </a:solidFill>
                <a:effectLst/>
                <a:latin typeface="Times New Roman" pitchFamily="18" charset="0"/>
                <a:cs typeface="Times New Roman" pitchFamily="18" charset="0"/>
              </a:rPr>
              <a:t>yoshdagi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bolalar</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uchun</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asosiy</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e’tibor</a:t>
            </a:r>
            <a:r>
              <a:rPr lang="en-US" dirty="0" smtClean="0">
                <a:solidFill>
                  <a:srgbClr val="C00000"/>
                </a:solidFill>
                <a:effectLst/>
                <a:latin typeface="Times New Roman" pitchFamily="18" charset="0"/>
                <a:cs typeface="Times New Roman" pitchFamily="18" charset="0"/>
              </a:rPr>
              <a:t>:</a:t>
            </a:r>
          </a:p>
          <a:p>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o‘yin</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orqali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o‘rganish</a:t>
            </a:r>
            <a:r>
              <a:rPr lang="en-US" dirty="0" smtClean="0">
                <a:solidFill>
                  <a:srgbClr val="C00000"/>
                </a:solidFill>
                <a:effectLst/>
                <a:latin typeface="Times New Roman" pitchFamily="18" charset="0"/>
                <a:cs typeface="Times New Roman" pitchFamily="18" charset="0"/>
              </a:rPr>
              <a:t>, </a:t>
            </a:r>
          </a:p>
          <a:p>
            <a:r>
              <a:rPr lang="en-US" dirty="0" err="1" smtClean="0">
                <a:solidFill>
                  <a:srgbClr val="C00000"/>
                </a:solidFill>
                <a:effectLst/>
                <a:latin typeface="Times New Roman" pitchFamily="18" charset="0"/>
                <a:cs typeface="Times New Roman" pitchFamily="18" charset="0"/>
              </a:rPr>
              <a:t>qiziqishni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saqlash</a:t>
            </a:r>
            <a:r>
              <a:rPr lang="en-US" dirty="0" smtClean="0">
                <a:solidFill>
                  <a:srgbClr val="C00000"/>
                </a:solidFill>
                <a:effectLst/>
                <a:latin typeface="Times New Roman" pitchFamily="18" charset="0"/>
                <a:cs typeface="Times New Roman" pitchFamily="18" charset="0"/>
              </a:rPr>
              <a:t>,</a:t>
            </a:r>
          </a:p>
          <a:p>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har</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bir</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bolaning</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o‘rganish</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tezligi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va</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uslubini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hisobga</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olish</a:t>
            </a:r>
            <a:r>
              <a:rPr lang="en-US" dirty="0" smtClean="0">
                <a:solidFill>
                  <a:srgbClr val="C00000"/>
                </a:solidFill>
                <a:effectLst/>
                <a:latin typeface="Times New Roman" pitchFamily="18" charset="0"/>
                <a:cs typeface="Times New Roman" pitchFamily="18" charset="0"/>
              </a:rPr>
              <a:t>, </a:t>
            </a:r>
          </a:p>
          <a:p>
            <a:r>
              <a:rPr lang="en-US" dirty="0" err="1" smtClean="0">
                <a:solidFill>
                  <a:srgbClr val="C00000"/>
                </a:solidFill>
                <a:effectLst/>
                <a:latin typeface="Times New Roman" pitchFamily="18" charset="0"/>
                <a:cs typeface="Times New Roman" pitchFamily="18" charset="0"/>
              </a:rPr>
              <a:t>motivatsiyani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oshirish</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va</a:t>
            </a:r>
            <a:endParaRPr lang="en-US" dirty="0" smtClean="0">
              <a:solidFill>
                <a:srgbClr val="C00000"/>
              </a:solidFill>
              <a:effectLst/>
              <a:latin typeface="Times New Roman" pitchFamily="18" charset="0"/>
              <a:cs typeface="Times New Roman" pitchFamily="18" charset="0"/>
            </a:endParaRPr>
          </a:p>
          <a:p>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o‘ziga</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ishonchni</a:t>
            </a:r>
            <a:r>
              <a:rPr lang="en-US" dirty="0" smtClean="0">
                <a:solidFill>
                  <a:srgbClr val="C00000"/>
                </a:solidFill>
                <a:effectLst/>
                <a:latin typeface="Times New Roman" pitchFamily="18" charset="0"/>
                <a:cs typeface="Times New Roman" pitchFamily="18" charset="0"/>
              </a:rPr>
              <a:t> </a:t>
            </a:r>
            <a:r>
              <a:rPr lang="en-US" dirty="0" err="1" smtClean="0">
                <a:solidFill>
                  <a:srgbClr val="C00000"/>
                </a:solidFill>
                <a:effectLst/>
                <a:latin typeface="Times New Roman" pitchFamily="18" charset="0"/>
                <a:cs typeface="Times New Roman" pitchFamily="18" charset="0"/>
              </a:rPr>
              <a:t>shakllantirish</a:t>
            </a:r>
            <a:r>
              <a:rPr lang="en-US" dirty="0">
                <a:solidFill>
                  <a:srgbClr val="C00000"/>
                </a:solidFill>
                <a:latin typeface="Times New Roman" pitchFamily="18" charset="0"/>
                <a:cs typeface="Times New Roman" pitchFamily="18" charset="0"/>
              </a:rPr>
              <a:t> </a:t>
            </a:r>
            <a:r>
              <a:rPr lang="en-US" dirty="0" err="1" smtClean="0">
                <a:solidFill>
                  <a:srgbClr val="C00000"/>
                </a:solidFill>
                <a:latin typeface="Times New Roman" pitchFamily="18" charset="0"/>
                <a:cs typeface="Times New Roman" pitchFamily="18" charset="0"/>
              </a:rPr>
              <a:t>kabilardir</a:t>
            </a:r>
            <a:r>
              <a:rPr lang="en-US" dirty="0" smtClean="0">
                <a:solidFill>
                  <a:srgbClr val="C00000"/>
                </a:solidFill>
                <a:latin typeface="Times New Roman" pitchFamily="18" charset="0"/>
                <a:cs typeface="Times New Roman" pitchFamily="18" charset="0"/>
              </a:rPr>
              <a:t>.</a:t>
            </a:r>
            <a:endParaRPr lang="en-US" dirty="0" smtClean="0">
              <a:solidFill>
                <a:srgbClr val="C00000"/>
              </a:solidFill>
              <a:effectLst/>
              <a:latin typeface="Times New Roman" pitchFamily="18" charset="0"/>
              <a:cs typeface="Times New Roman" pitchFamily="18" charset="0"/>
            </a:endParaRPr>
          </a:p>
          <a:p>
            <a:endParaRPr lang="ru-RU" dirty="0">
              <a:solidFill>
                <a:srgbClr val="C00000"/>
              </a:solidFill>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101132"/>
            <a:ext cx="6865937" cy="990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699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5162"/>
          </a:xfrm>
        </p:spPr>
        <p:txBody>
          <a:bodyPr>
            <a:normAutofit fontScale="90000"/>
          </a:bodyPr>
          <a:lstStyle/>
          <a:p>
            <a:pPr algn="ctr"/>
            <a:r>
              <a:rPr lang="en-US" sz="2400" b="1" dirty="0" smtClean="0">
                <a:solidFill>
                  <a:srgbClr val="C00000"/>
                </a:solidFill>
              </a:rPr>
              <a:t>1-4 </a:t>
            </a:r>
            <a:r>
              <a:rPr lang="en-US" sz="2400" b="1" dirty="0" err="1" smtClean="0">
                <a:solidFill>
                  <a:srgbClr val="C00000"/>
                </a:solidFill>
              </a:rPr>
              <a:t>sinflarda</a:t>
            </a:r>
            <a:r>
              <a:rPr lang="en-US" sz="2400" b="1" dirty="0" smtClean="0">
                <a:solidFill>
                  <a:srgbClr val="C00000"/>
                </a:solidFill>
              </a:rPr>
              <a:t> </a:t>
            </a:r>
            <a:r>
              <a:rPr lang="en-US" sz="2400" b="1" dirty="0" err="1" smtClean="0">
                <a:solidFill>
                  <a:srgbClr val="C00000"/>
                </a:solidFill>
              </a:rPr>
              <a:t>shaxsga</a:t>
            </a:r>
            <a:r>
              <a:rPr lang="en-US" sz="2400" b="1" dirty="0" smtClean="0">
                <a:solidFill>
                  <a:srgbClr val="C00000"/>
                </a:solidFill>
              </a:rPr>
              <a:t> </a:t>
            </a:r>
            <a:r>
              <a:rPr lang="en-US" sz="2400" b="1" dirty="0" err="1" smtClean="0">
                <a:solidFill>
                  <a:srgbClr val="C00000"/>
                </a:solidFill>
              </a:rPr>
              <a:t>yo‘naltirilgan</a:t>
            </a:r>
            <a:r>
              <a:rPr lang="en-US" sz="2400" b="1" dirty="0" smtClean="0">
                <a:solidFill>
                  <a:srgbClr val="C00000"/>
                </a:solidFill>
              </a:rPr>
              <a:t> </a:t>
            </a:r>
            <a:r>
              <a:rPr lang="en-US" sz="2400" b="1" dirty="0" err="1" smtClean="0">
                <a:solidFill>
                  <a:srgbClr val="C00000"/>
                </a:solidFill>
              </a:rPr>
              <a:t>ta’limning</a:t>
            </a:r>
            <a:r>
              <a:rPr lang="en-US" sz="2400" b="1" dirty="0" smtClean="0">
                <a:solidFill>
                  <a:srgbClr val="C00000"/>
                </a:solidFill>
              </a:rPr>
              <a:t> </a:t>
            </a:r>
            <a:r>
              <a:rPr lang="en-US" sz="2400" b="1" dirty="0" err="1" smtClean="0">
                <a:solidFill>
                  <a:srgbClr val="C00000"/>
                </a:solidFill>
              </a:rPr>
              <a:t>asosiy</a:t>
            </a:r>
            <a:r>
              <a:rPr lang="en-US" sz="2400" b="1" dirty="0" smtClean="0">
                <a:solidFill>
                  <a:srgbClr val="C00000"/>
                </a:solidFill>
              </a:rPr>
              <a:t> </a:t>
            </a:r>
            <a:r>
              <a:rPr lang="en-US" sz="2400" b="1" dirty="0" err="1" smtClean="0">
                <a:solidFill>
                  <a:srgbClr val="C00000"/>
                </a:solidFill>
              </a:rPr>
              <a:t>xususiyatlari</a:t>
            </a:r>
            <a:r>
              <a:rPr lang="en-US" sz="2400" b="1" dirty="0" smtClean="0">
                <a:solidFill>
                  <a:srgbClr val="C00000"/>
                </a:solidFill>
              </a:rPr>
              <a:t/>
            </a:r>
            <a:br>
              <a:rPr lang="en-US" sz="2400" b="1" dirty="0" smtClean="0">
                <a:solidFill>
                  <a:srgbClr val="C00000"/>
                </a:solidFill>
              </a:rPr>
            </a:br>
            <a:r>
              <a:rPr lang="en-US" sz="2400" dirty="0" err="1" smtClean="0">
                <a:solidFill>
                  <a:srgbClr val="0070C0"/>
                </a:solidFill>
              </a:rPr>
              <a:t>Bolalar</a:t>
            </a:r>
            <a:r>
              <a:rPr lang="en-US" sz="2400" dirty="0" smtClean="0">
                <a:solidFill>
                  <a:srgbClr val="0070C0"/>
                </a:solidFill>
              </a:rPr>
              <a:t> </a:t>
            </a:r>
            <a:r>
              <a:rPr lang="en-US" sz="2400" dirty="0" err="1" smtClean="0">
                <a:solidFill>
                  <a:srgbClr val="0070C0"/>
                </a:solidFill>
              </a:rPr>
              <a:t>o‘rganish</a:t>
            </a:r>
            <a:r>
              <a:rPr lang="en-US" sz="2400" dirty="0" smtClean="0">
                <a:solidFill>
                  <a:srgbClr val="0070C0"/>
                </a:solidFill>
              </a:rPr>
              <a:t> </a:t>
            </a:r>
            <a:r>
              <a:rPr lang="en-US" sz="2400" dirty="0" err="1" smtClean="0">
                <a:solidFill>
                  <a:srgbClr val="0070C0"/>
                </a:solidFill>
              </a:rPr>
              <a:t>uslublari</a:t>
            </a:r>
            <a:r>
              <a:rPr lang="en-US" sz="2400" dirty="0" smtClean="0">
                <a:solidFill>
                  <a:srgbClr val="0070C0"/>
                </a:solidFill>
              </a:rPr>
              <a:t> (VARK):</a:t>
            </a:r>
            <a:br>
              <a:rPr lang="en-US" sz="2400" dirty="0" smtClean="0">
                <a:solidFill>
                  <a:srgbClr val="0070C0"/>
                </a:solidFill>
              </a:rPr>
            </a:br>
            <a:r>
              <a:rPr lang="en-US" sz="2400" dirty="0" smtClean="0">
                <a:solidFill>
                  <a:srgbClr val="0070C0"/>
                </a:solidFill>
              </a:rPr>
              <a:t> </a:t>
            </a:r>
            <a:r>
              <a:rPr lang="en-US" sz="2400" dirty="0" err="1" smtClean="0">
                <a:solidFill>
                  <a:srgbClr val="FF0000"/>
                </a:solidFill>
              </a:rPr>
              <a:t>Vizual</a:t>
            </a:r>
            <a:r>
              <a:rPr lang="en-US" sz="2400" dirty="0" smtClean="0">
                <a:solidFill>
                  <a:srgbClr val="FF0000"/>
                </a:solidFill>
              </a:rPr>
              <a:t> (</a:t>
            </a:r>
            <a:r>
              <a:rPr lang="en-US" sz="2400" dirty="0" err="1" smtClean="0">
                <a:solidFill>
                  <a:srgbClr val="FF0000"/>
                </a:solidFill>
              </a:rPr>
              <a:t>ko‘rish</a:t>
            </a:r>
            <a:r>
              <a:rPr lang="en-US" sz="2400" dirty="0" smtClean="0">
                <a:solidFill>
                  <a:srgbClr val="FF0000"/>
                </a:solidFill>
              </a:rPr>
              <a:t>), </a:t>
            </a:r>
            <a:br>
              <a:rPr lang="en-US" sz="2400" dirty="0" smtClean="0">
                <a:solidFill>
                  <a:srgbClr val="FF0000"/>
                </a:solidFill>
              </a:rPr>
            </a:br>
            <a:r>
              <a:rPr lang="en-US" sz="2400" dirty="0" smtClean="0">
                <a:solidFill>
                  <a:srgbClr val="FF0000"/>
                </a:solidFill>
              </a:rPr>
              <a:t>Audial (</a:t>
            </a:r>
            <a:r>
              <a:rPr lang="en-US" sz="2400" dirty="0" err="1" smtClean="0">
                <a:solidFill>
                  <a:srgbClr val="FF0000"/>
                </a:solidFill>
              </a:rPr>
              <a:t>eshitish</a:t>
            </a:r>
            <a:r>
              <a:rPr lang="en-US" sz="2400" dirty="0" smtClean="0">
                <a:solidFill>
                  <a:srgbClr val="FF0000"/>
                </a:solidFill>
              </a:rPr>
              <a:t>), </a:t>
            </a:r>
            <a:br>
              <a:rPr lang="en-US" sz="2400" dirty="0" smtClean="0">
                <a:solidFill>
                  <a:srgbClr val="FF0000"/>
                </a:solidFill>
              </a:rPr>
            </a:br>
            <a:r>
              <a:rPr lang="en-US" sz="2400" dirty="0" smtClean="0">
                <a:solidFill>
                  <a:srgbClr val="FF0000"/>
                </a:solidFill>
              </a:rPr>
              <a:t>Read/Write (</a:t>
            </a:r>
            <a:r>
              <a:rPr lang="en-US" sz="2400" dirty="0" err="1" smtClean="0">
                <a:solidFill>
                  <a:srgbClr val="FF0000"/>
                </a:solidFill>
              </a:rPr>
              <a:t>o‘qish</a:t>
            </a:r>
            <a:r>
              <a:rPr lang="en-US" sz="2400" dirty="0" smtClean="0">
                <a:solidFill>
                  <a:srgbClr val="FF0000"/>
                </a:solidFill>
              </a:rPr>
              <a:t>/</a:t>
            </a:r>
            <a:r>
              <a:rPr lang="en-US" sz="2400" dirty="0" err="1" smtClean="0">
                <a:solidFill>
                  <a:srgbClr val="FF0000"/>
                </a:solidFill>
              </a:rPr>
              <a:t>yozish</a:t>
            </a:r>
            <a:r>
              <a:rPr lang="en-US" sz="2400" dirty="0" smtClean="0">
                <a:solidFill>
                  <a:srgbClr val="FF0000"/>
                </a:solidFill>
              </a:rPr>
              <a:t>),.</a:t>
            </a:r>
            <a:br>
              <a:rPr lang="en-US" sz="2400" dirty="0" smtClean="0">
                <a:solidFill>
                  <a:srgbClr val="FF0000"/>
                </a:solidFill>
              </a:rPr>
            </a:br>
            <a:r>
              <a:rPr lang="en-US" sz="2400" dirty="0" smtClean="0">
                <a:solidFill>
                  <a:srgbClr val="FF0000"/>
                </a:solidFill>
              </a:rPr>
              <a:t> </a:t>
            </a:r>
            <a:r>
              <a:rPr lang="en-US" sz="2400" dirty="0" err="1" smtClean="0">
                <a:solidFill>
                  <a:srgbClr val="FF0000"/>
                </a:solidFill>
              </a:rPr>
              <a:t>Kinestetik</a:t>
            </a:r>
            <a:r>
              <a:rPr lang="en-US" sz="2400" dirty="0" smtClean="0">
                <a:solidFill>
                  <a:srgbClr val="FF0000"/>
                </a:solidFill>
              </a:rPr>
              <a:t> (</a:t>
            </a:r>
            <a:r>
              <a:rPr lang="en-US" sz="2400" dirty="0" err="1" smtClean="0">
                <a:solidFill>
                  <a:srgbClr val="FF0000"/>
                </a:solidFill>
              </a:rPr>
              <a:t>harakat</a:t>
            </a:r>
            <a:r>
              <a:rPr lang="en-US" sz="2400" dirty="0" smtClean="0">
                <a:solidFill>
                  <a:srgbClr val="FF0000"/>
                </a:solidFill>
              </a:rPr>
              <a:t> </a:t>
            </a:r>
            <a:r>
              <a:rPr lang="en-US" sz="2400" dirty="0" err="1" smtClean="0">
                <a:solidFill>
                  <a:srgbClr val="FF0000"/>
                </a:solidFill>
              </a:rPr>
              <a:t>orqali</a:t>
            </a:r>
            <a:r>
              <a:rPr lang="en-US" sz="2400" dirty="0" smtClean="0">
                <a:solidFill>
                  <a:srgbClr val="FF0000"/>
                </a:solidFill>
              </a:rPr>
              <a:t>) </a:t>
            </a:r>
            <a:r>
              <a:rPr lang="en-US" sz="2400" dirty="0" err="1" smtClean="0">
                <a:solidFill>
                  <a:srgbClr val="FF0000"/>
                </a:solidFill>
              </a:rPr>
              <a:t>bajariladi</a:t>
            </a:r>
            <a:r>
              <a:rPr lang="en-US" sz="2400" dirty="0" smtClean="0">
                <a:solidFill>
                  <a:srgbClr val="0070C0"/>
                </a:solidFill>
              </a:rPr>
              <a:t/>
            </a:r>
            <a:br>
              <a:rPr lang="en-US" sz="2400" dirty="0" smtClean="0">
                <a:solidFill>
                  <a:srgbClr val="0070C0"/>
                </a:solidFill>
              </a:rPr>
            </a:br>
            <a:r>
              <a:rPr lang="en-US" sz="2400" dirty="0" smtClean="0">
                <a:solidFill>
                  <a:srgbClr val="0070C0"/>
                </a:solidFill>
              </a:rPr>
              <a:t>— </a:t>
            </a:r>
            <a:r>
              <a:rPr lang="en-US" sz="2400" dirty="0" err="1" smtClean="0">
                <a:solidFill>
                  <a:srgbClr val="0070C0"/>
                </a:solidFill>
              </a:rPr>
              <a:t>har</a:t>
            </a:r>
            <a:r>
              <a:rPr lang="en-US" sz="2400" dirty="0" smtClean="0">
                <a:solidFill>
                  <a:srgbClr val="0070C0"/>
                </a:solidFill>
              </a:rPr>
              <a:t> </a:t>
            </a:r>
            <a:r>
              <a:rPr lang="en-US" sz="2400" dirty="0" err="1" smtClean="0">
                <a:solidFill>
                  <a:srgbClr val="0070C0"/>
                </a:solidFill>
              </a:rPr>
              <a:t>bir</a:t>
            </a:r>
            <a:r>
              <a:rPr lang="en-US" sz="2400" dirty="0" smtClean="0">
                <a:solidFill>
                  <a:srgbClr val="0070C0"/>
                </a:solidFill>
              </a:rPr>
              <a:t> </a:t>
            </a:r>
            <a:r>
              <a:rPr lang="en-US" sz="2400" dirty="0" err="1" smtClean="0">
                <a:solidFill>
                  <a:srgbClr val="0070C0"/>
                </a:solidFill>
              </a:rPr>
              <a:t>bolaga</a:t>
            </a:r>
            <a:r>
              <a:rPr lang="en-US" sz="2400" dirty="0" smtClean="0">
                <a:solidFill>
                  <a:srgbClr val="0070C0"/>
                </a:solidFill>
              </a:rPr>
              <a:t> </a:t>
            </a:r>
            <a:r>
              <a:rPr lang="en-US" sz="2400" dirty="0" err="1" smtClean="0">
                <a:solidFill>
                  <a:srgbClr val="0070C0"/>
                </a:solidFill>
              </a:rPr>
              <a:t>moslashtiriladi</a:t>
            </a:r>
            <a:r>
              <a:rPr lang="en-US" sz="2400" dirty="0" smtClean="0">
                <a:solidFill>
                  <a:srgbClr val="0070C0"/>
                </a:solidFill>
              </a:rPr>
              <a:t>.</a:t>
            </a:r>
            <a:br>
              <a:rPr lang="en-US" sz="2400" dirty="0" smtClean="0">
                <a:solidFill>
                  <a:srgbClr val="0070C0"/>
                </a:solidFill>
              </a:rPr>
            </a:br>
            <a:r>
              <a:rPr lang="en-US" sz="2400" dirty="0" err="1" smtClean="0">
                <a:solidFill>
                  <a:srgbClr val="0070C0"/>
                </a:solidFill>
              </a:rPr>
              <a:t>Tezlik</a:t>
            </a:r>
            <a:r>
              <a:rPr lang="en-US" sz="2400" dirty="0" smtClean="0">
                <a:solidFill>
                  <a:srgbClr val="0070C0"/>
                </a:solidFill>
              </a:rPr>
              <a:t> </a:t>
            </a:r>
            <a:r>
              <a:rPr lang="en-US" sz="2400" dirty="0" err="1" smtClean="0">
                <a:solidFill>
                  <a:srgbClr val="0070C0"/>
                </a:solidFill>
              </a:rPr>
              <a:t>farqi</a:t>
            </a:r>
            <a:r>
              <a:rPr lang="en-US" sz="2400" dirty="0" smtClean="0">
                <a:solidFill>
                  <a:srgbClr val="0070C0"/>
                </a:solidFill>
              </a:rPr>
              <a:t> </a:t>
            </a:r>
            <a:r>
              <a:rPr lang="en-US" sz="2400" dirty="0" err="1" smtClean="0">
                <a:solidFill>
                  <a:srgbClr val="0070C0"/>
                </a:solidFill>
              </a:rPr>
              <a:t>katta</a:t>
            </a:r>
            <a:r>
              <a:rPr lang="en-US" sz="2400" dirty="0" smtClean="0">
                <a:solidFill>
                  <a:srgbClr val="0070C0"/>
                </a:solidFill>
              </a:rPr>
              <a:t>: </a:t>
            </a:r>
            <a:r>
              <a:rPr lang="en-US" sz="2400" dirty="0" err="1" smtClean="0">
                <a:solidFill>
                  <a:srgbClr val="0070C0"/>
                </a:solidFill>
              </a:rPr>
              <a:t>ba’zilari</a:t>
            </a:r>
            <a:r>
              <a:rPr lang="en-US" sz="2400" dirty="0" smtClean="0">
                <a:solidFill>
                  <a:srgbClr val="0070C0"/>
                </a:solidFill>
              </a:rPr>
              <a:t> </a:t>
            </a:r>
            <a:r>
              <a:rPr lang="en-US" sz="2400" dirty="0" err="1" smtClean="0">
                <a:solidFill>
                  <a:srgbClr val="0070C0"/>
                </a:solidFill>
              </a:rPr>
              <a:t>tez</a:t>
            </a:r>
            <a:r>
              <a:rPr lang="en-US" sz="2400" dirty="0" smtClean="0">
                <a:solidFill>
                  <a:srgbClr val="0070C0"/>
                </a:solidFill>
              </a:rPr>
              <a:t> </a:t>
            </a:r>
            <a:r>
              <a:rPr lang="en-US" sz="2400" dirty="0" err="1" smtClean="0">
                <a:solidFill>
                  <a:srgbClr val="0070C0"/>
                </a:solidFill>
              </a:rPr>
              <a:t>o‘zlashtiradi</a:t>
            </a:r>
            <a:r>
              <a:rPr lang="en-US" sz="2400" dirty="0" smtClean="0">
                <a:solidFill>
                  <a:srgbClr val="0070C0"/>
                </a:solidFill>
              </a:rPr>
              <a:t>, </a:t>
            </a:r>
            <a:r>
              <a:rPr lang="en-US" sz="2400" dirty="0" err="1" smtClean="0">
                <a:solidFill>
                  <a:srgbClr val="0070C0"/>
                </a:solidFill>
              </a:rPr>
              <a:t>boshqalari</a:t>
            </a:r>
            <a:r>
              <a:rPr lang="en-US" sz="2400" dirty="0" smtClean="0">
                <a:solidFill>
                  <a:srgbClr val="0070C0"/>
                </a:solidFill>
              </a:rPr>
              <a:t> </a:t>
            </a:r>
            <a:r>
              <a:rPr lang="en-US" sz="2400" dirty="0" err="1" smtClean="0">
                <a:solidFill>
                  <a:srgbClr val="0070C0"/>
                </a:solidFill>
              </a:rPr>
              <a:t>ko‘proq</a:t>
            </a:r>
            <a:r>
              <a:rPr lang="en-US" sz="2400" dirty="0" smtClean="0">
                <a:solidFill>
                  <a:srgbClr val="0070C0"/>
                </a:solidFill>
              </a:rPr>
              <a:t> </a:t>
            </a:r>
            <a:r>
              <a:rPr lang="en-US" sz="2400" dirty="0" err="1" smtClean="0">
                <a:solidFill>
                  <a:srgbClr val="0070C0"/>
                </a:solidFill>
              </a:rPr>
              <a:t>vaqt</a:t>
            </a:r>
            <a:r>
              <a:rPr lang="en-US" sz="2400" dirty="0" smtClean="0">
                <a:solidFill>
                  <a:srgbClr val="0070C0"/>
                </a:solidFill>
              </a:rPr>
              <a:t> </a:t>
            </a:r>
            <a:r>
              <a:rPr lang="en-US" sz="2400" dirty="0" err="1" smtClean="0">
                <a:solidFill>
                  <a:srgbClr val="0070C0"/>
                </a:solidFill>
              </a:rPr>
              <a:t>va</a:t>
            </a:r>
            <a:r>
              <a:rPr lang="en-US" sz="2400" dirty="0" smtClean="0">
                <a:solidFill>
                  <a:srgbClr val="0070C0"/>
                </a:solidFill>
              </a:rPr>
              <a:t> </a:t>
            </a:r>
            <a:r>
              <a:rPr lang="en-US" sz="2400" dirty="0" err="1" smtClean="0">
                <a:solidFill>
                  <a:srgbClr val="0070C0"/>
                </a:solidFill>
              </a:rPr>
              <a:t>takroran</a:t>
            </a:r>
            <a:r>
              <a:rPr lang="en-US" sz="2400" dirty="0" smtClean="0">
                <a:solidFill>
                  <a:srgbClr val="0070C0"/>
                </a:solidFill>
              </a:rPr>
              <a:t> </a:t>
            </a:r>
            <a:r>
              <a:rPr lang="en-US" sz="2400" dirty="0" err="1" smtClean="0">
                <a:solidFill>
                  <a:srgbClr val="0070C0"/>
                </a:solidFill>
              </a:rPr>
              <a:t>tushuntirishga</a:t>
            </a:r>
            <a:r>
              <a:rPr lang="en-US" sz="2400" dirty="0" smtClean="0">
                <a:solidFill>
                  <a:srgbClr val="0070C0"/>
                </a:solidFill>
              </a:rPr>
              <a:t> </a:t>
            </a:r>
            <a:r>
              <a:rPr lang="en-US" sz="2400" dirty="0" err="1" smtClean="0">
                <a:solidFill>
                  <a:srgbClr val="0070C0"/>
                </a:solidFill>
              </a:rPr>
              <a:t>muhtoj</a:t>
            </a:r>
            <a:r>
              <a:rPr lang="en-US" sz="2400" dirty="0" smtClean="0">
                <a:solidFill>
                  <a:srgbClr val="0070C0"/>
                </a:solidFill>
              </a:rPr>
              <a:t> .</a:t>
            </a:r>
            <a:br>
              <a:rPr lang="en-US" sz="2400" dirty="0" smtClean="0">
                <a:solidFill>
                  <a:srgbClr val="0070C0"/>
                </a:solidFill>
              </a:rPr>
            </a:br>
            <a:r>
              <a:rPr lang="en-US" sz="2400" dirty="0" err="1" smtClean="0">
                <a:solidFill>
                  <a:srgbClr val="0070C0"/>
                </a:solidFill>
              </a:rPr>
              <a:t>Motivatsiya</a:t>
            </a:r>
            <a:r>
              <a:rPr lang="en-US" sz="2400" dirty="0" smtClean="0">
                <a:solidFill>
                  <a:srgbClr val="0070C0"/>
                </a:solidFill>
              </a:rPr>
              <a:t> </a:t>
            </a:r>
            <a:r>
              <a:rPr lang="en-US" sz="2400" dirty="0" err="1" smtClean="0">
                <a:solidFill>
                  <a:srgbClr val="0070C0"/>
                </a:solidFill>
              </a:rPr>
              <a:t>muhim</a:t>
            </a:r>
            <a:r>
              <a:rPr lang="en-US" sz="2400" dirty="0" smtClean="0">
                <a:solidFill>
                  <a:srgbClr val="0070C0"/>
                </a:solidFill>
              </a:rPr>
              <a:t> : </a:t>
            </a:r>
            <a:r>
              <a:rPr lang="en-US" sz="2400" dirty="0" err="1" smtClean="0">
                <a:solidFill>
                  <a:srgbClr val="0070C0"/>
                </a:solidFill>
              </a:rPr>
              <a:t>o‘yin</a:t>
            </a:r>
            <a:r>
              <a:rPr lang="en-US" sz="2400" dirty="0" smtClean="0">
                <a:solidFill>
                  <a:srgbClr val="0070C0"/>
                </a:solidFill>
              </a:rPr>
              <a:t>, sticker, badge, </a:t>
            </a:r>
            <a:r>
              <a:rPr lang="en-US" sz="2400" dirty="0" err="1" smtClean="0">
                <a:solidFill>
                  <a:srgbClr val="0070C0"/>
                </a:solidFill>
              </a:rPr>
              <a:t>tanlov</a:t>
            </a:r>
            <a:r>
              <a:rPr lang="en-US" sz="2400" dirty="0" smtClean="0">
                <a:solidFill>
                  <a:srgbClr val="0070C0"/>
                </a:solidFill>
              </a:rPr>
              <a:t> </a:t>
            </a:r>
            <a:r>
              <a:rPr lang="en-US" sz="2400" dirty="0" err="1" smtClean="0">
                <a:solidFill>
                  <a:srgbClr val="0070C0"/>
                </a:solidFill>
              </a:rPr>
              <a:t>imkoni</a:t>
            </a:r>
            <a:r>
              <a:rPr lang="en-US" sz="2400" dirty="0" smtClean="0">
                <a:solidFill>
                  <a:srgbClr val="0070C0"/>
                </a:solidFill>
              </a:rPr>
              <a:t>, </a:t>
            </a:r>
            <a:r>
              <a:rPr lang="en-US" sz="2400" dirty="0" err="1" smtClean="0">
                <a:solidFill>
                  <a:srgbClr val="0070C0"/>
                </a:solidFill>
              </a:rPr>
              <a:t>maqtov</a:t>
            </a:r>
            <a:r>
              <a:rPr lang="en-US" sz="2400" dirty="0" smtClean="0">
                <a:solidFill>
                  <a:srgbClr val="0070C0"/>
                </a:solidFill>
              </a:rPr>
              <a:t> </a:t>
            </a:r>
            <a:r>
              <a:rPr lang="en-US" sz="2400" dirty="0" err="1" smtClean="0">
                <a:solidFill>
                  <a:srgbClr val="0070C0"/>
                </a:solidFill>
              </a:rPr>
              <a:t>va</a:t>
            </a:r>
            <a:r>
              <a:rPr lang="en-US" sz="2400" dirty="0" smtClean="0">
                <a:solidFill>
                  <a:srgbClr val="0070C0"/>
                </a:solidFill>
              </a:rPr>
              <a:t> </a:t>
            </a:r>
            <a:r>
              <a:rPr lang="en-US" sz="2400" dirty="0" err="1" smtClean="0">
                <a:solidFill>
                  <a:srgbClr val="0070C0"/>
                </a:solidFill>
              </a:rPr>
              <a:t>o‘z-o‘zini</a:t>
            </a:r>
            <a:r>
              <a:rPr lang="en-US" sz="2400" dirty="0" smtClean="0">
                <a:solidFill>
                  <a:srgbClr val="0070C0"/>
                </a:solidFill>
              </a:rPr>
              <a:t> (</a:t>
            </a:r>
            <a:r>
              <a:rPr lang="en-US" sz="2400" dirty="0" err="1" smtClean="0">
                <a:solidFill>
                  <a:srgbClr val="0070C0"/>
                </a:solidFill>
              </a:rPr>
              <a:t>reflaksiya</a:t>
            </a:r>
            <a:r>
              <a:rPr lang="en-US" sz="2400" dirty="0" smtClean="0">
                <a:solidFill>
                  <a:srgbClr val="0070C0"/>
                </a:solidFill>
              </a:rPr>
              <a:t>)</a:t>
            </a:r>
            <a:r>
              <a:rPr lang="en-US" sz="2400" dirty="0" err="1" smtClean="0">
                <a:solidFill>
                  <a:srgbClr val="0070C0"/>
                </a:solidFill>
              </a:rPr>
              <a:t>baholash</a:t>
            </a:r>
            <a:r>
              <a:rPr lang="en-US" sz="2400" dirty="0" smtClean="0">
                <a:solidFill>
                  <a:srgbClr val="0070C0"/>
                </a:solidFill>
              </a:rPr>
              <a:t>.</a:t>
            </a:r>
            <a:br>
              <a:rPr lang="en-US" sz="2400" dirty="0" smtClean="0">
                <a:solidFill>
                  <a:srgbClr val="0070C0"/>
                </a:solidFill>
              </a:rPr>
            </a:br>
            <a:r>
              <a:rPr lang="en-US" sz="2400" dirty="0" err="1" smtClean="0">
                <a:solidFill>
                  <a:schemeClr val="accent2">
                    <a:lumMod val="75000"/>
                  </a:schemeClr>
                </a:solidFill>
              </a:rPr>
              <a:t>Texnologiya</a:t>
            </a:r>
            <a:r>
              <a:rPr lang="en-US" sz="2400" dirty="0" smtClean="0">
                <a:solidFill>
                  <a:schemeClr val="accent2">
                    <a:lumMod val="75000"/>
                  </a:schemeClr>
                </a:solidFill>
              </a:rPr>
              <a:t> </a:t>
            </a:r>
            <a:r>
              <a:rPr lang="en-US" sz="2400" dirty="0" err="1" smtClean="0">
                <a:solidFill>
                  <a:schemeClr val="accent2">
                    <a:lumMod val="75000"/>
                  </a:schemeClr>
                </a:solidFill>
              </a:rPr>
              <a:t>bog’liq</a:t>
            </a:r>
            <a:r>
              <a:rPr lang="en-US" sz="2400" dirty="0" smtClean="0">
                <a:solidFill>
                  <a:schemeClr val="accent2">
                    <a:lumMod val="75000"/>
                  </a:schemeClr>
                </a:solidFill>
              </a:rPr>
              <a:t> </a:t>
            </a:r>
            <a:r>
              <a:rPr lang="en-US" sz="2400" dirty="0" err="1" smtClean="0">
                <a:solidFill>
                  <a:schemeClr val="accent2">
                    <a:lumMod val="75000"/>
                  </a:schemeClr>
                </a:solidFill>
              </a:rPr>
              <a:t>tarafi</a:t>
            </a:r>
            <a:r>
              <a:rPr lang="en-US" sz="2400" dirty="0">
                <a:solidFill>
                  <a:schemeClr val="accent2">
                    <a:lumMod val="75000"/>
                  </a:schemeClr>
                </a:solidFill>
              </a:rPr>
              <a:t>,</a:t>
            </a:r>
            <a:r>
              <a:rPr lang="en-US" sz="2400" dirty="0" smtClean="0">
                <a:solidFill>
                  <a:schemeClr val="accent2">
                    <a:lumMod val="75000"/>
                  </a:schemeClr>
                </a:solidFill>
              </a:rPr>
              <a:t> </a:t>
            </a:r>
            <a:r>
              <a:rPr lang="en-US" sz="2400" dirty="0" err="1" smtClean="0">
                <a:solidFill>
                  <a:srgbClr val="0070C0"/>
                </a:solidFill>
              </a:rPr>
              <a:t>oddiy</a:t>
            </a:r>
            <a:r>
              <a:rPr lang="en-US" sz="2400" dirty="0" smtClean="0">
                <a:solidFill>
                  <a:srgbClr val="0070C0"/>
                </a:solidFill>
              </a:rPr>
              <a:t> </a:t>
            </a:r>
            <a:r>
              <a:rPr lang="en-US" sz="2400" dirty="0" err="1" smtClean="0">
                <a:solidFill>
                  <a:srgbClr val="0070C0"/>
                </a:solidFill>
              </a:rPr>
              <a:t>va</a:t>
            </a:r>
            <a:r>
              <a:rPr lang="en-US" sz="2400" dirty="0" smtClean="0">
                <a:solidFill>
                  <a:srgbClr val="0070C0"/>
                </a:solidFill>
              </a:rPr>
              <a:t> </a:t>
            </a:r>
            <a:r>
              <a:rPr lang="en-US" sz="2400" dirty="0" err="1" smtClean="0">
                <a:solidFill>
                  <a:srgbClr val="0070C0"/>
                </a:solidFill>
              </a:rPr>
              <a:t>arzon</a:t>
            </a:r>
            <a:r>
              <a:rPr lang="en-US" sz="2400" dirty="0" smtClean="0">
                <a:solidFill>
                  <a:srgbClr val="0070C0"/>
                </a:solidFill>
              </a:rPr>
              <a:t>: </a:t>
            </a:r>
            <a:r>
              <a:rPr lang="en-US" sz="2400" dirty="0" err="1" smtClean="0">
                <a:solidFill>
                  <a:srgbClr val="0070C0"/>
                </a:solidFill>
              </a:rPr>
              <a:t>telefon</a:t>
            </a:r>
            <a:r>
              <a:rPr lang="en-US" sz="2400" dirty="0" smtClean="0">
                <a:solidFill>
                  <a:srgbClr val="0070C0"/>
                </a:solidFill>
              </a:rPr>
              <a:t>/</a:t>
            </a:r>
            <a:r>
              <a:rPr lang="en-US" sz="2400" dirty="0" err="1" smtClean="0">
                <a:solidFill>
                  <a:srgbClr val="0070C0"/>
                </a:solidFill>
              </a:rPr>
              <a:t>planshet</a:t>
            </a:r>
            <a:r>
              <a:rPr lang="en-US" sz="2400" dirty="0" smtClean="0">
                <a:solidFill>
                  <a:srgbClr val="0070C0"/>
                </a:solidFill>
              </a:rPr>
              <a:t>, </a:t>
            </a:r>
            <a:r>
              <a:rPr lang="en-US" sz="2400" dirty="0" err="1" smtClean="0">
                <a:solidFill>
                  <a:srgbClr val="0070C0"/>
                </a:solidFill>
              </a:rPr>
              <a:t>bepul</a:t>
            </a:r>
            <a:r>
              <a:rPr lang="en-US" sz="2400" dirty="0" smtClean="0">
                <a:solidFill>
                  <a:srgbClr val="0070C0"/>
                </a:solidFill>
              </a:rPr>
              <a:t> </a:t>
            </a:r>
            <a:r>
              <a:rPr lang="en-US" sz="2400" dirty="0" err="1" smtClean="0">
                <a:solidFill>
                  <a:srgbClr val="0070C0"/>
                </a:solidFill>
              </a:rPr>
              <a:t>ilovalar</a:t>
            </a:r>
            <a:r>
              <a:rPr lang="en-US" sz="2400" dirty="0" smtClean="0">
                <a:solidFill>
                  <a:srgbClr val="0070C0"/>
                </a:solidFill>
              </a:rPr>
              <a:t>, QR-</a:t>
            </a:r>
            <a:r>
              <a:rPr lang="en-US" sz="2400" dirty="0" err="1" smtClean="0">
                <a:solidFill>
                  <a:srgbClr val="0070C0"/>
                </a:solidFill>
              </a:rPr>
              <a:t>kodlar</a:t>
            </a:r>
            <a:r>
              <a:rPr lang="en-US" sz="2400" dirty="0" smtClean="0">
                <a:solidFill>
                  <a:srgbClr val="0070C0"/>
                </a:solidFill>
              </a:rPr>
              <a:t>, </a:t>
            </a:r>
            <a:r>
              <a:rPr lang="en-US" sz="2400" dirty="0" err="1" smtClean="0">
                <a:solidFill>
                  <a:srgbClr val="0070C0"/>
                </a:solidFill>
              </a:rPr>
              <a:t>bosma</a:t>
            </a:r>
            <a:r>
              <a:rPr lang="en-US" sz="2400" dirty="0" smtClean="0">
                <a:solidFill>
                  <a:srgbClr val="0070C0"/>
                </a:solidFill>
              </a:rPr>
              <a:t> </a:t>
            </a:r>
            <a:r>
              <a:rPr lang="en-US" sz="2400" dirty="0" err="1" smtClean="0">
                <a:solidFill>
                  <a:srgbClr val="0070C0"/>
                </a:solidFill>
              </a:rPr>
              <a:t>materiallar</a:t>
            </a:r>
            <a:r>
              <a:rPr lang="en-US" sz="2400" dirty="0">
                <a:solidFill>
                  <a:srgbClr val="0070C0"/>
                </a:solidFill>
              </a:rPr>
              <a:t> </a:t>
            </a:r>
            <a:r>
              <a:rPr lang="en-US" sz="2400" dirty="0" err="1" smtClean="0">
                <a:solidFill>
                  <a:srgbClr val="0070C0"/>
                </a:solidFill>
              </a:rPr>
              <a:t>orqali</a:t>
            </a:r>
            <a:r>
              <a:rPr lang="en-US" sz="2400" dirty="0" smtClean="0">
                <a:solidFill>
                  <a:srgbClr val="0070C0"/>
                </a:solidFill>
              </a:rPr>
              <a:t>.</a:t>
            </a:r>
            <a:br>
              <a:rPr lang="en-US" sz="2400" dirty="0" smtClean="0">
                <a:solidFill>
                  <a:srgbClr val="0070C0"/>
                </a:solidFill>
              </a:rPr>
            </a:br>
            <a:endParaRPr lang="en-US" sz="2400" dirty="0">
              <a:solidFill>
                <a:srgbClr val="0070C0"/>
              </a:solidFill>
            </a:endParaRPr>
          </a:p>
        </p:txBody>
      </p:sp>
    </p:spTree>
    <p:extLst>
      <p:ext uri="{BB962C8B-B14F-4D97-AF65-F5344CB8AC3E}">
        <p14:creationId xmlns:p14="http://schemas.microsoft.com/office/powerpoint/2010/main" val="3604217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09600"/>
            <a:ext cx="8305800" cy="5632311"/>
          </a:xfrm>
          <a:prstGeom prst="rect">
            <a:avLst/>
          </a:prstGeom>
        </p:spPr>
        <p:txBody>
          <a:bodyPr wrap="square">
            <a:spAutoFit/>
          </a:bodyPr>
          <a:lstStyle/>
          <a:p>
            <a:r>
              <a:rPr lang="en-US" b="1" dirty="0" smtClean="0">
                <a:solidFill>
                  <a:srgbClr val="7030A0"/>
                </a:solidFill>
                <a:effectLst/>
              </a:rPr>
              <a:t>                     </a:t>
            </a:r>
            <a:r>
              <a:rPr lang="en-US" b="1" dirty="0" err="1" smtClean="0">
                <a:solidFill>
                  <a:srgbClr val="7030A0"/>
                </a:solidFill>
                <a:effectLst/>
              </a:rPr>
              <a:t>Asosiy</a:t>
            </a:r>
            <a:r>
              <a:rPr lang="en-US" b="1" dirty="0" smtClean="0">
                <a:solidFill>
                  <a:srgbClr val="7030A0"/>
                </a:solidFill>
                <a:effectLst/>
              </a:rPr>
              <a:t> </a:t>
            </a:r>
            <a:r>
              <a:rPr lang="en-US" b="1" dirty="0" err="1" smtClean="0">
                <a:solidFill>
                  <a:srgbClr val="7030A0"/>
                </a:solidFill>
                <a:effectLst/>
              </a:rPr>
              <a:t>turlari</a:t>
            </a:r>
            <a:r>
              <a:rPr lang="en-US" b="1" dirty="0" smtClean="0">
                <a:solidFill>
                  <a:srgbClr val="7030A0"/>
                </a:solidFill>
                <a:effectLst/>
              </a:rPr>
              <a:t> </a:t>
            </a:r>
            <a:r>
              <a:rPr lang="en-US" b="1" dirty="0" err="1" smtClean="0">
                <a:solidFill>
                  <a:srgbClr val="7030A0"/>
                </a:solidFill>
                <a:effectLst/>
              </a:rPr>
              <a:t>va</a:t>
            </a:r>
            <a:r>
              <a:rPr lang="en-US" b="1" dirty="0" smtClean="0">
                <a:solidFill>
                  <a:srgbClr val="7030A0"/>
                </a:solidFill>
                <a:effectLst/>
              </a:rPr>
              <a:t> </a:t>
            </a:r>
            <a:r>
              <a:rPr lang="en-US" b="1" dirty="0" err="1" smtClean="0">
                <a:solidFill>
                  <a:srgbClr val="7030A0"/>
                </a:solidFill>
                <a:effectLst/>
              </a:rPr>
              <a:t>sinfda</a:t>
            </a:r>
            <a:r>
              <a:rPr lang="en-US" b="1" dirty="0" smtClean="0">
                <a:solidFill>
                  <a:srgbClr val="7030A0"/>
                </a:solidFill>
                <a:effectLst/>
              </a:rPr>
              <a:t> </a:t>
            </a:r>
            <a:r>
              <a:rPr lang="en-US" b="1" dirty="0" err="1" smtClean="0">
                <a:solidFill>
                  <a:srgbClr val="7030A0"/>
                </a:solidFill>
                <a:effectLst/>
              </a:rPr>
              <a:t>qo‘llash</a:t>
            </a:r>
            <a:r>
              <a:rPr lang="en-US" b="1" dirty="0" smtClean="0">
                <a:solidFill>
                  <a:srgbClr val="7030A0"/>
                </a:solidFill>
                <a:effectLst/>
              </a:rPr>
              <a:t> </a:t>
            </a:r>
            <a:r>
              <a:rPr lang="en-US" b="1" dirty="0" err="1" smtClean="0">
                <a:solidFill>
                  <a:srgbClr val="7030A0"/>
                </a:solidFill>
                <a:effectLst/>
              </a:rPr>
              <a:t>misollari</a:t>
            </a:r>
            <a:r>
              <a:rPr lang="en-US" b="1" dirty="0" smtClean="0">
                <a:solidFill>
                  <a:srgbClr val="7030A0"/>
                </a:solidFill>
                <a:effectLst/>
              </a:rPr>
              <a:t>:</a:t>
            </a:r>
            <a:endParaRPr lang="en-US" dirty="0" smtClean="0">
              <a:solidFill>
                <a:srgbClr val="7030A0"/>
              </a:solidFill>
              <a:effectLst/>
            </a:endParaRPr>
          </a:p>
          <a:p>
            <a:r>
              <a:rPr lang="en-US" b="1" dirty="0" err="1" smtClean="0">
                <a:solidFill>
                  <a:srgbClr val="7030A0"/>
                </a:solidFill>
                <a:effectLst/>
              </a:rPr>
              <a:t>Farqlashtirilgan</a:t>
            </a:r>
            <a:r>
              <a:rPr lang="en-US" b="1" dirty="0" smtClean="0">
                <a:solidFill>
                  <a:srgbClr val="7030A0"/>
                </a:solidFill>
                <a:effectLst/>
              </a:rPr>
              <a:t> </a:t>
            </a:r>
            <a:r>
              <a:rPr lang="en-US" b="1" dirty="0" err="1" smtClean="0">
                <a:solidFill>
                  <a:srgbClr val="7030A0"/>
                </a:solidFill>
                <a:effectLst/>
              </a:rPr>
              <a:t>ta’lim</a:t>
            </a:r>
            <a:r>
              <a:rPr lang="en-US" dirty="0" smtClean="0">
                <a:solidFill>
                  <a:srgbClr val="7030A0"/>
                </a:solidFill>
                <a:effectLst/>
              </a:rPr>
              <a:t> (differential learning): </a:t>
            </a:r>
            <a:r>
              <a:rPr lang="en-US" dirty="0" err="1" smtClean="0">
                <a:solidFill>
                  <a:srgbClr val="7030A0"/>
                </a:solidFill>
                <a:effectLst/>
              </a:rPr>
              <a:t>Bir</a:t>
            </a:r>
            <a:r>
              <a:rPr lang="en-US" dirty="0" smtClean="0">
                <a:solidFill>
                  <a:srgbClr val="7030A0"/>
                </a:solidFill>
                <a:effectLst/>
              </a:rPr>
              <a:t> </a:t>
            </a:r>
            <a:r>
              <a:rPr lang="en-US" dirty="0" err="1" smtClean="0">
                <a:solidFill>
                  <a:srgbClr val="7030A0"/>
                </a:solidFill>
                <a:effectLst/>
              </a:rPr>
              <a:t>xil</a:t>
            </a:r>
            <a:r>
              <a:rPr lang="en-US" dirty="0" smtClean="0">
                <a:solidFill>
                  <a:srgbClr val="7030A0"/>
                </a:solidFill>
                <a:effectLst/>
              </a:rPr>
              <a:t> </a:t>
            </a:r>
            <a:r>
              <a:rPr lang="en-US" dirty="0" err="1" smtClean="0">
                <a:solidFill>
                  <a:srgbClr val="7030A0"/>
                </a:solidFill>
                <a:effectLst/>
              </a:rPr>
              <a:t>mavzuni</a:t>
            </a:r>
            <a:r>
              <a:rPr lang="en-US" dirty="0" smtClean="0">
                <a:solidFill>
                  <a:srgbClr val="7030A0"/>
                </a:solidFill>
                <a:effectLst/>
              </a:rPr>
              <a:t> </a:t>
            </a:r>
            <a:r>
              <a:rPr lang="en-US" dirty="0" err="1" smtClean="0">
                <a:solidFill>
                  <a:srgbClr val="7030A0"/>
                </a:solidFill>
                <a:effectLst/>
              </a:rPr>
              <a:t>o‘rgatishda</a:t>
            </a:r>
            <a:r>
              <a:rPr lang="en-US" dirty="0" smtClean="0">
                <a:solidFill>
                  <a:srgbClr val="7030A0"/>
                </a:solidFill>
                <a:effectLst/>
              </a:rPr>
              <a:t> </a:t>
            </a:r>
            <a:r>
              <a:rPr lang="en-US" dirty="0" err="1" smtClean="0">
                <a:solidFill>
                  <a:srgbClr val="7030A0"/>
                </a:solidFill>
                <a:effectLst/>
              </a:rPr>
              <a:t>bolalarning</a:t>
            </a:r>
            <a:r>
              <a:rPr lang="en-US" dirty="0" smtClean="0">
                <a:solidFill>
                  <a:srgbClr val="7030A0"/>
                </a:solidFill>
                <a:effectLst/>
              </a:rPr>
              <a:t> </a:t>
            </a:r>
            <a:r>
              <a:rPr lang="en-US" dirty="0" err="1" smtClean="0">
                <a:solidFill>
                  <a:srgbClr val="7030A0"/>
                </a:solidFill>
                <a:effectLst/>
              </a:rPr>
              <a:t>darajalariga</a:t>
            </a:r>
            <a:r>
              <a:rPr lang="en-US" dirty="0" smtClean="0">
                <a:solidFill>
                  <a:srgbClr val="7030A0"/>
                </a:solidFill>
                <a:effectLst/>
              </a:rPr>
              <a:t> </a:t>
            </a:r>
            <a:r>
              <a:rPr lang="en-US" dirty="0" err="1" smtClean="0">
                <a:solidFill>
                  <a:srgbClr val="7030A0"/>
                </a:solidFill>
                <a:effectLst/>
              </a:rPr>
              <a:t>qarab</a:t>
            </a:r>
            <a:r>
              <a:rPr lang="en-US" dirty="0" smtClean="0">
                <a:solidFill>
                  <a:srgbClr val="7030A0"/>
                </a:solidFill>
                <a:effectLst/>
              </a:rPr>
              <a:t> </a:t>
            </a:r>
            <a:r>
              <a:rPr lang="en-US" dirty="0" err="1" smtClean="0">
                <a:solidFill>
                  <a:srgbClr val="7030A0"/>
                </a:solidFill>
                <a:effectLst/>
              </a:rPr>
              <a:t>turli</a:t>
            </a:r>
            <a:r>
              <a:rPr lang="en-US" dirty="0" smtClean="0">
                <a:solidFill>
                  <a:srgbClr val="7030A0"/>
                </a:solidFill>
                <a:effectLst/>
              </a:rPr>
              <a:t> </a:t>
            </a:r>
            <a:r>
              <a:rPr lang="en-US" dirty="0" err="1" smtClean="0">
                <a:solidFill>
                  <a:srgbClr val="7030A0"/>
                </a:solidFill>
                <a:effectLst/>
              </a:rPr>
              <a:t>vazifalar</a:t>
            </a:r>
            <a:r>
              <a:rPr lang="en-US" dirty="0" smtClean="0">
                <a:solidFill>
                  <a:srgbClr val="7030A0"/>
                </a:solidFill>
                <a:effectLst/>
              </a:rPr>
              <a:t> </a:t>
            </a:r>
            <a:r>
              <a:rPr lang="en-US" dirty="0" err="1" smtClean="0">
                <a:solidFill>
                  <a:srgbClr val="7030A0"/>
                </a:solidFill>
                <a:effectLst/>
              </a:rPr>
              <a:t>berish</a:t>
            </a:r>
            <a:r>
              <a:rPr lang="en-US" dirty="0" smtClean="0">
                <a:solidFill>
                  <a:srgbClr val="7030A0"/>
                </a:solidFill>
                <a:effectLst/>
              </a:rPr>
              <a:t>. </a:t>
            </a:r>
            <a:r>
              <a:rPr lang="en-US" dirty="0" err="1" smtClean="0">
                <a:solidFill>
                  <a:srgbClr val="7030A0"/>
                </a:solidFill>
                <a:effectLst/>
              </a:rPr>
              <a:t>Masalan</a:t>
            </a:r>
            <a:r>
              <a:rPr lang="en-US" dirty="0" smtClean="0">
                <a:solidFill>
                  <a:srgbClr val="7030A0"/>
                </a:solidFill>
                <a:effectLst/>
              </a:rPr>
              <a:t>, </a:t>
            </a:r>
            <a:r>
              <a:rPr lang="en-US" dirty="0" err="1" smtClean="0">
                <a:solidFill>
                  <a:srgbClr val="7030A0"/>
                </a:solidFill>
                <a:effectLst/>
              </a:rPr>
              <a:t>ona</a:t>
            </a:r>
            <a:r>
              <a:rPr lang="en-US" dirty="0" smtClean="0">
                <a:solidFill>
                  <a:srgbClr val="7030A0"/>
                </a:solidFill>
                <a:effectLst/>
              </a:rPr>
              <a:t> </a:t>
            </a:r>
            <a:r>
              <a:rPr lang="en-US" dirty="0" err="1" smtClean="0">
                <a:solidFill>
                  <a:srgbClr val="7030A0"/>
                </a:solidFill>
                <a:effectLst/>
              </a:rPr>
              <a:t>tili</a:t>
            </a:r>
            <a:r>
              <a:rPr lang="en-US" dirty="0" smtClean="0">
                <a:solidFill>
                  <a:srgbClr val="7030A0"/>
                </a:solidFill>
                <a:effectLst/>
              </a:rPr>
              <a:t> </a:t>
            </a:r>
            <a:r>
              <a:rPr lang="en-US" dirty="0" err="1" smtClean="0">
                <a:solidFill>
                  <a:srgbClr val="7030A0"/>
                </a:solidFill>
                <a:effectLst/>
              </a:rPr>
              <a:t>darsida</a:t>
            </a:r>
            <a:r>
              <a:rPr lang="en-US" dirty="0" smtClean="0">
                <a:solidFill>
                  <a:srgbClr val="7030A0"/>
                </a:solidFill>
                <a:effectLst/>
              </a:rPr>
              <a:t> </a:t>
            </a:r>
            <a:r>
              <a:rPr lang="en-US" dirty="0" err="1" smtClean="0">
                <a:solidFill>
                  <a:srgbClr val="7030A0"/>
                </a:solidFill>
                <a:effectLst/>
              </a:rPr>
              <a:t>bo‘g‘inlar</a:t>
            </a:r>
            <a:r>
              <a:rPr lang="en-US" dirty="0" smtClean="0">
                <a:solidFill>
                  <a:srgbClr val="7030A0"/>
                </a:solidFill>
                <a:effectLst/>
              </a:rPr>
              <a:t> </a:t>
            </a:r>
            <a:r>
              <a:rPr lang="en-US" dirty="0" err="1" smtClean="0">
                <a:solidFill>
                  <a:srgbClr val="7030A0"/>
                </a:solidFill>
                <a:effectLst/>
              </a:rPr>
              <a:t>mavzusida</a:t>
            </a:r>
            <a:r>
              <a:rPr lang="en-US" dirty="0" smtClean="0">
                <a:solidFill>
                  <a:srgbClr val="7030A0"/>
                </a:solidFill>
                <a:effectLst/>
              </a:rPr>
              <a:t> </a:t>
            </a:r>
            <a:r>
              <a:rPr lang="en-US" dirty="0" err="1" smtClean="0">
                <a:solidFill>
                  <a:srgbClr val="7030A0"/>
                </a:solidFill>
                <a:effectLst/>
              </a:rPr>
              <a:t>ba’zi</a:t>
            </a:r>
            <a:r>
              <a:rPr lang="en-US" dirty="0" smtClean="0">
                <a:solidFill>
                  <a:srgbClr val="7030A0"/>
                </a:solidFill>
                <a:effectLst/>
              </a:rPr>
              <a:t> </a:t>
            </a:r>
            <a:r>
              <a:rPr lang="en-US" dirty="0" err="1" smtClean="0">
                <a:solidFill>
                  <a:srgbClr val="7030A0"/>
                </a:solidFill>
                <a:effectLst/>
              </a:rPr>
              <a:t>bolalar</a:t>
            </a:r>
            <a:r>
              <a:rPr lang="en-US" dirty="0" smtClean="0">
                <a:solidFill>
                  <a:srgbClr val="7030A0"/>
                </a:solidFill>
                <a:effectLst/>
              </a:rPr>
              <a:t> </a:t>
            </a:r>
            <a:r>
              <a:rPr lang="en-US" dirty="0" err="1" smtClean="0">
                <a:solidFill>
                  <a:srgbClr val="7030A0"/>
                </a:solidFill>
                <a:effectLst/>
              </a:rPr>
              <a:t>oddiy</a:t>
            </a:r>
            <a:r>
              <a:rPr lang="en-US" dirty="0" smtClean="0">
                <a:solidFill>
                  <a:srgbClr val="7030A0"/>
                </a:solidFill>
                <a:effectLst/>
              </a:rPr>
              <a:t> </a:t>
            </a:r>
            <a:r>
              <a:rPr lang="en-US" dirty="0" err="1" smtClean="0">
                <a:solidFill>
                  <a:srgbClr val="7030A0"/>
                </a:solidFill>
                <a:effectLst/>
              </a:rPr>
              <a:t>so‘zlarni</a:t>
            </a:r>
            <a:r>
              <a:rPr lang="en-US" dirty="0" smtClean="0">
                <a:solidFill>
                  <a:srgbClr val="7030A0"/>
                </a:solidFill>
                <a:effectLst/>
              </a:rPr>
              <a:t> </a:t>
            </a:r>
            <a:r>
              <a:rPr lang="en-US" dirty="0" err="1" smtClean="0">
                <a:solidFill>
                  <a:srgbClr val="7030A0"/>
                </a:solidFill>
                <a:effectLst/>
              </a:rPr>
              <a:t>o‘qiydi</a:t>
            </a:r>
            <a:r>
              <a:rPr lang="en-US" dirty="0" smtClean="0">
                <a:solidFill>
                  <a:srgbClr val="7030A0"/>
                </a:solidFill>
                <a:effectLst/>
              </a:rPr>
              <a:t>, </a:t>
            </a:r>
            <a:r>
              <a:rPr lang="en-US" dirty="0" err="1" smtClean="0">
                <a:solidFill>
                  <a:srgbClr val="7030A0"/>
                </a:solidFill>
                <a:effectLst/>
              </a:rPr>
              <a:t>boshqalari</a:t>
            </a:r>
            <a:r>
              <a:rPr lang="en-US" dirty="0" smtClean="0">
                <a:solidFill>
                  <a:srgbClr val="7030A0"/>
                </a:solidFill>
                <a:effectLst/>
              </a:rPr>
              <a:t> </a:t>
            </a:r>
            <a:r>
              <a:rPr lang="en-US" dirty="0" err="1" smtClean="0">
                <a:solidFill>
                  <a:srgbClr val="7030A0"/>
                </a:solidFill>
                <a:effectLst/>
              </a:rPr>
              <a:t>uzunroq</a:t>
            </a:r>
            <a:r>
              <a:rPr lang="en-US" dirty="0" smtClean="0">
                <a:solidFill>
                  <a:srgbClr val="7030A0"/>
                </a:solidFill>
                <a:effectLst/>
              </a:rPr>
              <a:t> </a:t>
            </a:r>
            <a:r>
              <a:rPr lang="en-US" dirty="0" err="1" smtClean="0">
                <a:solidFill>
                  <a:srgbClr val="7030A0"/>
                </a:solidFill>
                <a:effectLst/>
              </a:rPr>
              <a:t>so‘zlarni</a:t>
            </a:r>
            <a:r>
              <a:rPr lang="en-US" dirty="0" smtClean="0">
                <a:solidFill>
                  <a:srgbClr val="7030A0"/>
                </a:solidFill>
                <a:effectLst/>
              </a:rPr>
              <a:t> </a:t>
            </a:r>
            <a:r>
              <a:rPr lang="en-US" dirty="0" err="1" smtClean="0">
                <a:solidFill>
                  <a:srgbClr val="7030A0"/>
                </a:solidFill>
                <a:effectLst/>
              </a:rPr>
              <a:t>yozadi</a:t>
            </a:r>
            <a:r>
              <a:rPr lang="en-US" dirty="0" smtClean="0">
                <a:solidFill>
                  <a:srgbClr val="7030A0"/>
                </a:solidFill>
                <a:effectLst/>
              </a:rPr>
              <a:t> </a:t>
            </a:r>
            <a:r>
              <a:rPr lang="en-US" dirty="0" err="1" smtClean="0">
                <a:solidFill>
                  <a:srgbClr val="7030A0"/>
                </a:solidFill>
                <a:effectLst/>
              </a:rPr>
              <a:t>yoki</a:t>
            </a:r>
            <a:r>
              <a:rPr lang="en-US" dirty="0" smtClean="0">
                <a:solidFill>
                  <a:srgbClr val="7030A0"/>
                </a:solidFill>
                <a:effectLst/>
              </a:rPr>
              <a:t> </a:t>
            </a:r>
            <a:r>
              <a:rPr lang="en-US" dirty="0" err="1" smtClean="0">
                <a:solidFill>
                  <a:srgbClr val="7030A0"/>
                </a:solidFill>
                <a:effectLst/>
              </a:rPr>
              <a:t>hikoya</a:t>
            </a:r>
            <a:r>
              <a:rPr lang="en-US" dirty="0" smtClean="0">
                <a:solidFill>
                  <a:srgbClr val="7030A0"/>
                </a:solidFill>
                <a:effectLst/>
              </a:rPr>
              <a:t> </a:t>
            </a:r>
            <a:r>
              <a:rPr lang="en-US" dirty="0" err="1" smtClean="0">
                <a:solidFill>
                  <a:srgbClr val="7030A0"/>
                </a:solidFill>
                <a:effectLst/>
              </a:rPr>
              <a:t>tuzadi</a:t>
            </a:r>
            <a:r>
              <a:rPr lang="en-US" dirty="0" smtClean="0">
                <a:solidFill>
                  <a:srgbClr val="7030A0"/>
                </a:solidFill>
                <a:effectLst/>
              </a:rPr>
              <a:t>. </a:t>
            </a:r>
          </a:p>
          <a:p>
            <a:endParaRPr lang="en-US" dirty="0" smtClean="0">
              <a:solidFill>
                <a:srgbClr val="7030A0"/>
              </a:solidFill>
              <a:effectLst/>
            </a:endParaRPr>
          </a:p>
          <a:p>
            <a:r>
              <a:rPr lang="en-US" dirty="0" err="1" smtClean="0">
                <a:solidFill>
                  <a:srgbClr val="C00000"/>
                </a:solidFill>
                <a:effectLst/>
              </a:rPr>
              <a:t>Matematikada</a:t>
            </a:r>
            <a:r>
              <a:rPr lang="en-US" dirty="0" smtClean="0">
                <a:solidFill>
                  <a:srgbClr val="C00000"/>
                </a:solidFill>
                <a:effectLst/>
              </a:rPr>
              <a:t> </a:t>
            </a:r>
            <a:r>
              <a:rPr lang="en-US" dirty="0" err="1" smtClean="0">
                <a:solidFill>
                  <a:srgbClr val="C00000"/>
                </a:solidFill>
                <a:effectLst/>
              </a:rPr>
              <a:t>esa</a:t>
            </a:r>
            <a:r>
              <a:rPr lang="en-US" dirty="0" smtClean="0">
                <a:solidFill>
                  <a:srgbClr val="C00000"/>
                </a:solidFill>
                <a:effectLst/>
              </a:rPr>
              <a:t> 10 </a:t>
            </a:r>
            <a:r>
              <a:rPr lang="en-US" dirty="0" err="1" smtClean="0">
                <a:solidFill>
                  <a:srgbClr val="C00000"/>
                </a:solidFill>
                <a:effectLst/>
              </a:rPr>
              <a:t>gacha</a:t>
            </a:r>
            <a:r>
              <a:rPr lang="en-US" dirty="0" smtClean="0">
                <a:solidFill>
                  <a:srgbClr val="C00000"/>
                </a:solidFill>
                <a:effectLst/>
              </a:rPr>
              <a:t> </a:t>
            </a:r>
            <a:r>
              <a:rPr lang="en-US" dirty="0" err="1" smtClean="0">
                <a:solidFill>
                  <a:srgbClr val="C00000"/>
                </a:solidFill>
                <a:effectLst/>
              </a:rPr>
              <a:t>qo‘shishni</a:t>
            </a:r>
            <a:r>
              <a:rPr lang="en-US" dirty="0" smtClean="0">
                <a:solidFill>
                  <a:srgbClr val="C00000"/>
                </a:solidFill>
                <a:effectLst/>
              </a:rPr>
              <a:t> </a:t>
            </a:r>
            <a:r>
              <a:rPr lang="en-US" dirty="0" err="1" smtClean="0">
                <a:solidFill>
                  <a:srgbClr val="C00000"/>
                </a:solidFill>
                <a:effectLst/>
              </a:rPr>
              <a:t>kimdir</a:t>
            </a:r>
            <a:r>
              <a:rPr lang="en-US" dirty="0" smtClean="0">
                <a:solidFill>
                  <a:srgbClr val="C00000"/>
                </a:solidFill>
                <a:effectLst/>
              </a:rPr>
              <a:t> </a:t>
            </a:r>
            <a:r>
              <a:rPr lang="en-US" dirty="0" err="1" smtClean="0">
                <a:solidFill>
                  <a:srgbClr val="C00000"/>
                </a:solidFill>
                <a:effectLst/>
              </a:rPr>
              <a:t>rasmlar</a:t>
            </a:r>
            <a:r>
              <a:rPr lang="en-US" dirty="0" smtClean="0">
                <a:solidFill>
                  <a:srgbClr val="C00000"/>
                </a:solidFill>
                <a:effectLst/>
              </a:rPr>
              <a:t> </a:t>
            </a:r>
            <a:r>
              <a:rPr lang="en-US" dirty="0" err="1" smtClean="0">
                <a:solidFill>
                  <a:srgbClr val="C00000"/>
                </a:solidFill>
                <a:effectLst/>
              </a:rPr>
              <a:t>bilan</a:t>
            </a:r>
            <a:r>
              <a:rPr lang="en-US" dirty="0" smtClean="0">
                <a:solidFill>
                  <a:srgbClr val="C00000"/>
                </a:solidFill>
                <a:effectLst/>
              </a:rPr>
              <a:t>, </a:t>
            </a:r>
            <a:r>
              <a:rPr lang="en-US" dirty="0" err="1" smtClean="0">
                <a:solidFill>
                  <a:srgbClr val="C00000"/>
                </a:solidFill>
                <a:effectLst/>
              </a:rPr>
              <a:t>kimdir</a:t>
            </a:r>
            <a:r>
              <a:rPr lang="en-US" dirty="0" smtClean="0">
                <a:solidFill>
                  <a:srgbClr val="C00000"/>
                </a:solidFill>
                <a:effectLst/>
              </a:rPr>
              <a:t> son </a:t>
            </a:r>
            <a:r>
              <a:rPr lang="en-US" dirty="0" err="1" smtClean="0">
                <a:solidFill>
                  <a:srgbClr val="C00000"/>
                </a:solidFill>
                <a:effectLst/>
              </a:rPr>
              <a:t>chizig‘ida</a:t>
            </a:r>
            <a:r>
              <a:rPr lang="en-US" dirty="0" smtClean="0">
                <a:solidFill>
                  <a:srgbClr val="C00000"/>
                </a:solidFill>
                <a:effectLst/>
              </a:rPr>
              <a:t>, </a:t>
            </a:r>
            <a:r>
              <a:rPr lang="en-US" dirty="0" err="1" smtClean="0">
                <a:solidFill>
                  <a:srgbClr val="C00000"/>
                </a:solidFill>
                <a:effectLst/>
              </a:rPr>
              <a:t>kimdir</a:t>
            </a:r>
            <a:r>
              <a:rPr lang="en-US" dirty="0" smtClean="0">
                <a:solidFill>
                  <a:srgbClr val="C00000"/>
                </a:solidFill>
                <a:effectLst/>
              </a:rPr>
              <a:t> </a:t>
            </a:r>
            <a:r>
              <a:rPr lang="en-US" dirty="0" err="1" smtClean="0">
                <a:solidFill>
                  <a:srgbClr val="C00000"/>
                </a:solidFill>
                <a:effectLst/>
              </a:rPr>
              <a:t>o‘yin</a:t>
            </a:r>
            <a:r>
              <a:rPr lang="en-US" dirty="0" smtClean="0">
                <a:solidFill>
                  <a:srgbClr val="C00000"/>
                </a:solidFill>
                <a:effectLst/>
              </a:rPr>
              <a:t> </a:t>
            </a:r>
            <a:r>
              <a:rPr lang="en-US" dirty="0" err="1" smtClean="0">
                <a:solidFill>
                  <a:srgbClr val="C00000"/>
                </a:solidFill>
                <a:effectLst/>
              </a:rPr>
              <a:t>kartalari</a:t>
            </a:r>
            <a:r>
              <a:rPr lang="en-US" dirty="0" smtClean="0">
                <a:solidFill>
                  <a:srgbClr val="C00000"/>
                </a:solidFill>
                <a:effectLst/>
              </a:rPr>
              <a:t> </a:t>
            </a:r>
            <a:r>
              <a:rPr lang="en-US" dirty="0" err="1" smtClean="0">
                <a:solidFill>
                  <a:srgbClr val="C00000"/>
                </a:solidFill>
                <a:effectLst/>
              </a:rPr>
              <a:t>bilan</a:t>
            </a:r>
            <a:r>
              <a:rPr lang="en-US" dirty="0" smtClean="0">
                <a:solidFill>
                  <a:srgbClr val="C00000"/>
                </a:solidFill>
                <a:effectLst/>
              </a:rPr>
              <a:t> </a:t>
            </a:r>
            <a:r>
              <a:rPr lang="en-US" dirty="0" err="1" smtClean="0">
                <a:solidFill>
                  <a:srgbClr val="C00000"/>
                </a:solidFill>
                <a:effectLst/>
              </a:rPr>
              <a:t>bajaradi.buning</a:t>
            </a:r>
            <a:r>
              <a:rPr lang="en-US" dirty="0" smtClean="0">
                <a:solidFill>
                  <a:srgbClr val="C00000"/>
                </a:solidFill>
                <a:effectLst/>
              </a:rPr>
              <a:t> </a:t>
            </a:r>
            <a:r>
              <a:rPr lang="en-US" dirty="0" err="1" smtClean="0">
                <a:solidFill>
                  <a:srgbClr val="C00000"/>
                </a:solidFill>
                <a:effectLst/>
              </a:rPr>
              <a:t>uchun</a:t>
            </a:r>
            <a:r>
              <a:rPr lang="en-US" dirty="0" smtClean="0">
                <a:solidFill>
                  <a:srgbClr val="C00000"/>
                </a:solidFill>
                <a:effectLst/>
              </a:rPr>
              <a:t> </a:t>
            </a:r>
            <a:r>
              <a:rPr lang="en-US" dirty="0" err="1" smtClean="0">
                <a:solidFill>
                  <a:srgbClr val="C00000"/>
                </a:solidFill>
                <a:effectLst/>
              </a:rPr>
              <a:t>o’qituvchi</a:t>
            </a:r>
            <a:r>
              <a:rPr lang="en-US" dirty="0" smtClean="0">
                <a:solidFill>
                  <a:srgbClr val="C00000"/>
                </a:solidFill>
                <a:effectLst/>
              </a:rPr>
              <a:t> </a:t>
            </a:r>
            <a:r>
              <a:rPr lang="en-US" dirty="0" err="1" smtClean="0">
                <a:solidFill>
                  <a:srgbClr val="C00000"/>
                </a:solidFill>
                <a:effectLst/>
              </a:rPr>
              <a:t>sinf</a:t>
            </a:r>
            <a:r>
              <a:rPr lang="en-US" dirty="0" smtClean="0">
                <a:solidFill>
                  <a:srgbClr val="C00000"/>
                </a:solidFill>
                <a:effectLst/>
              </a:rPr>
              <a:t> </a:t>
            </a:r>
            <a:r>
              <a:rPr lang="en-US" dirty="0" err="1" smtClean="0">
                <a:solidFill>
                  <a:srgbClr val="C00000"/>
                </a:solidFill>
                <a:effectLst/>
              </a:rPr>
              <a:t>uchun</a:t>
            </a:r>
            <a:r>
              <a:rPr lang="en-US" dirty="0" smtClean="0">
                <a:solidFill>
                  <a:srgbClr val="C00000"/>
                </a:solidFill>
                <a:effectLst/>
              </a:rPr>
              <a:t> </a:t>
            </a:r>
            <a:r>
              <a:rPr lang="en-US" dirty="0" err="1" smtClean="0">
                <a:solidFill>
                  <a:srgbClr val="C00000"/>
                </a:solidFill>
                <a:effectLst/>
              </a:rPr>
              <a:t>shunday</a:t>
            </a:r>
            <a:r>
              <a:rPr lang="en-US" dirty="0" smtClean="0">
                <a:solidFill>
                  <a:srgbClr val="C00000"/>
                </a:solidFill>
                <a:effectLst/>
              </a:rPr>
              <a:t> </a:t>
            </a:r>
            <a:r>
              <a:rPr lang="en-US" dirty="0" err="1" smtClean="0">
                <a:solidFill>
                  <a:srgbClr val="C00000"/>
                </a:solidFill>
                <a:effectLst/>
              </a:rPr>
              <a:t>materiallar</a:t>
            </a:r>
            <a:r>
              <a:rPr lang="en-US" dirty="0" err="1" smtClean="0">
                <a:solidFill>
                  <a:srgbClr val="C00000"/>
                </a:solidFill>
              </a:rPr>
              <a:t>ni</a:t>
            </a:r>
            <a:r>
              <a:rPr lang="en-US" dirty="0" smtClean="0">
                <a:solidFill>
                  <a:srgbClr val="C00000"/>
                </a:solidFill>
              </a:rPr>
              <a:t> </a:t>
            </a:r>
            <a:r>
              <a:rPr lang="en-US" dirty="0" err="1" smtClean="0">
                <a:solidFill>
                  <a:srgbClr val="C00000"/>
                </a:solidFill>
              </a:rPr>
              <a:t>oldindan</a:t>
            </a:r>
            <a:r>
              <a:rPr lang="en-US" dirty="0" smtClean="0">
                <a:solidFill>
                  <a:srgbClr val="C00000"/>
                </a:solidFill>
              </a:rPr>
              <a:t> </a:t>
            </a:r>
            <a:r>
              <a:rPr lang="en-US" dirty="0" err="1" smtClean="0">
                <a:solidFill>
                  <a:srgbClr val="C00000"/>
                </a:solidFill>
              </a:rPr>
              <a:t>tayyorlab</a:t>
            </a:r>
            <a:r>
              <a:rPr lang="en-US" dirty="0" smtClean="0">
                <a:solidFill>
                  <a:srgbClr val="C00000"/>
                </a:solidFill>
              </a:rPr>
              <a:t> </a:t>
            </a:r>
            <a:r>
              <a:rPr lang="en-US" dirty="0" err="1" smtClean="0">
                <a:solidFill>
                  <a:srgbClr val="C00000"/>
                </a:solidFill>
              </a:rPr>
              <a:t>qo’yishi</a:t>
            </a:r>
            <a:r>
              <a:rPr lang="en-US" dirty="0" smtClean="0">
                <a:solidFill>
                  <a:srgbClr val="C00000"/>
                </a:solidFill>
              </a:rPr>
              <a:t> </a:t>
            </a:r>
            <a:r>
              <a:rPr lang="en-US" dirty="0" err="1" smtClean="0">
                <a:solidFill>
                  <a:srgbClr val="C00000"/>
                </a:solidFill>
              </a:rPr>
              <a:t>kerak</a:t>
            </a:r>
            <a:r>
              <a:rPr lang="en-US" dirty="0" smtClean="0">
                <a:solidFill>
                  <a:srgbClr val="C00000"/>
                </a:solidFill>
              </a:rPr>
              <a:t>.</a:t>
            </a:r>
          </a:p>
          <a:p>
            <a:endParaRPr lang="en-US" dirty="0">
              <a:solidFill>
                <a:srgbClr val="C00000"/>
              </a:solidFill>
              <a:effectLst/>
            </a:endParaRPr>
          </a:p>
          <a:p>
            <a:r>
              <a:rPr lang="en-US" b="1" dirty="0" smtClean="0">
                <a:effectLst/>
              </a:rPr>
              <a:t>Individual (</a:t>
            </a:r>
            <a:r>
              <a:rPr lang="en-US" b="1" dirty="0" err="1" smtClean="0">
                <a:effectLst/>
              </a:rPr>
              <a:t>individuallashtirilgan</a:t>
            </a:r>
            <a:r>
              <a:rPr lang="en-US" b="1" dirty="0" smtClean="0">
                <a:effectLst/>
              </a:rPr>
              <a:t>) </a:t>
            </a:r>
            <a:r>
              <a:rPr lang="en-US" b="1" dirty="0" err="1" smtClean="0">
                <a:effectLst/>
              </a:rPr>
              <a:t>ta’lim</a:t>
            </a:r>
            <a:r>
              <a:rPr lang="en-US" dirty="0" smtClean="0">
                <a:effectLst/>
              </a:rPr>
              <a:t> (individualized learning): </a:t>
            </a:r>
            <a:r>
              <a:rPr lang="en-US" dirty="0" err="1" smtClean="0">
                <a:effectLst/>
              </a:rPr>
              <a:t>Har</a:t>
            </a:r>
            <a:r>
              <a:rPr lang="en-US" dirty="0" smtClean="0">
                <a:effectLst/>
              </a:rPr>
              <a:t> </a:t>
            </a:r>
            <a:r>
              <a:rPr lang="en-US" dirty="0" err="1" smtClean="0">
                <a:effectLst/>
              </a:rPr>
              <a:t>bir</a:t>
            </a:r>
            <a:r>
              <a:rPr lang="en-US" dirty="0" smtClean="0">
                <a:effectLst/>
              </a:rPr>
              <a:t> bola </a:t>
            </a:r>
            <a:r>
              <a:rPr lang="en-US" dirty="0" err="1" smtClean="0">
                <a:effectLst/>
              </a:rPr>
              <a:t>o‘z</a:t>
            </a:r>
            <a:r>
              <a:rPr lang="en-US" dirty="0" smtClean="0">
                <a:effectLst/>
              </a:rPr>
              <a:t> </a:t>
            </a:r>
            <a:r>
              <a:rPr lang="en-US" dirty="0" err="1" smtClean="0">
                <a:effectLst/>
              </a:rPr>
              <a:t>tezligida</a:t>
            </a:r>
            <a:r>
              <a:rPr lang="en-US" dirty="0" smtClean="0">
                <a:effectLst/>
              </a:rPr>
              <a:t> </a:t>
            </a:r>
            <a:r>
              <a:rPr lang="en-US" dirty="0" err="1" smtClean="0">
                <a:effectLst/>
              </a:rPr>
              <a:t>va</a:t>
            </a:r>
            <a:r>
              <a:rPr lang="en-US" dirty="0" smtClean="0">
                <a:effectLst/>
              </a:rPr>
              <a:t> </a:t>
            </a:r>
            <a:r>
              <a:rPr lang="en-US" dirty="0" err="1" smtClean="0">
                <a:effectLst/>
              </a:rPr>
              <a:t>o‘z</a:t>
            </a:r>
            <a:r>
              <a:rPr lang="en-US" dirty="0" smtClean="0">
                <a:effectLst/>
              </a:rPr>
              <a:t> </a:t>
            </a:r>
            <a:r>
              <a:rPr lang="en-US" dirty="0" err="1" smtClean="0">
                <a:effectLst/>
              </a:rPr>
              <a:t>yo‘lida</a:t>
            </a:r>
            <a:r>
              <a:rPr lang="en-US" dirty="0" smtClean="0">
                <a:effectLst/>
              </a:rPr>
              <a:t> </a:t>
            </a:r>
            <a:r>
              <a:rPr lang="en-US" dirty="0" err="1" smtClean="0">
                <a:effectLst/>
              </a:rPr>
              <a:t>oldinga</a:t>
            </a:r>
            <a:r>
              <a:rPr lang="en-US" dirty="0" smtClean="0">
                <a:effectLst/>
              </a:rPr>
              <a:t> </a:t>
            </a:r>
            <a:r>
              <a:rPr lang="en-US" dirty="0" err="1" smtClean="0">
                <a:effectLst/>
              </a:rPr>
              <a:t>siljiydi</a:t>
            </a:r>
            <a:r>
              <a:rPr lang="en-US" dirty="0" smtClean="0">
                <a:effectLst/>
              </a:rPr>
              <a:t>. </a:t>
            </a:r>
          </a:p>
          <a:p>
            <a:r>
              <a:rPr lang="en-US" dirty="0" err="1" smtClean="0">
                <a:effectLst/>
              </a:rPr>
              <a:t>Masalan</a:t>
            </a:r>
            <a:r>
              <a:rPr lang="en-US" dirty="0" smtClean="0">
                <a:effectLst/>
              </a:rPr>
              <a:t>, </a:t>
            </a:r>
            <a:r>
              <a:rPr lang="en-US" dirty="0" err="1" smtClean="0">
                <a:effectLst/>
              </a:rPr>
              <a:t>o‘qishda</a:t>
            </a:r>
            <a:r>
              <a:rPr lang="en-US" dirty="0" smtClean="0">
                <a:effectLst/>
              </a:rPr>
              <a:t> </a:t>
            </a:r>
            <a:r>
              <a:rPr lang="en-US" dirty="0" err="1" smtClean="0">
                <a:effectLst/>
              </a:rPr>
              <a:t>har</a:t>
            </a:r>
            <a:r>
              <a:rPr lang="en-US" dirty="0" smtClean="0">
                <a:effectLst/>
              </a:rPr>
              <a:t> </a:t>
            </a:r>
            <a:r>
              <a:rPr lang="en-US" dirty="0" err="1" smtClean="0">
                <a:effectLst/>
              </a:rPr>
              <a:t>bir</a:t>
            </a:r>
            <a:r>
              <a:rPr lang="en-US" dirty="0" smtClean="0">
                <a:effectLst/>
              </a:rPr>
              <a:t> bola </a:t>
            </a:r>
            <a:r>
              <a:rPr lang="en-US" dirty="0" err="1" smtClean="0">
                <a:effectLst/>
              </a:rPr>
              <a:t>o‘z</a:t>
            </a:r>
            <a:r>
              <a:rPr lang="en-US" dirty="0" smtClean="0">
                <a:effectLst/>
              </a:rPr>
              <a:t> </a:t>
            </a:r>
            <a:r>
              <a:rPr lang="en-US" dirty="0" err="1" smtClean="0">
                <a:effectLst/>
              </a:rPr>
              <a:t>darajasidagi</a:t>
            </a:r>
            <a:r>
              <a:rPr lang="en-US" dirty="0" smtClean="0">
                <a:effectLst/>
              </a:rPr>
              <a:t> </a:t>
            </a:r>
            <a:r>
              <a:rPr lang="en-US" dirty="0" err="1" smtClean="0">
                <a:effectLst/>
              </a:rPr>
              <a:t>kitobni</a:t>
            </a:r>
            <a:r>
              <a:rPr lang="en-US" dirty="0" smtClean="0">
                <a:effectLst/>
              </a:rPr>
              <a:t> </a:t>
            </a:r>
            <a:r>
              <a:rPr lang="en-US" dirty="0" err="1" smtClean="0">
                <a:effectLst/>
              </a:rPr>
              <a:t>tanlaydi</a:t>
            </a:r>
            <a:r>
              <a:rPr lang="en-US" dirty="0" smtClean="0">
                <a:effectLst/>
              </a:rPr>
              <a:t> </a:t>
            </a:r>
            <a:r>
              <a:rPr lang="en-US" dirty="0" err="1" smtClean="0">
                <a:effectLst/>
              </a:rPr>
              <a:t>va</a:t>
            </a:r>
            <a:r>
              <a:rPr lang="en-US" dirty="0" smtClean="0">
                <a:effectLst/>
              </a:rPr>
              <a:t> </a:t>
            </a:r>
            <a:r>
              <a:rPr lang="en-US" dirty="0" err="1" smtClean="0">
                <a:effectLst/>
              </a:rPr>
              <a:t>o‘zlashtirguncha</a:t>
            </a:r>
            <a:r>
              <a:rPr lang="en-US" dirty="0" smtClean="0">
                <a:effectLst/>
              </a:rPr>
              <a:t> </a:t>
            </a:r>
            <a:r>
              <a:rPr lang="en-US" dirty="0" err="1" smtClean="0">
                <a:effectLst/>
              </a:rPr>
              <a:t>shu</a:t>
            </a:r>
            <a:r>
              <a:rPr lang="en-US" dirty="0" smtClean="0">
                <a:effectLst/>
              </a:rPr>
              <a:t> </a:t>
            </a:r>
            <a:r>
              <a:rPr lang="en-US" dirty="0" err="1" smtClean="0">
                <a:effectLst/>
              </a:rPr>
              <a:t>kitob</a:t>
            </a:r>
            <a:r>
              <a:rPr lang="en-US" dirty="0" smtClean="0">
                <a:effectLst/>
              </a:rPr>
              <a:t> </a:t>
            </a:r>
            <a:r>
              <a:rPr lang="en-US" dirty="0" err="1" smtClean="0">
                <a:effectLst/>
              </a:rPr>
              <a:t>bilan</a:t>
            </a:r>
            <a:r>
              <a:rPr lang="en-US" dirty="0" smtClean="0">
                <a:effectLst/>
              </a:rPr>
              <a:t> </a:t>
            </a:r>
            <a:r>
              <a:rPr lang="en-US" dirty="0" err="1" smtClean="0">
                <a:effectLst/>
              </a:rPr>
              <a:t>ishlaydi</a:t>
            </a:r>
            <a:r>
              <a:rPr lang="en-US" dirty="0" smtClean="0">
                <a:effectLst/>
              </a:rPr>
              <a:t>.</a:t>
            </a:r>
          </a:p>
          <a:p>
            <a:endParaRPr lang="en-US" dirty="0" smtClean="0">
              <a:effectLst/>
            </a:endParaRPr>
          </a:p>
          <a:p>
            <a:r>
              <a:rPr lang="en-US" dirty="0"/>
              <a:t>-</a:t>
            </a:r>
            <a:r>
              <a:rPr lang="en-US" dirty="0" smtClean="0">
                <a:effectLst/>
              </a:rPr>
              <a:t> </a:t>
            </a:r>
            <a:r>
              <a:rPr lang="en-US" dirty="0" err="1" smtClean="0">
                <a:effectLst/>
              </a:rPr>
              <a:t>Matematikada</a:t>
            </a:r>
            <a:r>
              <a:rPr lang="en-US" dirty="0" smtClean="0">
                <a:effectLst/>
              </a:rPr>
              <a:t> </a:t>
            </a:r>
            <a:r>
              <a:rPr lang="en-US" dirty="0" err="1" smtClean="0">
                <a:effectLst/>
              </a:rPr>
              <a:t>mavzuni</a:t>
            </a:r>
            <a:r>
              <a:rPr lang="en-US" dirty="0" smtClean="0">
                <a:effectLst/>
              </a:rPr>
              <a:t> </a:t>
            </a:r>
            <a:r>
              <a:rPr lang="en-US" dirty="0" err="1" smtClean="0">
                <a:effectLst/>
              </a:rPr>
              <a:t>to‘liq</a:t>
            </a:r>
            <a:r>
              <a:rPr lang="en-US" dirty="0" smtClean="0">
                <a:effectLst/>
              </a:rPr>
              <a:t> </a:t>
            </a:r>
            <a:r>
              <a:rPr lang="en-US" dirty="0" err="1" smtClean="0">
                <a:effectLst/>
              </a:rPr>
              <a:t>o‘zlashtirmaguncha</a:t>
            </a:r>
            <a:r>
              <a:rPr lang="en-US" dirty="0" smtClean="0">
                <a:effectLst/>
              </a:rPr>
              <a:t> </a:t>
            </a:r>
            <a:r>
              <a:rPr lang="en-US" dirty="0" err="1" smtClean="0">
                <a:effectLst/>
              </a:rPr>
              <a:t>keyingi</a:t>
            </a:r>
            <a:r>
              <a:rPr lang="en-US" dirty="0" smtClean="0">
                <a:effectLst/>
              </a:rPr>
              <a:t> </a:t>
            </a:r>
            <a:r>
              <a:rPr lang="en-US" dirty="0" err="1" smtClean="0">
                <a:effectLst/>
              </a:rPr>
              <a:t>topshiriqqa</a:t>
            </a:r>
            <a:r>
              <a:rPr lang="en-US" dirty="0" smtClean="0">
                <a:effectLst/>
              </a:rPr>
              <a:t> </a:t>
            </a:r>
            <a:r>
              <a:rPr lang="en-US" dirty="0" err="1" smtClean="0">
                <a:effectLst/>
              </a:rPr>
              <a:t>o‘tmaydi</a:t>
            </a:r>
            <a:r>
              <a:rPr lang="en-US" dirty="0" smtClean="0">
                <a:effectLst/>
              </a:rPr>
              <a:t> — </a:t>
            </a:r>
            <a:r>
              <a:rPr lang="en-US" dirty="0" err="1" smtClean="0">
                <a:effectLst/>
              </a:rPr>
              <a:t>o‘qituvchi</a:t>
            </a:r>
            <a:r>
              <a:rPr lang="en-US" dirty="0" smtClean="0">
                <a:effectLst/>
              </a:rPr>
              <a:t> individual </a:t>
            </a:r>
            <a:r>
              <a:rPr lang="en-US" dirty="0" err="1" smtClean="0">
                <a:effectLst/>
              </a:rPr>
              <a:t>reja</a:t>
            </a:r>
            <a:r>
              <a:rPr lang="en-US" dirty="0" smtClean="0">
                <a:effectLst/>
              </a:rPr>
              <a:t> </a:t>
            </a:r>
            <a:r>
              <a:rPr lang="en-US" dirty="0" err="1" smtClean="0">
                <a:effectLst/>
              </a:rPr>
              <a:t>tuzib</a:t>
            </a:r>
            <a:r>
              <a:rPr lang="en-US" dirty="0" smtClean="0">
                <a:effectLst/>
              </a:rPr>
              <a:t>, </a:t>
            </a:r>
            <a:r>
              <a:rPr lang="en-US" dirty="0" err="1" smtClean="0">
                <a:effectLst/>
              </a:rPr>
              <a:t>qo‘shimcha</a:t>
            </a:r>
            <a:r>
              <a:rPr lang="en-US" dirty="0" smtClean="0">
                <a:effectLst/>
              </a:rPr>
              <a:t> </a:t>
            </a:r>
            <a:r>
              <a:rPr lang="en-US" dirty="0" err="1" smtClean="0">
                <a:effectLst/>
              </a:rPr>
              <a:t>mashqlar</a:t>
            </a:r>
            <a:r>
              <a:rPr lang="en-US" dirty="0" smtClean="0">
                <a:effectLst/>
              </a:rPr>
              <a:t> </a:t>
            </a:r>
            <a:r>
              <a:rPr lang="en-US" dirty="0" err="1" smtClean="0">
                <a:effectLst/>
              </a:rPr>
              <a:t>beradi</a:t>
            </a:r>
            <a:r>
              <a:rPr lang="en-US" dirty="0" smtClean="0">
                <a:effectLst/>
              </a:rPr>
              <a:t>.</a:t>
            </a:r>
          </a:p>
          <a:p>
            <a:r>
              <a:rPr lang="en-US" dirty="0" err="1" smtClean="0"/>
              <a:t>Yoki</a:t>
            </a:r>
            <a:r>
              <a:rPr lang="en-US" dirty="0" smtClean="0"/>
              <a:t> </a:t>
            </a:r>
            <a:r>
              <a:rPr lang="en-US" dirty="0" err="1" smtClean="0"/>
              <a:t>sinf</a:t>
            </a:r>
            <a:r>
              <a:rPr lang="en-US" dirty="0" smtClean="0"/>
              <a:t> </a:t>
            </a:r>
            <a:r>
              <a:rPr lang="en-US" dirty="0" err="1" smtClean="0"/>
              <a:t>ichida</a:t>
            </a:r>
            <a:r>
              <a:rPr lang="en-US" dirty="0" smtClean="0"/>
              <a:t> </a:t>
            </a:r>
            <a:r>
              <a:rPr lang="en-US" dirty="0" err="1" smtClean="0"/>
              <a:t>turli</a:t>
            </a:r>
            <a:r>
              <a:rPr lang="en-US" dirty="0" smtClean="0"/>
              <a:t> </a:t>
            </a:r>
            <a:r>
              <a:rPr lang="en-US" dirty="0" err="1" smtClean="0"/>
              <a:t>rangda</a:t>
            </a:r>
            <a:r>
              <a:rPr lang="en-US" dirty="0" smtClean="0"/>
              <a:t> </a:t>
            </a:r>
            <a:r>
              <a:rPr lang="en-US" dirty="0" err="1" smtClean="0"/>
              <a:t>kartochkalar</a:t>
            </a:r>
            <a:r>
              <a:rPr lang="en-US" dirty="0" smtClean="0"/>
              <a:t> </a:t>
            </a:r>
            <a:r>
              <a:rPr lang="en-US" dirty="0" err="1" smtClean="0"/>
              <a:t>tarqating</a:t>
            </a:r>
            <a:r>
              <a:rPr lang="en-US" dirty="0" smtClean="0"/>
              <a:t> </a:t>
            </a:r>
            <a:r>
              <a:rPr lang="en-US" dirty="0" err="1" smtClean="0"/>
              <a:t>va</a:t>
            </a:r>
            <a:r>
              <a:rPr lang="en-US" dirty="0" smtClean="0"/>
              <a:t> </a:t>
            </a:r>
            <a:r>
              <a:rPr lang="en-US" dirty="0" err="1" smtClean="0"/>
              <a:t>o’zlashtirishiga</a:t>
            </a:r>
            <a:r>
              <a:rPr lang="en-US" dirty="0" smtClean="0"/>
              <a:t> </a:t>
            </a:r>
            <a:r>
              <a:rPr lang="en-US" dirty="0" err="1" smtClean="0"/>
              <a:t>qarab</a:t>
            </a:r>
            <a:r>
              <a:rPr lang="en-US" dirty="0" smtClean="0"/>
              <a:t> </a:t>
            </a:r>
            <a:r>
              <a:rPr lang="en-US" dirty="0" err="1" smtClean="0"/>
              <a:t>shu</a:t>
            </a:r>
            <a:r>
              <a:rPr lang="en-US" dirty="0" smtClean="0"/>
              <a:t> </a:t>
            </a:r>
            <a:r>
              <a:rPr lang="en-US" dirty="0" err="1" smtClean="0"/>
              <a:t>kartochkalarni</a:t>
            </a:r>
            <a:r>
              <a:rPr lang="en-US" dirty="0" smtClean="0"/>
              <a:t> </a:t>
            </a:r>
            <a:r>
              <a:rPr lang="en-US" dirty="0" err="1" smtClean="0"/>
              <a:t>savollarga</a:t>
            </a:r>
            <a:r>
              <a:rPr lang="en-US" dirty="0" smtClean="0"/>
              <a:t> </a:t>
            </a:r>
            <a:r>
              <a:rPr lang="en-US" dirty="0" err="1" smtClean="0"/>
              <a:t>bog’lagan</a:t>
            </a:r>
            <a:r>
              <a:rPr lang="en-US" dirty="0" smtClean="0"/>
              <a:t> </a:t>
            </a:r>
            <a:r>
              <a:rPr lang="en-US" dirty="0" err="1" smtClean="0"/>
              <a:t>holda</a:t>
            </a:r>
            <a:r>
              <a:rPr lang="en-US" dirty="0" smtClean="0"/>
              <a:t> </a:t>
            </a:r>
            <a:r>
              <a:rPr lang="en-US" dirty="0" err="1" smtClean="0"/>
              <a:t>sinfda</a:t>
            </a:r>
            <a:r>
              <a:rPr lang="en-US" dirty="0" smtClean="0"/>
              <a:t> </a:t>
            </a:r>
            <a:r>
              <a:rPr lang="en-US" dirty="0" err="1" smtClean="0"/>
              <a:t>topshiriqni</a:t>
            </a:r>
            <a:r>
              <a:rPr lang="en-US" dirty="0" smtClean="0"/>
              <a:t> </a:t>
            </a:r>
            <a:r>
              <a:rPr lang="en-US" dirty="0" err="1" smtClean="0"/>
              <a:t>taqsimlang</a:t>
            </a:r>
            <a:r>
              <a:rPr lang="en-US" dirty="0" smtClean="0"/>
              <a:t>.</a:t>
            </a:r>
            <a:endParaRPr lang="en-US" dirty="0">
              <a:effectLst/>
            </a:endParaRPr>
          </a:p>
        </p:txBody>
      </p:sp>
    </p:spTree>
    <p:extLst>
      <p:ext uri="{BB962C8B-B14F-4D97-AF65-F5344CB8AC3E}">
        <p14:creationId xmlns:p14="http://schemas.microsoft.com/office/powerpoint/2010/main" val="3335811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533400"/>
            <a:ext cx="6781800" cy="5632311"/>
          </a:xfrm>
          <a:prstGeom prst="rect">
            <a:avLst/>
          </a:prstGeom>
        </p:spPr>
        <p:txBody>
          <a:bodyPr wrap="square">
            <a:spAutoFit/>
          </a:bodyPr>
          <a:lstStyle/>
          <a:p>
            <a:r>
              <a:rPr lang="en-US" b="1" dirty="0" err="1"/>
              <a:t>Faollik</a:t>
            </a:r>
            <a:r>
              <a:rPr lang="en-US" b="1" dirty="0"/>
              <a:t> </a:t>
            </a:r>
            <a:r>
              <a:rPr lang="en-US" b="1" dirty="0" err="1"/>
              <a:t>va</a:t>
            </a:r>
            <a:r>
              <a:rPr lang="en-US" b="1" dirty="0"/>
              <a:t> </a:t>
            </a:r>
            <a:r>
              <a:rPr lang="en-US" b="1" dirty="0" err="1"/>
              <a:t>Mustaqillikni</a:t>
            </a:r>
            <a:r>
              <a:rPr lang="en-US" b="1" dirty="0"/>
              <a:t> </a:t>
            </a:r>
            <a:r>
              <a:rPr lang="en-US" b="1" dirty="0" err="1"/>
              <a:t>Rivojlantiruvchi</a:t>
            </a:r>
            <a:r>
              <a:rPr lang="en-US" b="1" dirty="0"/>
              <a:t> </a:t>
            </a:r>
            <a:r>
              <a:rPr lang="en-US" b="1" dirty="0" err="1"/>
              <a:t>Texnologiyalar</a:t>
            </a:r>
            <a:endParaRPr lang="en-US" b="1" dirty="0"/>
          </a:p>
          <a:p>
            <a:r>
              <a:rPr lang="en-US" dirty="0"/>
              <a:t>Bu </a:t>
            </a:r>
            <a:r>
              <a:rPr lang="en-US" dirty="0" err="1"/>
              <a:t>texnologiyalar</a:t>
            </a:r>
            <a:r>
              <a:rPr lang="en-US" dirty="0"/>
              <a:t> </a:t>
            </a:r>
            <a:r>
              <a:rPr lang="en-US" dirty="0" err="1"/>
              <a:t>o‘quvchining</a:t>
            </a:r>
            <a:r>
              <a:rPr lang="en-US" dirty="0"/>
              <a:t> </a:t>
            </a:r>
            <a:r>
              <a:rPr lang="en-US" dirty="0" err="1"/>
              <a:t>bilish</a:t>
            </a:r>
            <a:r>
              <a:rPr lang="en-US" dirty="0"/>
              <a:t> </a:t>
            </a:r>
            <a:r>
              <a:rPr lang="en-US" dirty="0" err="1"/>
              <a:t>faolligini</a:t>
            </a:r>
            <a:r>
              <a:rPr lang="en-US" dirty="0"/>
              <a:t> </a:t>
            </a:r>
            <a:r>
              <a:rPr lang="en-US" dirty="0" err="1"/>
              <a:t>oshirish</a:t>
            </a:r>
            <a:r>
              <a:rPr lang="en-US" dirty="0"/>
              <a:t>, </a:t>
            </a:r>
            <a:r>
              <a:rPr lang="en-US" dirty="0" err="1"/>
              <a:t>mustaqil</a:t>
            </a:r>
            <a:r>
              <a:rPr lang="en-US" dirty="0"/>
              <a:t> </a:t>
            </a:r>
            <a:r>
              <a:rPr lang="en-US" dirty="0" err="1"/>
              <a:t>fikrlash</a:t>
            </a:r>
            <a:r>
              <a:rPr lang="en-US" dirty="0"/>
              <a:t> </a:t>
            </a:r>
            <a:r>
              <a:rPr lang="en-US" dirty="0" err="1"/>
              <a:t>va</a:t>
            </a:r>
            <a:r>
              <a:rPr lang="en-US" dirty="0"/>
              <a:t> </a:t>
            </a:r>
            <a:r>
              <a:rPr lang="en-US" dirty="0" err="1"/>
              <a:t>amaliy</a:t>
            </a:r>
            <a:r>
              <a:rPr lang="en-US" dirty="0"/>
              <a:t> </a:t>
            </a:r>
            <a:r>
              <a:rPr lang="en-US" dirty="0" err="1"/>
              <a:t>ko‘nikmalarini</a:t>
            </a:r>
            <a:r>
              <a:rPr lang="en-US" dirty="0"/>
              <a:t> </a:t>
            </a:r>
            <a:r>
              <a:rPr lang="en-US" dirty="0" err="1"/>
              <a:t>shakllantirishga</a:t>
            </a:r>
            <a:r>
              <a:rPr lang="en-US" dirty="0"/>
              <a:t> </a:t>
            </a:r>
            <a:r>
              <a:rPr lang="en-US" dirty="0" err="1"/>
              <a:t>qaratilgan</a:t>
            </a:r>
            <a:r>
              <a:rPr lang="en-US" dirty="0" smtClean="0"/>
              <a:t>.</a:t>
            </a:r>
          </a:p>
          <a:p>
            <a:endParaRPr lang="en-US" dirty="0"/>
          </a:p>
          <a:p>
            <a:r>
              <a:rPr lang="en-US" b="1" dirty="0" err="1"/>
              <a:t>Muammoli</a:t>
            </a:r>
            <a:r>
              <a:rPr lang="en-US" b="1" dirty="0"/>
              <a:t> </a:t>
            </a:r>
            <a:r>
              <a:rPr lang="en-US" b="1" dirty="0" err="1"/>
              <a:t>ta’lim</a:t>
            </a:r>
            <a:r>
              <a:rPr lang="en-US" b="1" dirty="0"/>
              <a:t> </a:t>
            </a:r>
            <a:r>
              <a:rPr lang="en-US" b="1" dirty="0" err="1"/>
              <a:t>texnologiyasi</a:t>
            </a:r>
            <a:r>
              <a:rPr lang="en-US" dirty="0"/>
              <a:t>: </a:t>
            </a:r>
            <a:r>
              <a:rPr lang="en-US" dirty="0" err="1"/>
              <a:t>O‘quvchilarni</a:t>
            </a:r>
            <a:r>
              <a:rPr lang="en-US" dirty="0"/>
              <a:t> </a:t>
            </a:r>
            <a:r>
              <a:rPr lang="en-US" dirty="0" err="1"/>
              <a:t>muammoli</a:t>
            </a:r>
            <a:r>
              <a:rPr lang="en-US" dirty="0"/>
              <a:t> </a:t>
            </a:r>
            <a:r>
              <a:rPr lang="en-US" dirty="0" err="1"/>
              <a:t>vaziyatlar</a:t>
            </a:r>
            <a:r>
              <a:rPr lang="en-US" dirty="0"/>
              <a:t> </a:t>
            </a:r>
            <a:r>
              <a:rPr lang="en-US" dirty="0" err="1"/>
              <a:t>orqali</a:t>
            </a:r>
            <a:r>
              <a:rPr lang="en-US" dirty="0"/>
              <a:t> </a:t>
            </a:r>
            <a:r>
              <a:rPr lang="en-US" dirty="0" err="1"/>
              <a:t>mustaqil</a:t>
            </a:r>
            <a:r>
              <a:rPr lang="en-US" dirty="0"/>
              <a:t> </a:t>
            </a:r>
            <a:r>
              <a:rPr lang="en-US" dirty="0" err="1"/>
              <a:t>izlanishga</a:t>
            </a:r>
            <a:r>
              <a:rPr lang="en-US" dirty="0"/>
              <a:t>, </a:t>
            </a:r>
            <a:r>
              <a:rPr lang="en-US" dirty="0" err="1"/>
              <a:t>muammoni</a:t>
            </a:r>
            <a:r>
              <a:rPr lang="en-US" dirty="0"/>
              <a:t> </a:t>
            </a:r>
            <a:r>
              <a:rPr lang="en-US" dirty="0" err="1"/>
              <a:t>ifodalash</a:t>
            </a:r>
            <a:r>
              <a:rPr lang="en-US" dirty="0"/>
              <a:t> </a:t>
            </a:r>
            <a:r>
              <a:rPr lang="en-US" dirty="0" err="1"/>
              <a:t>va</a:t>
            </a:r>
            <a:r>
              <a:rPr lang="en-US" dirty="0"/>
              <a:t> </a:t>
            </a:r>
            <a:r>
              <a:rPr lang="en-US" dirty="0" err="1"/>
              <a:t>uning</a:t>
            </a:r>
            <a:r>
              <a:rPr lang="en-US" dirty="0"/>
              <a:t> </a:t>
            </a:r>
            <a:r>
              <a:rPr lang="en-US" dirty="0" err="1"/>
              <a:t>yechimini</a:t>
            </a:r>
            <a:r>
              <a:rPr lang="en-US" dirty="0"/>
              <a:t> </a:t>
            </a:r>
            <a:r>
              <a:rPr lang="en-US" dirty="0" err="1"/>
              <a:t>topishga</a:t>
            </a:r>
            <a:r>
              <a:rPr lang="en-US" dirty="0"/>
              <a:t> </a:t>
            </a:r>
            <a:r>
              <a:rPr lang="en-US" dirty="0" err="1"/>
              <a:t>yo‘naltiradi</a:t>
            </a:r>
            <a:r>
              <a:rPr lang="en-US" dirty="0" smtClean="0"/>
              <a:t>.</a:t>
            </a:r>
          </a:p>
          <a:p>
            <a:endParaRPr lang="en-US" dirty="0"/>
          </a:p>
          <a:p>
            <a:r>
              <a:rPr lang="en-US" b="1" dirty="0" err="1"/>
              <a:t>Interfaol</a:t>
            </a:r>
            <a:r>
              <a:rPr lang="en-US" b="1" dirty="0"/>
              <a:t> </a:t>
            </a:r>
            <a:r>
              <a:rPr lang="en-US" b="1" dirty="0" err="1"/>
              <a:t>ta’lim</a:t>
            </a:r>
            <a:r>
              <a:rPr lang="en-US" b="1" dirty="0"/>
              <a:t> </a:t>
            </a:r>
            <a:r>
              <a:rPr lang="en-US" b="1" dirty="0" err="1"/>
              <a:t>texnologiyasi</a:t>
            </a:r>
            <a:r>
              <a:rPr lang="en-US" dirty="0"/>
              <a:t>: </a:t>
            </a:r>
            <a:r>
              <a:rPr lang="en-US" dirty="0" err="1"/>
              <a:t>O‘quvchilarning</a:t>
            </a:r>
            <a:r>
              <a:rPr lang="en-US" dirty="0"/>
              <a:t> </a:t>
            </a:r>
            <a:r>
              <a:rPr lang="en-US" dirty="0" err="1"/>
              <a:t>o‘zaro</a:t>
            </a:r>
            <a:r>
              <a:rPr lang="en-US" dirty="0"/>
              <a:t> </a:t>
            </a:r>
            <a:r>
              <a:rPr lang="en-US" dirty="0" err="1"/>
              <a:t>faol</a:t>
            </a:r>
            <a:r>
              <a:rPr lang="en-US" dirty="0"/>
              <a:t> </a:t>
            </a:r>
            <a:r>
              <a:rPr lang="en-US" dirty="0" err="1"/>
              <a:t>muloqoti</a:t>
            </a:r>
            <a:r>
              <a:rPr lang="en-US" dirty="0"/>
              <a:t> </a:t>
            </a:r>
            <a:r>
              <a:rPr lang="en-US" dirty="0" err="1"/>
              <a:t>va</a:t>
            </a:r>
            <a:r>
              <a:rPr lang="en-US" dirty="0"/>
              <a:t> </a:t>
            </a:r>
            <a:r>
              <a:rPr lang="en-US" dirty="0" err="1"/>
              <a:t>hamkorligiga</a:t>
            </a:r>
            <a:r>
              <a:rPr lang="en-US" dirty="0"/>
              <a:t> </a:t>
            </a:r>
            <a:r>
              <a:rPr lang="en-US" dirty="0" err="1"/>
              <a:t>asoslanadi</a:t>
            </a:r>
            <a:r>
              <a:rPr lang="en-US" dirty="0"/>
              <a:t>. Bu </a:t>
            </a:r>
            <a:r>
              <a:rPr lang="en-US" dirty="0" err="1"/>
              <a:t>guruhga</a:t>
            </a:r>
            <a:r>
              <a:rPr lang="en-US" dirty="0"/>
              <a:t> </a:t>
            </a:r>
            <a:r>
              <a:rPr lang="en-US" b="1" dirty="0"/>
              <a:t>keys-</a:t>
            </a:r>
            <a:r>
              <a:rPr lang="en-US" b="1" dirty="0" err="1"/>
              <a:t>stadi</a:t>
            </a:r>
            <a:r>
              <a:rPr lang="en-US" dirty="0"/>
              <a:t>, </a:t>
            </a:r>
            <a:r>
              <a:rPr lang="en-US" b="1" dirty="0" err="1"/>
              <a:t>o‘yin</a:t>
            </a:r>
            <a:r>
              <a:rPr lang="en-US" b="1" dirty="0"/>
              <a:t> </a:t>
            </a:r>
            <a:r>
              <a:rPr lang="en-US" b="1" dirty="0" err="1"/>
              <a:t>texnologiyalari</a:t>
            </a:r>
            <a:r>
              <a:rPr lang="en-US" dirty="0"/>
              <a:t> </a:t>
            </a:r>
            <a:r>
              <a:rPr lang="en-US" dirty="0" err="1"/>
              <a:t>va</a:t>
            </a:r>
            <a:r>
              <a:rPr lang="en-US" dirty="0"/>
              <a:t> </a:t>
            </a:r>
            <a:r>
              <a:rPr lang="en-US" dirty="0" err="1"/>
              <a:t>boshqalar</a:t>
            </a:r>
            <a:r>
              <a:rPr lang="en-US" dirty="0"/>
              <a:t> </a:t>
            </a:r>
            <a:r>
              <a:rPr lang="en-US" dirty="0" err="1"/>
              <a:t>kiradi</a:t>
            </a:r>
            <a:r>
              <a:rPr lang="en-US" dirty="0" smtClean="0"/>
              <a:t>.</a:t>
            </a:r>
          </a:p>
          <a:p>
            <a:endParaRPr lang="en-US" dirty="0"/>
          </a:p>
          <a:p>
            <a:r>
              <a:rPr lang="en-US" b="1" dirty="0" err="1"/>
              <a:t>Loyiha</a:t>
            </a:r>
            <a:r>
              <a:rPr lang="en-US" b="1" dirty="0"/>
              <a:t> </a:t>
            </a:r>
            <a:r>
              <a:rPr lang="en-US" b="1" dirty="0" err="1"/>
              <a:t>ta’lim</a:t>
            </a:r>
            <a:r>
              <a:rPr lang="en-US" b="1" dirty="0"/>
              <a:t> </a:t>
            </a:r>
            <a:r>
              <a:rPr lang="en-US" b="1" dirty="0" err="1"/>
              <a:t>texnologiyasi</a:t>
            </a:r>
            <a:r>
              <a:rPr lang="en-US" dirty="0"/>
              <a:t>: </a:t>
            </a:r>
            <a:r>
              <a:rPr lang="en-US" dirty="0" err="1"/>
              <a:t>O‘quvchilar</a:t>
            </a:r>
            <a:r>
              <a:rPr lang="en-US" dirty="0"/>
              <a:t> </a:t>
            </a:r>
            <a:r>
              <a:rPr lang="en-US" dirty="0" err="1"/>
              <a:t>muayyan</a:t>
            </a:r>
            <a:r>
              <a:rPr lang="en-US" dirty="0"/>
              <a:t> </a:t>
            </a:r>
            <a:r>
              <a:rPr lang="en-US" dirty="0" err="1"/>
              <a:t>loyiha</a:t>
            </a:r>
            <a:r>
              <a:rPr lang="en-US" dirty="0"/>
              <a:t> </a:t>
            </a:r>
            <a:r>
              <a:rPr lang="en-US" dirty="0" err="1"/>
              <a:t>ustida</a:t>
            </a:r>
            <a:r>
              <a:rPr lang="en-US" dirty="0"/>
              <a:t> </a:t>
            </a:r>
            <a:r>
              <a:rPr lang="en-US" dirty="0" err="1"/>
              <a:t>ishlash</a:t>
            </a:r>
            <a:r>
              <a:rPr lang="en-US" dirty="0"/>
              <a:t> </a:t>
            </a:r>
            <a:r>
              <a:rPr lang="en-US" dirty="0" err="1"/>
              <a:t>orqali</a:t>
            </a:r>
            <a:r>
              <a:rPr lang="en-US" dirty="0"/>
              <a:t> </a:t>
            </a:r>
            <a:r>
              <a:rPr lang="en-US" dirty="0" err="1"/>
              <a:t>bilim</a:t>
            </a:r>
            <a:r>
              <a:rPr lang="en-US" dirty="0"/>
              <a:t> </a:t>
            </a:r>
            <a:r>
              <a:rPr lang="en-US" dirty="0" err="1"/>
              <a:t>va</a:t>
            </a:r>
            <a:r>
              <a:rPr lang="en-US" dirty="0"/>
              <a:t> </a:t>
            </a:r>
            <a:r>
              <a:rPr lang="en-US" dirty="0" err="1"/>
              <a:t>ko‘nikmalarini</a:t>
            </a:r>
            <a:r>
              <a:rPr lang="en-US" dirty="0"/>
              <a:t> </a:t>
            </a:r>
            <a:r>
              <a:rPr lang="en-US" dirty="0" err="1"/>
              <a:t>amalda</a:t>
            </a:r>
            <a:r>
              <a:rPr lang="en-US" dirty="0"/>
              <a:t> </a:t>
            </a:r>
            <a:r>
              <a:rPr lang="en-US" dirty="0" err="1"/>
              <a:t>qo‘llashni</a:t>
            </a:r>
            <a:r>
              <a:rPr lang="en-US" dirty="0"/>
              <a:t> </a:t>
            </a:r>
            <a:r>
              <a:rPr lang="en-US" dirty="0" err="1"/>
              <a:t>o‘rganadilar</a:t>
            </a:r>
            <a:r>
              <a:rPr lang="en-US" dirty="0" smtClean="0"/>
              <a:t>.</a:t>
            </a:r>
          </a:p>
          <a:p>
            <a:endParaRPr lang="en-US" dirty="0"/>
          </a:p>
          <a:p>
            <a:r>
              <a:rPr lang="en-US" b="1" dirty="0" err="1"/>
              <a:t>Rivojlantiruvchi</a:t>
            </a:r>
            <a:r>
              <a:rPr lang="en-US" b="1" dirty="0"/>
              <a:t> </a:t>
            </a:r>
            <a:r>
              <a:rPr lang="en-US" b="1" dirty="0" err="1"/>
              <a:t>ta’lim</a:t>
            </a:r>
            <a:r>
              <a:rPr lang="en-US" b="1" dirty="0"/>
              <a:t> </a:t>
            </a:r>
            <a:r>
              <a:rPr lang="en-US" b="1" dirty="0" err="1"/>
              <a:t>texnologiyasi</a:t>
            </a:r>
            <a:r>
              <a:rPr lang="en-US" dirty="0"/>
              <a:t>: </a:t>
            </a:r>
            <a:r>
              <a:rPr lang="en-US" dirty="0" err="1"/>
              <a:t>O‘quvchining</a:t>
            </a:r>
            <a:r>
              <a:rPr lang="en-US" dirty="0"/>
              <a:t> </a:t>
            </a:r>
            <a:r>
              <a:rPr lang="en-US" dirty="0" err="1"/>
              <a:t>aqliy</a:t>
            </a:r>
            <a:r>
              <a:rPr lang="en-US" dirty="0"/>
              <a:t>, </a:t>
            </a:r>
            <a:r>
              <a:rPr lang="en-US" dirty="0" err="1"/>
              <a:t>ijodiy</a:t>
            </a:r>
            <a:r>
              <a:rPr lang="en-US" dirty="0"/>
              <a:t> </a:t>
            </a:r>
            <a:r>
              <a:rPr lang="en-US" dirty="0" err="1"/>
              <a:t>va</a:t>
            </a:r>
            <a:r>
              <a:rPr lang="en-US" dirty="0"/>
              <a:t> </a:t>
            </a:r>
            <a:r>
              <a:rPr lang="en-US" dirty="0" err="1"/>
              <a:t>shaxsiy</a:t>
            </a:r>
            <a:r>
              <a:rPr lang="en-US" dirty="0"/>
              <a:t> </a:t>
            </a:r>
            <a:r>
              <a:rPr lang="en-US" dirty="0" err="1"/>
              <a:t>rivojlanishini</a:t>
            </a:r>
            <a:r>
              <a:rPr lang="en-US" dirty="0"/>
              <a:t> </a:t>
            </a:r>
            <a:r>
              <a:rPr lang="en-US" dirty="0" err="1"/>
              <a:t>ta’minlashga</a:t>
            </a:r>
            <a:r>
              <a:rPr lang="en-US" dirty="0"/>
              <a:t> </a:t>
            </a:r>
            <a:r>
              <a:rPr lang="en-US" dirty="0" err="1"/>
              <a:t>qaratilgan</a:t>
            </a:r>
            <a:r>
              <a:rPr lang="en-US" dirty="0"/>
              <a:t>.</a:t>
            </a:r>
          </a:p>
        </p:txBody>
      </p:sp>
    </p:spTree>
    <p:extLst>
      <p:ext uri="{BB962C8B-B14F-4D97-AF65-F5344CB8AC3E}">
        <p14:creationId xmlns:p14="http://schemas.microsoft.com/office/powerpoint/2010/main" val="1202411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
            <a:ext cx="8382000" cy="4408962"/>
          </a:xfrm>
        </p:spPr>
        <p:txBody>
          <a:bodyPr>
            <a:noAutofit/>
          </a:bodyPr>
          <a:lstStyle/>
          <a:p>
            <a:pPr algn="ctr"/>
            <a:r>
              <a:rPr lang="en-US" sz="2000" dirty="0" err="1">
                <a:latin typeface="Times New Roman" pitchFamily="18" charset="0"/>
                <a:cs typeface="Times New Roman" pitchFamily="18" charset="0"/>
              </a:rPr>
              <a:t>Individuallashtirish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Moslashuvchanlikni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Ta’minlovchi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Texnologiyalar</a:t>
            </a:r>
            <a:r>
              <a:rPr lang="en-US" sz="2000" dirty="0">
                <a:latin typeface="Times New Roman" pitchFamily="18" charset="0"/>
                <a:cs typeface="Times New Roman" pitchFamily="18" charset="0"/>
              </a:rPr>
              <a:t/>
            </a:r>
            <a:br>
              <a:rPr lang="en-US" sz="2000" dirty="0">
                <a:latin typeface="Times New Roman" pitchFamily="18" charset="0"/>
                <a:cs typeface="Times New Roman" pitchFamily="18" charset="0"/>
              </a:rPr>
            </a:br>
            <a:r>
              <a:rPr lang="en-US" sz="2000" b="0" dirty="0">
                <a:latin typeface="Times New Roman" pitchFamily="18" charset="0"/>
                <a:cs typeface="Times New Roman" pitchFamily="18" charset="0"/>
              </a:rPr>
              <a:t>Bu </a:t>
            </a:r>
            <a:r>
              <a:rPr lang="en-US" sz="2000" b="0" dirty="0" err="1">
                <a:latin typeface="Times New Roman" pitchFamily="18" charset="0"/>
                <a:cs typeface="Times New Roman" pitchFamily="18" charset="0"/>
              </a:rPr>
              <a:t>texnologiyalar</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har</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bir</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o‘quvchining</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o‘z</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sur’ati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va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uslubida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o‘rganishiga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imkon</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yaratadi</a:t>
            </a:r>
            <a:r>
              <a:rPr lang="en-US" sz="2000" b="0" dirty="0" smtClean="0">
                <a:latin typeface="Times New Roman" pitchFamily="18" charset="0"/>
                <a:cs typeface="Times New Roman" pitchFamily="18" charset="0"/>
              </a:rPr>
              <a:t>.</a:t>
            </a:r>
            <a:br>
              <a:rPr lang="en-US" sz="2000" b="0" dirty="0" smtClean="0">
                <a:latin typeface="Times New Roman" pitchFamily="18" charset="0"/>
                <a:cs typeface="Times New Roman" pitchFamily="18" charset="0"/>
              </a:rPr>
            </a:br>
            <a:r>
              <a:rPr lang="en-US" sz="2000" b="0" dirty="0">
                <a:latin typeface="Times New Roman" pitchFamily="18" charset="0"/>
                <a:cs typeface="Times New Roman" pitchFamily="18" charset="0"/>
              </a:rPr>
              <a:t/>
            </a:r>
            <a:br>
              <a:rPr lang="en-US" sz="2000" b="0" dirty="0">
                <a:latin typeface="Times New Roman" pitchFamily="18" charset="0"/>
                <a:cs typeface="Times New Roman" pitchFamily="18" charset="0"/>
              </a:rPr>
            </a:br>
            <a:r>
              <a:rPr lang="en-US" sz="2000" dirty="0">
                <a:latin typeface="Times New Roman" pitchFamily="18" charset="0"/>
                <a:cs typeface="Times New Roman" pitchFamily="18" charset="0"/>
              </a:rPr>
              <a:t>Individual </a:t>
            </a:r>
            <a:r>
              <a:rPr lang="en-US" sz="2000" dirty="0" err="1">
                <a:latin typeface="Times New Roman" pitchFamily="18" charset="0"/>
                <a:cs typeface="Times New Roman" pitchFamily="18" charset="0"/>
              </a:rPr>
              <a:t>ta’lim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texnologiyasi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Har</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bir</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o‘quvchi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uchun</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alohida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o‘quv</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reja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va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dasturlarni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ishlab</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chiqishni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nazarda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tutadi</a:t>
            </a:r>
            <a:r>
              <a:rPr lang="en-US" sz="2000" b="0" dirty="0" smtClean="0">
                <a:latin typeface="Times New Roman" pitchFamily="18" charset="0"/>
                <a:cs typeface="Times New Roman" pitchFamily="18" charset="0"/>
              </a:rPr>
              <a:t>.</a:t>
            </a:r>
            <a:br>
              <a:rPr lang="en-US" sz="2000" b="0" dirty="0" smtClean="0">
                <a:latin typeface="Times New Roman" pitchFamily="18" charset="0"/>
                <a:cs typeface="Times New Roman" pitchFamily="18" charset="0"/>
              </a:rPr>
            </a:br>
            <a:r>
              <a:rPr lang="en-US" sz="2000" b="0" dirty="0">
                <a:latin typeface="Times New Roman" pitchFamily="18" charset="0"/>
                <a:cs typeface="Times New Roman" pitchFamily="18" charset="0"/>
              </a:rPr>
              <a:t/>
            </a:r>
            <a:br>
              <a:rPr lang="en-US" sz="2000" b="0" dirty="0">
                <a:latin typeface="Times New Roman" pitchFamily="18" charset="0"/>
                <a:cs typeface="Times New Roman" pitchFamily="18" charset="0"/>
              </a:rPr>
            </a:br>
            <a:r>
              <a:rPr lang="en-US" sz="2000" dirty="0" err="1">
                <a:latin typeface="Times New Roman" pitchFamily="18" charset="0"/>
                <a:cs typeface="Times New Roman" pitchFamily="18" charset="0"/>
              </a:rPr>
              <a:t>Modulli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ta’lim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texnologiyasi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O‘quv</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materialini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mantiqiy</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tugallangan</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modullarga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bo‘lib</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o‘qitishni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tashkil</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etadi</a:t>
            </a:r>
            <a:r>
              <a:rPr lang="en-US" sz="2000" b="0" dirty="0">
                <a:latin typeface="Times New Roman" pitchFamily="18" charset="0"/>
                <a:cs typeface="Times New Roman" pitchFamily="18" charset="0"/>
              </a:rPr>
              <a:t>. </a:t>
            </a:r>
            <a:r>
              <a:rPr lang="en-US" sz="2000" b="0" dirty="0" smtClean="0">
                <a:latin typeface="Times New Roman" pitchFamily="18" charset="0"/>
                <a:cs typeface="Times New Roman" pitchFamily="18" charset="0"/>
              </a:rPr>
              <a:t/>
            </a:r>
            <a:br>
              <a:rPr lang="en-US" sz="2000" b="0" dirty="0" smtClean="0">
                <a:latin typeface="Times New Roman" pitchFamily="18" charset="0"/>
                <a:cs typeface="Times New Roman" pitchFamily="18" charset="0"/>
              </a:rPr>
            </a:br>
            <a:r>
              <a:rPr lang="en-US" sz="2000" b="0" dirty="0">
                <a:latin typeface="Times New Roman" pitchFamily="18" charset="0"/>
                <a:cs typeface="Times New Roman" pitchFamily="18" charset="0"/>
              </a:rPr>
              <a:t/>
            </a:r>
            <a:br>
              <a:rPr lang="en-US" sz="2000" b="0" dirty="0">
                <a:latin typeface="Times New Roman" pitchFamily="18" charset="0"/>
                <a:cs typeface="Times New Roman" pitchFamily="18" charset="0"/>
              </a:rPr>
            </a:br>
            <a:r>
              <a:rPr lang="en-US" sz="2000" b="0" dirty="0" smtClean="0">
                <a:latin typeface="Times New Roman" pitchFamily="18" charset="0"/>
                <a:cs typeface="Times New Roman" pitchFamily="18" charset="0"/>
              </a:rPr>
              <a:t>Bu </a:t>
            </a:r>
            <a:r>
              <a:rPr lang="en-US" sz="2000" b="0" dirty="0" err="1">
                <a:latin typeface="Times New Roman" pitchFamily="18" charset="0"/>
                <a:cs typeface="Times New Roman" pitchFamily="18" charset="0"/>
              </a:rPr>
              <a:t>o‘quvchilarning</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bilim</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imkoniyatlarini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va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ijodiy</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qobiliyatlarini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rivojlantirishga</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eng</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yaxshi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moslashgan</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tizimlardan</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biri</a:t>
            </a:r>
            <a:r>
              <a:rPr lang="en-US" sz="2000" b="0" dirty="0">
                <a:latin typeface="Times New Roman" pitchFamily="18" charset="0"/>
                <a:cs typeface="Times New Roman" pitchFamily="18" charset="0"/>
              </a:rPr>
              <a:t> </a:t>
            </a:r>
            <a:r>
              <a:rPr lang="en-US" sz="2000" b="0" dirty="0" err="1">
                <a:latin typeface="Times New Roman" pitchFamily="18" charset="0"/>
                <a:cs typeface="Times New Roman" pitchFamily="18" charset="0"/>
              </a:rPr>
              <a:t>hisoblanadi</a:t>
            </a:r>
            <a:r>
              <a:rPr lang="en-US" sz="2000" b="0" dirty="0">
                <a:latin typeface="Times New Roman" pitchFamily="18" charset="0"/>
                <a:cs typeface="Times New Roman" pitchFamily="18" charset="0"/>
              </a:rPr>
              <a:t>.</a:t>
            </a:r>
            <a:br>
              <a:rPr lang="en-US" sz="2000" b="0" dirty="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
        <p:nvSpPr>
          <p:cNvPr id="3" name="Subtitle 2"/>
          <p:cNvSpPr>
            <a:spLocks noGrp="1"/>
          </p:cNvSpPr>
          <p:nvPr>
            <p:ph type="subTitle" idx="1"/>
          </p:nvPr>
        </p:nvSpPr>
        <p:spPr>
          <a:xfrm>
            <a:off x="3200400" y="5003322"/>
            <a:ext cx="5257800" cy="1371600"/>
          </a:xfrm>
        </p:spPr>
        <p:txBody>
          <a:bodyPr>
            <a:noAutofit/>
          </a:bodyPr>
          <a:lstStyle/>
          <a:p>
            <a:r>
              <a:rPr lang="en-US" sz="1400" dirty="0" err="1">
                <a:solidFill>
                  <a:srgbClr val="FF0000"/>
                </a:solidFill>
              </a:rPr>
              <a:t>Tabaqalashtirilgan</a:t>
            </a:r>
            <a:r>
              <a:rPr lang="en-US" sz="1400" dirty="0">
                <a:solidFill>
                  <a:srgbClr val="FF0000"/>
                </a:solidFill>
              </a:rPr>
              <a:t> </a:t>
            </a:r>
            <a:r>
              <a:rPr lang="en-US" sz="1400" dirty="0" err="1">
                <a:solidFill>
                  <a:srgbClr val="FF0000"/>
                </a:solidFill>
              </a:rPr>
              <a:t>ta’lim</a:t>
            </a:r>
            <a:r>
              <a:rPr lang="en-US" sz="1400" dirty="0">
                <a:solidFill>
                  <a:srgbClr val="FF0000"/>
                </a:solidFill>
              </a:rPr>
              <a:t> </a:t>
            </a:r>
            <a:r>
              <a:rPr lang="en-US" sz="1400" dirty="0" err="1">
                <a:solidFill>
                  <a:srgbClr val="FF0000"/>
                </a:solidFill>
              </a:rPr>
              <a:t>texnologiyasi</a:t>
            </a:r>
            <a:r>
              <a:rPr lang="en-US" sz="1400" b="0" dirty="0">
                <a:solidFill>
                  <a:srgbClr val="FF0000"/>
                </a:solidFill>
              </a:rPr>
              <a:t>: </a:t>
            </a:r>
            <a:r>
              <a:rPr lang="en-US" sz="1400" b="0" dirty="0" err="1">
                <a:solidFill>
                  <a:srgbClr val="FF0000"/>
                </a:solidFill>
              </a:rPr>
              <a:t>O‘quvchilarni</a:t>
            </a:r>
            <a:r>
              <a:rPr lang="en-US" sz="1400" b="0" dirty="0">
                <a:solidFill>
                  <a:srgbClr val="FF0000"/>
                </a:solidFill>
              </a:rPr>
              <a:t> </a:t>
            </a:r>
            <a:r>
              <a:rPr lang="en-US" sz="1400" b="0" dirty="0" err="1">
                <a:solidFill>
                  <a:srgbClr val="FF0000"/>
                </a:solidFill>
              </a:rPr>
              <a:t>qobiliyati</a:t>
            </a:r>
            <a:r>
              <a:rPr lang="en-US" sz="1400" b="0" dirty="0">
                <a:solidFill>
                  <a:srgbClr val="FF0000"/>
                </a:solidFill>
              </a:rPr>
              <a:t>, </a:t>
            </a:r>
            <a:r>
              <a:rPr lang="en-US" sz="1400" b="0" dirty="0" err="1">
                <a:solidFill>
                  <a:srgbClr val="FF0000"/>
                </a:solidFill>
              </a:rPr>
              <a:t>qiziqishi</a:t>
            </a:r>
            <a:r>
              <a:rPr lang="en-US" sz="1400" b="0" dirty="0">
                <a:solidFill>
                  <a:srgbClr val="FF0000"/>
                </a:solidFill>
              </a:rPr>
              <a:t> </a:t>
            </a:r>
            <a:r>
              <a:rPr lang="en-US" sz="1400" b="0" dirty="0" err="1">
                <a:solidFill>
                  <a:srgbClr val="FF0000"/>
                </a:solidFill>
              </a:rPr>
              <a:t>yoki</a:t>
            </a:r>
            <a:r>
              <a:rPr lang="en-US" sz="1400" b="0" dirty="0">
                <a:solidFill>
                  <a:srgbClr val="FF0000"/>
                </a:solidFill>
              </a:rPr>
              <a:t> </a:t>
            </a:r>
            <a:r>
              <a:rPr lang="en-US" sz="1400" b="0" dirty="0" err="1">
                <a:solidFill>
                  <a:srgbClr val="FF0000"/>
                </a:solidFill>
              </a:rPr>
              <a:t>tayyorgarlik</a:t>
            </a:r>
            <a:r>
              <a:rPr lang="en-US" sz="1400" b="0" dirty="0">
                <a:solidFill>
                  <a:srgbClr val="FF0000"/>
                </a:solidFill>
              </a:rPr>
              <a:t> </a:t>
            </a:r>
            <a:r>
              <a:rPr lang="en-US" sz="1400" b="0" dirty="0" err="1">
                <a:solidFill>
                  <a:srgbClr val="FF0000"/>
                </a:solidFill>
              </a:rPr>
              <a:t>darajasiga</a:t>
            </a:r>
            <a:r>
              <a:rPr lang="en-US" sz="1400" b="0" dirty="0">
                <a:solidFill>
                  <a:srgbClr val="FF0000"/>
                </a:solidFill>
              </a:rPr>
              <a:t> </a:t>
            </a:r>
            <a:r>
              <a:rPr lang="en-US" sz="1400" b="0" dirty="0" err="1">
                <a:solidFill>
                  <a:srgbClr val="FF0000"/>
                </a:solidFill>
              </a:rPr>
              <a:t>ko‘ra</a:t>
            </a:r>
            <a:r>
              <a:rPr lang="en-US" sz="1400" b="0" dirty="0">
                <a:solidFill>
                  <a:srgbClr val="FF0000"/>
                </a:solidFill>
              </a:rPr>
              <a:t> </a:t>
            </a:r>
            <a:r>
              <a:rPr lang="en-US" sz="1400" b="0" dirty="0" err="1">
                <a:solidFill>
                  <a:srgbClr val="FF0000"/>
                </a:solidFill>
              </a:rPr>
              <a:t>guruhlarga</a:t>
            </a:r>
            <a:r>
              <a:rPr lang="en-US" sz="1400" b="0" dirty="0">
                <a:solidFill>
                  <a:srgbClr val="FF0000"/>
                </a:solidFill>
              </a:rPr>
              <a:t> </a:t>
            </a:r>
            <a:r>
              <a:rPr lang="en-US" sz="1400" b="0" dirty="0" err="1">
                <a:solidFill>
                  <a:srgbClr val="FF0000"/>
                </a:solidFill>
              </a:rPr>
              <a:t>ajratib</a:t>
            </a:r>
            <a:r>
              <a:rPr lang="en-US" sz="1400" b="0" dirty="0">
                <a:solidFill>
                  <a:srgbClr val="FF0000"/>
                </a:solidFill>
              </a:rPr>
              <a:t> </a:t>
            </a:r>
            <a:r>
              <a:rPr lang="en-US" sz="1400" b="0" dirty="0" err="1">
                <a:solidFill>
                  <a:srgbClr val="FF0000"/>
                </a:solidFill>
              </a:rPr>
              <a:t>o‘qitishni</a:t>
            </a:r>
            <a:r>
              <a:rPr lang="en-US" sz="1400" b="0" dirty="0">
                <a:solidFill>
                  <a:srgbClr val="FF0000"/>
                </a:solidFill>
              </a:rPr>
              <a:t> </a:t>
            </a:r>
            <a:r>
              <a:rPr lang="en-US" sz="1400" b="0" dirty="0" err="1">
                <a:solidFill>
                  <a:srgbClr val="FF0000"/>
                </a:solidFill>
              </a:rPr>
              <a:t>nazarda</a:t>
            </a:r>
            <a:r>
              <a:rPr lang="en-US" sz="1400" b="0" dirty="0">
                <a:solidFill>
                  <a:srgbClr val="FF0000"/>
                </a:solidFill>
              </a:rPr>
              <a:t> </a:t>
            </a:r>
            <a:r>
              <a:rPr lang="en-US" sz="1400" b="0" dirty="0" err="1">
                <a:solidFill>
                  <a:srgbClr val="FF0000"/>
                </a:solidFill>
              </a:rPr>
              <a:t>tutadi</a:t>
            </a:r>
            <a:r>
              <a:rPr lang="en-US" sz="1400" b="0" dirty="0" smtClean="0">
                <a:solidFill>
                  <a:srgbClr val="FF0000"/>
                </a:solidFill>
              </a:rPr>
              <a:t>.</a:t>
            </a:r>
          </a:p>
          <a:p>
            <a:r>
              <a:rPr lang="en-US" sz="1400" b="0" dirty="0">
                <a:solidFill>
                  <a:srgbClr val="FF0000"/>
                </a:solidFill>
              </a:rPr>
              <a:t/>
            </a:r>
            <a:br>
              <a:rPr lang="en-US" sz="1400" b="0" dirty="0">
                <a:solidFill>
                  <a:srgbClr val="FF0000"/>
                </a:solidFill>
              </a:rPr>
            </a:br>
            <a:r>
              <a:rPr lang="en-US" sz="1400" dirty="0" err="1">
                <a:solidFill>
                  <a:srgbClr val="FF0000"/>
                </a:solidFill>
              </a:rPr>
              <a:t>Masofaviy</a:t>
            </a:r>
            <a:r>
              <a:rPr lang="en-US" sz="1400" dirty="0">
                <a:solidFill>
                  <a:srgbClr val="FF0000"/>
                </a:solidFill>
              </a:rPr>
              <a:t> </a:t>
            </a:r>
            <a:r>
              <a:rPr lang="en-US" sz="1400" dirty="0" err="1">
                <a:solidFill>
                  <a:srgbClr val="FF0000"/>
                </a:solidFill>
              </a:rPr>
              <a:t>ta’lim</a:t>
            </a:r>
            <a:r>
              <a:rPr lang="en-US" sz="1400" dirty="0">
                <a:solidFill>
                  <a:srgbClr val="FF0000"/>
                </a:solidFill>
              </a:rPr>
              <a:t> </a:t>
            </a:r>
            <a:r>
              <a:rPr lang="en-US" sz="1400" dirty="0" err="1">
                <a:solidFill>
                  <a:srgbClr val="FF0000"/>
                </a:solidFill>
              </a:rPr>
              <a:t>texnologiyasi</a:t>
            </a:r>
            <a:r>
              <a:rPr lang="en-US" sz="1400" b="0" dirty="0">
                <a:solidFill>
                  <a:srgbClr val="FF0000"/>
                </a:solidFill>
              </a:rPr>
              <a:t>: </a:t>
            </a:r>
            <a:r>
              <a:rPr lang="en-US" sz="1400" b="0" dirty="0" err="1">
                <a:solidFill>
                  <a:srgbClr val="FF0000"/>
                </a:solidFill>
              </a:rPr>
              <a:t>Axborot-kommunikatsiya</a:t>
            </a:r>
            <a:r>
              <a:rPr lang="en-US" sz="1400" b="0" dirty="0">
                <a:solidFill>
                  <a:srgbClr val="FF0000"/>
                </a:solidFill>
              </a:rPr>
              <a:t> </a:t>
            </a:r>
            <a:r>
              <a:rPr lang="en-US" sz="1400" b="0" dirty="0" err="1">
                <a:solidFill>
                  <a:srgbClr val="FF0000"/>
                </a:solidFill>
              </a:rPr>
              <a:t>texnologiyalari</a:t>
            </a:r>
            <a:r>
              <a:rPr lang="en-US" sz="1400" b="0" dirty="0">
                <a:solidFill>
                  <a:srgbClr val="FF0000"/>
                </a:solidFill>
              </a:rPr>
              <a:t> </a:t>
            </a:r>
            <a:r>
              <a:rPr lang="en-US" sz="1400" b="0" dirty="0" err="1">
                <a:solidFill>
                  <a:srgbClr val="FF0000"/>
                </a:solidFill>
              </a:rPr>
              <a:t>yordamida</a:t>
            </a:r>
            <a:r>
              <a:rPr lang="en-US" sz="1400" b="0" dirty="0">
                <a:solidFill>
                  <a:srgbClr val="FF0000"/>
                </a:solidFill>
              </a:rPr>
              <a:t> </a:t>
            </a:r>
            <a:r>
              <a:rPr lang="en-US" sz="1400" b="0" dirty="0" err="1">
                <a:solidFill>
                  <a:srgbClr val="FF0000"/>
                </a:solidFill>
              </a:rPr>
              <a:t>o‘qituvchi</a:t>
            </a:r>
            <a:r>
              <a:rPr lang="en-US" sz="1400" b="0" dirty="0">
                <a:solidFill>
                  <a:srgbClr val="FF0000"/>
                </a:solidFill>
              </a:rPr>
              <a:t> </a:t>
            </a:r>
            <a:r>
              <a:rPr lang="en-US" sz="1400" b="0" dirty="0" err="1">
                <a:solidFill>
                  <a:srgbClr val="FF0000"/>
                </a:solidFill>
              </a:rPr>
              <a:t>va</a:t>
            </a:r>
            <a:r>
              <a:rPr lang="en-US" sz="1400" b="0" dirty="0">
                <a:solidFill>
                  <a:srgbClr val="FF0000"/>
                </a:solidFill>
              </a:rPr>
              <a:t> </a:t>
            </a:r>
            <a:r>
              <a:rPr lang="en-US" sz="1400" b="0" dirty="0" err="1">
                <a:solidFill>
                  <a:srgbClr val="FF0000"/>
                </a:solidFill>
              </a:rPr>
              <a:t>o‘quvchi</a:t>
            </a:r>
            <a:r>
              <a:rPr lang="en-US" sz="1400" b="0" dirty="0">
                <a:solidFill>
                  <a:srgbClr val="FF0000"/>
                </a:solidFill>
              </a:rPr>
              <a:t> </a:t>
            </a:r>
            <a:r>
              <a:rPr lang="en-US" sz="1400" b="0" dirty="0" err="1">
                <a:solidFill>
                  <a:srgbClr val="FF0000"/>
                </a:solidFill>
              </a:rPr>
              <a:t>o‘rtasida</a:t>
            </a:r>
            <a:r>
              <a:rPr lang="en-US" sz="1400" b="0" dirty="0">
                <a:solidFill>
                  <a:srgbClr val="FF0000"/>
                </a:solidFill>
              </a:rPr>
              <a:t> </a:t>
            </a:r>
            <a:r>
              <a:rPr lang="en-US" sz="1400" b="0" dirty="0" err="1">
                <a:solidFill>
                  <a:srgbClr val="FF0000"/>
                </a:solidFill>
              </a:rPr>
              <a:t>masofadan</a:t>
            </a:r>
            <a:r>
              <a:rPr lang="en-US" sz="1400" b="0" dirty="0">
                <a:solidFill>
                  <a:srgbClr val="FF0000"/>
                </a:solidFill>
              </a:rPr>
              <a:t> </a:t>
            </a:r>
            <a:r>
              <a:rPr lang="en-US" sz="1400" b="0" dirty="0" err="1">
                <a:solidFill>
                  <a:srgbClr val="FF0000"/>
                </a:solidFill>
              </a:rPr>
              <a:t>turib</a:t>
            </a:r>
            <a:r>
              <a:rPr lang="en-US" sz="1400" b="0" dirty="0">
                <a:solidFill>
                  <a:srgbClr val="FF0000"/>
                </a:solidFill>
              </a:rPr>
              <a:t> </a:t>
            </a:r>
            <a:r>
              <a:rPr lang="en-US" sz="1400" b="0" dirty="0" err="1">
                <a:solidFill>
                  <a:srgbClr val="FF0000"/>
                </a:solidFill>
              </a:rPr>
              <a:t>ta’lim</a:t>
            </a:r>
            <a:r>
              <a:rPr lang="en-US" sz="1400" b="0" dirty="0">
                <a:solidFill>
                  <a:srgbClr val="FF0000"/>
                </a:solidFill>
              </a:rPr>
              <a:t> </a:t>
            </a:r>
            <a:r>
              <a:rPr lang="en-US" sz="1400" b="0" dirty="0" err="1">
                <a:solidFill>
                  <a:srgbClr val="FF0000"/>
                </a:solidFill>
              </a:rPr>
              <a:t>jarayonini</a:t>
            </a:r>
            <a:r>
              <a:rPr lang="en-US" sz="1400" b="0" dirty="0">
                <a:solidFill>
                  <a:srgbClr val="FF0000"/>
                </a:solidFill>
              </a:rPr>
              <a:t> </a:t>
            </a:r>
            <a:r>
              <a:rPr lang="en-US" sz="1400" b="0" dirty="0" err="1">
                <a:solidFill>
                  <a:srgbClr val="FF0000"/>
                </a:solidFill>
              </a:rPr>
              <a:t>tashkil</a:t>
            </a:r>
            <a:r>
              <a:rPr lang="en-US" sz="1400" b="0" dirty="0">
                <a:solidFill>
                  <a:srgbClr val="FF0000"/>
                </a:solidFill>
              </a:rPr>
              <a:t> </a:t>
            </a:r>
            <a:r>
              <a:rPr lang="en-US" sz="1400" b="0" dirty="0" err="1">
                <a:solidFill>
                  <a:srgbClr val="FF0000"/>
                </a:solidFill>
              </a:rPr>
              <a:t>etishga</a:t>
            </a:r>
            <a:r>
              <a:rPr lang="en-US" sz="1400" b="0" dirty="0">
                <a:solidFill>
                  <a:srgbClr val="FF0000"/>
                </a:solidFill>
              </a:rPr>
              <a:t> </a:t>
            </a:r>
            <a:r>
              <a:rPr lang="en-US" sz="1400" b="0" dirty="0" err="1">
                <a:solidFill>
                  <a:srgbClr val="FF0000"/>
                </a:solidFill>
              </a:rPr>
              <a:t>asoslanadi</a:t>
            </a:r>
            <a:r>
              <a:rPr lang="en-US" sz="1400" b="0" dirty="0">
                <a:solidFill>
                  <a:srgbClr val="FF0000"/>
                </a:solidFill>
              </a:rPr>
              <a:t/>
            </a:r>
            <a:br>
              <a:rPr lang="en-US" sz="1400" b="0" dirty="0">
                <a:solidFill>
                  <a:srgbClr val="FF0000"/>
                </a:solidFill>
              </a:rPr>
            </a:br>
            <a:endParaRPr lang="ru-RU" sz="14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28082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443841"/>
            <a:ext cx="7086600" cy="3693319"/>
          </a:xfrm>
          <a:prstGeom prst="rect">
            <a:avLst/>
          </a:prstGeom>
        </p:spPr>
        <p:txBody>
          <a:bodyPr wrap="square">
            <a:spAutoFit/>
          </a:bodyPr>
          <a:lstStyle/>
          <a:p>
            <a:pPr algn="ctr"/>
            <a:r>
              <a:rPr lang="en-US" b="1" dirty="0"/>
              <a:t> </a:t>
            </a:r>
            <a:r>
              <a:rPr lang="en-US" b="1" dirty="0" err="1"/>
              <a:t>Zamonaviy</a:t>
            </a:r>
            <a:r>
              <a:rPr lang="en-US" b="1" dirty="0"/>
              <a:t> </a:t>
            </a:r>
            <a:r>
              <a:rPr lang="en-US" b="1" dirty="0" err="1"/>
              <a:t>Raqamli</a:t>
            </a:r>
            <a:r>
              <a:rPr lang="en-US" b="1" dirty="0"/>
              <a:t> </a:t>
            </a:r>
            <a:r>
              <a:rPr lang="en-US" b="1" dirty="0" err="1"/>
              <a:t>va</a:t>
            </a:r>
            <a:r>
              <a:rPr lang="en-US" b="1" dirty="0"/>
              <a:t> </a:t>
            </a:r>
            <a:r>
              <a:rPr lang="en-US" b="1" dirty="0" err="1"/>
              <a:t>Texnik</a:t>
            </a:r>
            <a:r>
              <a:rPr lang="en-US" b="1" dirty="0"/>
              <a:t> </a:t>
            </a:r>
            <a:r>
              <a:rPr lang="en-US" b="1" dirty="0" err="1" smtClean="0"/>
              <a:t>Texnologiyalar</a:t>
            </a:r>
            <a:endParaRPr lang="en-US" b="1" dirty="0" smtClean="0"/>
          </a:p>
          <a:p>
            <a:pPr algn="ctr"/>
            <a:endParaRPr lang="en-US" b="1" dirty="0"/>
          </a:p>
          <a:p>
            <a:r>
              <a:rPr lang="en-US" b="1" dirty="0" err="1"/>
              <a:t>Kompyuter</a:t>
            </a:r>
            <a:r>
              <a:rPr lang="en-US" b="1" dirty="0"/>
              <a:t> </a:t>
            </a:r>
            <a:r>
              <a:rPr lang="en-US" b="1" dirty="0" err="1"/>
              <a:t>ta’lim</a:t>
            </a:r>
            <a:r>
              <a:rPr lang="en-US" b="1" dirty="0"/>
              <a:t> </a:t>
            </a:r>
            <a:r>
              <a:rPr lang="en-US" b="1" dirty="0" err="1"/>
              <a:t>texnologiyasi</a:t>
            </a:r>
            <a:r>
              <a:rPr lang="en-US" dirty="0"/>
              <a:t>: </a:t>
            </a:r>
            <a:r>
              <a:rPr lang="en-US" dirty="0" err="1"/>
              <a:t>O‘quv</a:t>
            </a:r>
            <a:r>
              <a:rPr lang="en-US" dirty="0"/>
              <a:t> </a:t>
            </a:r>
            <a:r>
              <a:rPr lang="en-US" dirty="0" err="1"/>
              <a:t>jarayonida</a:t>
            </a:r>
            <a:r>
              <a:rPr lang="en-US" dirty="0"/>
              <a:t> </a:t>
            </a:r>
            <a:r>
              <a:rPr lang="en-US" dirty="0" err="1"/>
              <a:t>kompyuter</a:t>
            </a:r>
            <a:r>
              <a:rPr lang="en-US" dirty="0"/>
              <a:t> </a:t>
            </a:r>
            <a:r>
              <a:rPr lang="en-US" dirty="0" err="1"/>
              <a:t>dasturlari</a:t>
            </a:r>
            <a:r>
              <a:rPr lang="en-US" dirty="0"/>
              <a:t> </a:t>
            </a:r>
            <a:r>
              <a:rPr lang="en-US" dirty="0" err="1"/>
              <a:t>va</a:t>
            </a:r>
            <a:r>
              <a:rPr lang="en-US" dirty="0"/>
              <a:t> </a:t>
            </a:r>
            <a:r>
              <a:rPr lang="en-US" dirty="0" err="1"/>
              <a:t>texnik</a:t>
            </a:r>
            <a:r>
              <a:rPr lang="en-US" dirty="0"/>
              <a:t> </a:t>
            </a:r>
            <a:r>
              <a:rPr lang="en-US" dirty="0" err="1"/>
              <a:t>vositalardan</a:t>
            </a:r>
            <a:r>
              <a:rPr lang="en-US" dirty="0"/>
              <a:t> </a:t>
            </a:r>
            <a:r>
              <a:rPr lang="en-US" dirty="0" err="1"/>
              <a:t>foydalanishni</a:t>
            </a:r>
            <a:r>
              <a:rPr lang="en-US" dirty="0"/>
              <a:t> </a:t>
            </a:r>
            <a:r>
              <a:rPr lang="en-US" dirty="0" err="1"/>
              <a:t>nazarda</a:t>
            </a:r>
            <a:r>
              <a:rPr lang="en-US" dirty="0"/>
              <a:t> </a:t>
            </a:r>
            <a:r>
              <a:rPr lang="en-US" dirty="0" err="1"/>
              <a:t>tutadi</a:t>
            </a:r>
            <a:r>
              <a:rPr lang="en-US" dirty="0" smtClean="0"/>
              <a:t>.</a:t>
            </a:r>
          </a:p>
          <a:p>
            <a:endParaRPr lang="en-US" dirty="0"/>
          </a:p>
          <a:p>
            <a:endParaRPr lang="en-US" dirty="0"/>
          </a:p>
          <a:p>
            <a:r>
              <a:rPr lang="en-US" b="1" dirty="0" err="1"/>
              <a:t>Dasturiy</a:t>
            </a:r>
            <a:r>
              <a:rPr lang="en-US" b="1" dirty="0"/>
              <a:t> </a:t>
            </a:r>
            <a:r>
              <a:rPr lang="en-US" b="1" dirty="0" err="1"/>
              <a:t>ta’lim</a:t>
            </a:r>
            <a:r>
              <a:rPr lang="en-US" b="1" dirty="0"/>
              <a:t> </a:t>
            </a:r>
            <a:r>
              <a:rPr lang="en-US" b="1" dirty="0" err="1"/>
              <a:t>texnologiyasi</a:t>
            </a:r>
            <a:r>
              <a:rPr lang="en-US" dirty="0"/>
              <a:t>: </a:t>
            </a:r>
            <a:r>
              <a:rPr lang="en-US" dirty="0" err="1"/>
              <a:t>O‘quv</a:t>
            </a:r>
            <a:r>
              <a:rPr lang="en-US" dirty="0"/>
              <a:t> </a:t>
            </a:r>
            <a:r>
              <a:rPr lang="en-US" dirty="0" err="1"/>
              <a:t>materiallarini</a:t>
            </a:r>
            <a:r>
              <a:rPr lang="en-US" dirty="0"/>
              <a:t> </a:t>
            </a:r>
            <a:r>
              <a:rPr lang="en-US" dirty="0" err="1"/>
              <a:t>maxsus</a:t>
            </a:r>
            <a:r>
              <a:rPr lang="en-US" dirty="0"/>
              <a:t> </a:t>
            </a:r>
            <a:r>
              <a:rPr lang="en-US" dirty="0" err="1"/>
              <a:t>dasturlar</a:t>
            </a:r>
            <a:r>
              <a:rPr lang="en-US" dirty="0"/>
              <a:t> </a:t>
            </a:r>
            <a:r>
              <a:rPr lang="en-US" dirty="0" err="1"/>
              <a:t>orqali</a:t>
            </a:r>
            <a:r>
              <a:rPr lang="en-US" dirty="0"/>
              <a:t> </a:t>
            </a:r>
            <a:r>
              <a:rPr lang="en-US" dirty="0" err="1"/>
              <a:t>o‘zlashtirishga</a:t>
            </a:r>
            <a:r>
              <a:rPr lang="en-US" dirty="0"/>
              <a:t> </a:t>
            </a:r>
            <a:r>
              <a:rPr lang="en-US" dirty="0" err="1"/>
              <a:t>qaratilgan</a:t>
            </a:r>
            <a:r>
              <a:rPr lang="en-US" dirty="0" smtClean="0"/>
              <a:t>.</a:t>
            </a:r>
          </a:p>
          <a:p>
            <a:endParaRPr lang="en-US" dirty="0"/>
          </a:p>
          <a:p>
            <a:endParaRPr lang="en-US" dirty="0"/>
          </a:p>
          <a:p>
            <a:r>
              <a:rPr lang="en-US" b="1" dirty="0" err="1"/>
              <a:t>Quvvatni</a:t>
            </a:r>
            <a:r>
              <a:rPr lang="en-US" b="1" dirty="0"/>
              <a:t> </a:t>
            </a:r>
            <a:r>
              <a:rPr lang="en-US" b="1" dirty="0" err="1"/>
              <a:t>tejovchi</a:t>
            </a:r>
            <a:r>
              <a:rPr lang="en-US" b="1" dirty="0"/>
              <a:t> </a:t>
            </a:r>
            <a:r>
              <a:rPr lang="en-US" b="1" dirty="0" err="1"/>
              <a:t>ta’lim</a:t>
            </a:r>
            <a:r>
              <a:rPr lang="en-US" b="1" dirty="0"/>
              <a:t> </a:t>
            </a:r>
            <a:r>
              <a:rPr lang="en-US" b="1" dirty="0" err="1"/>
              <a:t>texnologiyasi</a:t>
            </a:r>
            <a:r>
              <a:rPr lang="en-US" dirty="0"/>
              <a:t>: </a:t>
            </a:r>
            <a:r>
              <a:rPr lang="en-US" dirty="0" err="1"/>
              <a:t>O‘quvchining</a:t>
            </a:r>
            <a:r>
              <a:rPr lang="en-US" dirty="0"/>
              <a:t> </a:t>
            </a:r>
            <a:r>
              <a:rPr lang="en-US" dirty="0" err="1"/>
              <a:t>sog‘lig‘ini</a:t>
            </a:r>
            <a:r>
              <a:rPr lang="en-US" dirty="0"/>
              <a:t> </a:t>
            </a:r>
            <a:r>
              <a:rPr lang="en-US" dirty="0" err="1"/>
              <a:t>saqlash</a:t>
            </a:r>
            <a:r>
              <a:rPr lang="en-US" dirty="0"/>
              <a:t> </a:t>
            </a:r>
            <a:r>
              <a:rPr lang="en-US" dirty="0" err="1"/>
              <a:t>va</a:t>
            </a:r>
            <a:r>
              <a:rPr lang="en-US" dirty="0"/>
              <a:t> </a:t>
            </a:r>
            <a:r>
              <a:rPr lang="en-US" dirty="0" err="1"/>
              <a:t>energiyasini</a:t>
            </a:r>
            <a:r>
              <a:rPr lang="en-US" dirty="0"/>
              <a:t> </a:t>
            </a:r>
            <a:r>
              <a:rPr lang="en-US" dirty="0" err="1"/>
              <a:t>tejashga</a:t>
            </a:r>
            <a:r>
              <a:rPr lang="en-US" dirty="0"/>
              <a:t> </a:t>
            </a:r>
            <a:r>
              <a:rPr lang="en-US" dirty="0" err="1"/>
              <a:t>qaratilgan</a:t>
            </a:r>
            <a:r>
              <a:rPr lang="en-US" dirty="0"/>
              <a:t> </a:t>
            </a:r>
            <a:r>
              <a:rPr lang="en-US" dirty="0" err="1"/>
              <a:t>pedagogik</a:t>
            </a:r>
            <a:r>
              <a:rPr lang="en-US" dirty="0"/>
              <a:t> </a:t>
            </a:r>
            <a:r>
              <a:rPr lang="en-US" dirty="0" err="1"/>
              <a:t>yondashuvlarni</a:t>
            </a:r>
            <a:r>
              <a:rPr lang="en-US" dirty="0"/>
              <a:t> </a:t>
            </a:r>
            <a:r>
              <a:rPr lang="en-US" dirty="0" err="1"/>
              <a:t>o‘z</a:t>
            </a:r>
            <a:r>
              <a:rPr lang="en-US" dirty="0"/>
              <a:t> </a:t>
            </a:r>
            <a:r>
              <a:rPr lang="en-US" dirty="0" err="1"/>
              <a:t>ichiga</a:t>
            </a:r>
            <a:r>
              <a:rPr lang="en-US" dirty="0"/>
              <a:t> </a:t>
            </a:r>
            <a:r>
              <a:rPr lang="en-US" dirty="0" err="1"/>
              <a:t>oladi</a:t>
            </a:r>
            <a:r>
              <a:rPr lang="en-US" dirty="0"/>
              <a:t>.</a:t>
            </a:r>
          </a:p>
        </p:txBody>
      </p:sp>
    </p:spTree>
    <p:extLst>
      <p:ext uri="{BB962C8B-B14F-4D97-AF65-F5344CB8AC3E}">
        <p14:creationId xmlns:p14="http://schemas.microsoft.com/office/powerpoint/2010/main" val="4247132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81000" y="603646"/>
            <a:ext cx="7895317"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Char char="•"/>
              <a:tabLst/>
            </a:pP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Malaka asosidagi ta'lim</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Vaqt emas, balki malaka egallash muhim. O'quvchi ma'lum ko'nikmani to'liq o'zlashtirgach oldinga siljiydi. </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Tanlov asosidagi yoki loyiha/muammo asosidagi ta'lim</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O'quvchi qanday o'rganishni yoki natijani qanday ko'rsatishni tanlaydi (rasm chizish, hikoya yozish, loyiha qilish). </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Muammoli ta'lim</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Char char="•"/>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Real hayotiy muammolarni hal qilish orqali o'rganish, bu tanqidiy fikrlash va ijodkorlikni rivojlantiradi. </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Blended yoki moslashuvchan ta'lim</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(blended learning) Onlayn va oflayn usullarni birlashtirish, o'quvchi o'z tezligida o'rgan</a:t>
            </a: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ishiga</a:t>
            </a:r>
            <a:r>
              <a:rPr kumimoji="0" lang="en-US" sz="2400" b="0" i="0" u="none" strike="noStrike" cap="none" normalizeH="0" dirty="0" smtClean="0">
                <a:ln>
                  <a:noFill/>
                </a:ln>
                <a:solidFill>
                  <a:schemeClr val="tx1"/>
                </a:solidFill>
                <a:effectLst/>
                <a:latin typeface="Times New Roman" pitchFamily="18" charset="0"/>
                <a:cs typeface="Times New Roman" pitchFamily="18" charset="0"/>
              </a:rPr>
              <a:t> </a:t>
            </a:r>
            <a:r>
              <a:rPr kumimoji="0" lang="en-US" sz="2400" b="0" i="0" u="none" strike="noStrike" cap="none" normalizeH="0" dirty="0" err="1" smtClean="0">
                <a:ln>
                  <a:noFill/>
                </a:ln>
                <a:solidFill>
                  <a:schemeClr val="tx1"/>
                </a:solidFill>
                <a:effectLst/>
                <a:latin typeface="Times New Roman" pitchFamily="18" charset="0"/>
                <a:cs typeface="Times New Roman" pitchFamily="18" charset="0"/>
              </a:rPr>
              <a:t>asoslangan</a:t>
            </a:r>
            <a:r>
              <a:rPr kumimoji="0" lang="en-US" sz="2400" b="0" i="0" u="none" strike="noStrike" cap="none" normalizeH="0" dirty="0" smtClean="0">
                <a:ln>
                  <a:noFill/>
                </a:ln>
                <a:solidFill>
                  <a:schemeClr val="tx1"/>
                </a:solidFill>
                <a:effectLst/>
                <a:latin typeface="Times New Roman" pitchFamily="18" charset="0"/>
                <a:cs typeface="Times New Roman" pitchFamily="18" charset="0"/>
              </a:rPr>
              <a:t>.</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Char char="•"/>
              <a:tabLst/>
            </a:pPr>
            <a:r>
              <a:rPr lang="en-US" sz="2000" dirty="0" err="1" smtClean="0">
                <a:solidFill>
                  <a:srgbClr val="C00000"/>
                </a:solidFill>
                <a:latin typeface="Times New Roman" pitchFamily="18" charset="0"/>
                <a:cs typeface="Times New Roman" pitchFamily="18" charset="0"/>
              </a:rPr>
              <a:t>Eslatma</a:t>
            </a:r>
            <a:r>
              <a:rPr lang="en-US" sz="2000" dirty="0">
                <a:solidFill>
                  <a:srgbClr val="C00000"/>
                </a:solidFill>
                <a:latin typeface="Times New Roman" pitchFamily="18" charset="0"/>
                <a:cs typeface="Times New Roman" pitchFamily="18" charset="0"/>
              </a:rPr>
              <a:t> </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o’quvchi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darsni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o’zlashtirishga</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qiynalsa</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odob</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saqlamasa</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qoidalarni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buzsa,uni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aslo</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haqorat</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qilmaslik</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ruhiyatiga</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ta’sir</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etuvchi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hunuk</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so’zlar</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ishlatmaslik</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balki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bularning</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sababini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aniqlab</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bartaraf</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etishg</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erishish</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lozim</a:t>
            </a:r>
            <a:endParaRPr kumimoji="0" lang="ru-RU" sz="2000" b="0" i="0" u="none" strike="noStrike" cap="none" normalizeH="0" baseline="0" dirty="0" smtClean="0">
              <a:ln>
                <a:noFill/>
              </a:ln>
              <a:solidFill>
                <a:srgbClr val="C0000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976840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8053" y="762000"/>
            <a:ext cx="8001000" cy="5632311"/>
          </a:xfrm>
          <a:prstGeom prst="rect">
            <a:avLst/>
          </a:prstGeom>
        </p:spPr>
        <p:txBody>
          <a:bodyPr wrap="square">
            <a:spAutoFit/>
          </a:bodyPr>
          <a:lstStyle/>
          <a:p>
            <a:r>
              <a:rPr lang="en-US" sz="2000" b="1" dirty="0" err="1" smtClean="0">
                <a:solidFill>
                  <a:srgbClr val="7030A0"/>
                </a:solidFill>
                <a:effectLst/>
                <a:latin typeface="Times New Roman" pitchFamily="18" charset="0"/>
                <a:cs typeface="Times New Roman" pitchFamily="18" charset="0"/>
              </a:rPr>
              <a:t>Kichik</a:t>
            </a:r>
            <a:r>
              <a:rPr lang="en-US" sz="2000" b="1" dirty="0" smtClean="0">
                <a:solidFill>
                  <a:srgbClr val="7030A0"/>
                </a:solidFill>
                <a:effectLst/>
                <a:latin typeface="Times New Roman" pitchFamily="18" charset="0"/>
                <a:cs typeface="Times New Roman" pitchFamily="18" charset="0"/>
              </a:rPr>
              <a:t> </a:t>
            </a:r>
            <a:r>
              <a:rPr lang="en-US" sz="2000" b="1" dirty="0" err="1" smtClean="0">
                <a:solidFill>
                  <a:srgbClr val="7030A0"/>
                </a:solidFill>
                <a:effectLst/>
                <a:latin typeface="Times New Roman" pitchFamily="18" charset="0"/>
                <a:cs typeface="Times New Roman" pitchFamily="18" charset="0"/>
              </a:rPr>
              <a:t>guruhlar</a:t>
            </a:r>
            <a:r>
              <a:rPr lang="en-US" sz="2000" b="1" dirty="0" smtClean="0">
                <a:solidFill>
                  <a:srgbClr val="7030A0"/>
                </a:solidFill>
                <a:effectLst/>
                <a:latin typeface="Times New Roman" pitchFamily="18" charset="0"/>
                <a:cs typeface="Times New Roman" pitchFamily="18" charset="0"/>
              </a:rPr>
              <a:t> </a:t>
            </a:r>
            <a:r>
              <a:rPr lang="en-US" sz="2000" b="1" dirty="0" err="1" smtClean="0">
                <a:solidFill>
                  <a:srgbClr val="7030A0"/>
                </a:solidFill>
                <a:effectLst/>
                <a:latin typeface="Times New Roman" pitchFamily="18" charset="0"/>
                <a:cs typeface="Times New Roman" pitchFamily="18" charset="0"/>
              </a:rPr>
              <a:t>va</a:t>
            </a:r>
            <a:r>
              <a:rPr lang="en-US" sz="2000" b="1" dirty="0" smtClean="0">
                <a:solidFill>
                  <a:srgbClr val="7030A0"/>
                </a:solidFill>
                <a:effectLst/>
                <a:latin typeface="Times New Roman" pitchFamily="18" charset="0"/>
                <a:cs typeface="Times New Roman" pitchFamily="18" charset="0"/>
              </a:rPr>
              <a:t> </a:t>
            </a:r>
            <a:r>
              <a:rPr lang="en-US" sz="2000" b="1" dirty="0" err="1" smtClean="0">
                <a:solidFill>
                  <a:srgbClr val="7030A0"/>
                </a:solidFill>
                <a:effectLst/>
                <a:latin typeface="Times New Roman" pitchFamily="18" charset="0"/>
                <a:cs typeface="Times New Roman" pitchFamily="18" charset="0"/>
              </a:rPr>
              <a:t>stansiyalar</a:t>
            </a:r>
            <a:r>
              <a:rPr lang="en-US" sz="2000" b="1" dirty="0" smtClean="0">
                <a:solidFill>
                  <a:srgbClr val="7030A0"/>
                </a:solidFill>
                <a:effectLst/>
                <a:latin typeface="Times New Roman" pitchFamily="18" charset="0"/>
                <a:cs typeface="Times New Roman" pitchFamily="18" charset="0"/>
              </a:rPr>
              <a:t> </a:t>
            </a:r>
            <a:r>
              <a:rPr lang="en-US" sz="2000" b="1" dirty="0" err="1" smtClean="0">
                <a:solidFill>
                  <a:srgbClr val="7030A0"/>
                </a:solidFill>
                <a:effectLst/>
                <a:latin typeface="Times New Roman" pitchFamily="18" charset="0"/>
                <a:cs typeface="Times New Roman" pitchFamily="18" charset="0"/>
              </a:rPr>
              <a:t>usuli</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Sinfda</a:t>
            </a:r>
            <a:r>
              <a:rPr lang="en-US" sz="2000" dirty="0" smtClean="0">
                <a:solidFill>
                  <a:srgbClr val="7030A0"/>
                </a:solidFill>
                <a:effectLst/>
                <a:latin typeface="Times New Roman" pitchFamily="18" charset="0"/>
                <a:cs typeface="Times New Roman" pitchFamily="18" charset="0"/>
              </a:rPr>
              <a:t> 3-4 ta </a:t>
            </a:r>
            <a:r>
              <a:rPr lang="en-US" sz="2000" dirty="0" err="1" smtClean="0">
                <a:solidFill>
                  <a:srgbClr val="7030A0"/>
                </a:solidFill>
                <a:effectLst/>
                <a:latin typeface="Times New Roman" pitchFamily="18" charset="0"/>
                <a:cs typeface="Times New Roman" pitchFamily="18" charset="0"/>
              </a:rPr>
              <a:t>stansiya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tashkil</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etiladi</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har</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bir</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stansiyada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turli</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uslubdagi</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vazifalar</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bo‘ladi</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Masalan</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matematika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darsida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bir</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stansiyada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o‘yin</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bilan</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ikkinchisida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planshetda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uchinchisida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o‘qituvchi</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bilan</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yordam</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to‘rtinchisida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mustaqil</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ish</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Har</a:t>
            </a:r>
            <a:r>
              <a:rPr lang="en-US" sz="2000" dirty="0" smtClean="0">
                <a:solidFill>
                  <a:srgbClr val="7030A0"/>
                </a:solidFill>
                <a:effectLst/>
                <a:latin typeface="Times New Roman" pitchFamily="18" charset="0"/>
                <a:cs typeface="Times New Roman" pitchFamily="18" charset="0"/>
              </a:rPr>
              <a:t> 10-15 </a:t>
            </a:r>
            <a:r>
              <a:rPr lang="en-US" sz="2000" dirty="0" err="1" smtClean="0">
                <a:solidFill>
                  <a:srgbClr val="7030A0"/>
                </a:solidFill>
                <a:effectLst/>
                <a:latin typeface="Times New Roman" pitchFamily="18" charset="0"/>
                <a:cs typeface="Times New Roman" pitchFamily="18" charset="0"/>
              </a:rPr>
              <a:t>daqiqada</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bolalar</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stansiyalarni</a:t>
            </a:r>
            <a:r>
              <a:rPr lang="en-US" sz="2000" dirty="0" smtClean="0">
                <a:solidFill>
                  <a:srgbClr val="7030A0"/>
                </a:solidFill>
                <a:effectLst/>
                <a:latin typeface="Times New Roman" pitchFamily="18" charset="0"/>
                <a:cs typeface="Times New Roman" pitchFamily="18" charset="0"/>
              </a:rPr>
              <a:t> </a:t>
            </a:r>
            <a:r>
              <a:rPr lang="en-US" sz="2000" dirty="0" err="1" smtClean="0">
                <a:solidFill>
                  <a:srgbClr val="7030A0"/>
                </a:solidFill>
                <a:effectLst/>
                <a:latin typeface="Times New Roman" pitchFamily="18" charset="0"/>
                <a:cs typeface="Times New Roman" pitchFamily="18" charset="0"/>
              </a:rPr>
              <a:t>almashadi</a:t>
            </a:r>
            <a:r>
              <a:rPr lang="en-US" sz="2000" dirty="0" smtClean="0">
                <a:effectLst/>
                <a:latin typeface="Times New Roman" pitchFamily="18" charset="0"/>
                <a:cs typeface="Times New Roman" pitchFamily="18" charset="0"/>
              </a:rPr>
              <a:t>.</a:t>
            </a:r>
          </a:p>
          <a:p>
            <a:endParaRPr lang="en-US" sz="2000" dirty="0" smtClean="0">
              <a:effectLst/>
              <a:latin typeface="Times New Roman" pitchFamily="18" charset="0"/>
              <a:cs typeface="Times New Roman" pitchFamily="18" charset="0"/>
            </a:endParaRPr>
          </a:p>
          <a:p>
            <a:r>
              <a:rPr lang="en-US" sz="2000" b="1" dirty="0" err="1" smtClean="0">
                <a:effectLst/>
                <a:latin typeface="Times New Roman" pitchFamily="18" charset="0"/>
                <a:cs typeface="Times New Roman" pitchFamily="18" charset="0"/>
              </a:rPr>
              <a:t>Kichik</a:t>
            </a:r>
            <a:r>
              <a:rPr lang="en-US" sz="2000" b="1" dirty="0" smtClean="0">
                <a:effectLst/>
                <a:latin typeface="Times New Roman" pitchFamily="18" charset="0"/>
                <a:cs typeface="Times New Roman" pitchFamily="18" charset="0"/>
              </a:rPr>
              <a:t> </a:t>
            </a:r>
            <a:r>
              <a:rPr lang="en-US" sz="2000" b="1" dirty="0" err="1" smtClean="0">
                <a:effectLst/>
                <a:latin typeface="Times New Roman" pitchFamily="18" charset="0"/>
                <a:cs typeface="Times New Roman" pitchFamily="18" charset="0"/>
              </a:rPr>
              <a:t>loyiha</a:t>
            </a:r>
            <a:r>
              <a:rPr lang="en-US" sz="2000" b="1" dirty="0" smtClean="0">
                <a:effectLst/>
                <a:latin typeface="Times New Roman" pitchFamily="18" charset="0"/>
                <a:cs typeface="Times New Roman" pitchFamily="18" charset="0"/>
              </a:rPr>
              <a:t> </a:t>
            </a:r>
            <a:r>
              <a:rPr lang="en-US" sz="2000" b="1" dirty="0" err="1" smtClean="0">
                <a:effectLst/>
                <a:latin typeface="Times New Roman" pitchFamily="18" charset="0"/>
                <a:cs typeface="Times New Roman" pitchFamily="18" charset="0"/>
              </a:rPr>
              <a:t>yoki</a:t>
            </a:r>
            <a:r>
              <a:rPr lang="en-US" sz="2000" b="1" dirty="0" smtClean="0">
                <a:effectLst/>
                <a:latin typeface="Times New Roman" pitchFamily="18" charset="0"/>
                <a:cs typeface="Times New Roman" pitchFamily="18" charset="0"/>
              </a:rPr>
              <a:t> </a:t>
            </a:r>
            <a:r>
              <a:rPr lang="en-US" sz="2000" b="1" dirty="0" err="1" smtClean="0">
                <a:effectLst/>
                <a:latin typeface="Times New Roman" pitchFamily="18" charset="0"/>
                <a:cs typeface="Times New Roman" pitchFamily="18" charset="0"/>
              </a:rPr>
              <a:t>muammo</a:t>
            </a:r>
            <a:r>
              <a:rPr lang="en-US" sz="2000" b="1" dirty="0" smtClean="0">
                <a:effectLst/>
                <a:latin typeface="Times New Roman" pitchFamily="18" charset="0"/>
                <a:cs typeface="Times New Roman" pitchFamily="18" charset="0"/>
              </a:rPr>
              <a:t> </a:t>
            </a:r>
            <a:r>
              <a:rPr lang="en-US" sz="2000" b="1" dirty="0" err="1" smtClean="0">
                <a:effectLst/>
                <a:latin typeface="Times New Roman" pitchFamily="18" charset="0"/>
                <a:cs typeface="Times New Roman" pitchFamily="18" charset="0"/>
              </a:rPr>
              <a:t>asosidagi</a:t>
            </a:r>
            <a:r>
              <a:rPr lang="en-US" sz="2000" b="1" dirty="0" smtClean="0">
                <a:effectLst/>
                <a:latin typeface="Times New Roman" pitchFamily="18" charset="0"/>
                <a:cs typeface="Times New Roman" pitchFamily="18" charset="0"/>
              </a:rPr>
              <a:t> </a:t>
            </a:r>
            <a:r>
              <a:rPr lang="en-US" sz="2000" b="1" dirty="0" err="1" smtClean="0">
                <a:effectLst/>
                <a:latin typeface="Times New Roman" pitchFamily="18" charset="0"/>
                <a:cs typeface="Times New Roman" pitchFamily="18" charset="0"/>
              </a:rPr>
              <a:t>ta’lim</a:t>
            </a:r>
            <a:r>
              <a:rPr lang="en-US" sz="2000" dirty="0" smtClean="0">
                <a:effectLst/>
                <a:latin typeface="Times New Roman" pitchFamily="18" charset="0"/>
                <a:cs typeface="Times New Roman" pitchFamily="18" charset="0"/>
              </a:rPr>
              <a:t>: Real </a:t>
            </a:r>
            <a:r>
              <a:rPr lang="en-US" sz="2000" dirty="0" err="1" smtClean="0">
                <a:effectLst/>
                <a:latin typeface="Times New Roman" pitchFamily="18" charset="0"/>
                <a:cs typeface="Times New Roman" pitchFamily="18" charset="0"/>
              </a:rPr>
              <a:t>hayotga</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yaqin</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kichik</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loyihalar</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orqali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o‘rganish</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Masalan</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Mening</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sevimli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faslim</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mavzusida</a:t>
            </a:r>
            <a:r>
              <a:rPr lang="en-US" sz="2000" dirty="0" smtClean="0">
                <a:effectLst/>
                <a:latin typeface="Times New Roman" pitchFamily="18" charset="0"/>
                <a:cs typeface="Times New Roman" pitchFamily="18" charset="0"/>
              </a:rPr>
              <a:t> bola </a:t>
            </a:r>
            <a:r>
              <a:rPr lang="en-US" sz="2000" dirty="0" err="1" smtClean="0">
                <a:effectLst/>
                <a:latin typeface="Times New Roman" pitchFamily="18" charset="0"/>
                <a:cs typeface="Times New Roman" pitchFamily="18" charset="0"/>
              </a:rPr>
              <a:t>rasm</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chizadi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qisqa</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hikoya</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yozadi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yoki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qo‘shiq</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aytadi</a:t>
            </a:r>
            <a:r>
              <a:rPr lang="en-US" sz="2000" dirty="0" smtClean="0">
                <a:effectLst/>
                <a:latin typeface="Times New Roman" pitchFamily="18" charset="0"/>
                <a:cs typeface="Times New Roman" pitchFamily="18" charset="0"/>
              </a:rPr>
              <a:t>. Bu individual </a:t>
            </a:r>
            <a:r>
              <a:rPr lang="en-US" sz="2000" dirty="0" err="1" smtClean="0">
                <a:effectLst/>
                <a:latin typeface="Times New Roman" pitchFamily="18" charset="0"/>
                <a:cs typeface="Times New Roman" pitchFamily="18" charset="0"/>
              </a:rPr>
              <a:t>yoki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kichik</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guruhda</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bo‘lishi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mumkin</a:t>
            </a:r>
            <a:r>
              <a:rPr lang="en-US" sz="2000" dirty="0" smtClean="0">
                <a:effectLst/>
                <a:latin typeface="Times New Roman" pitchFamily="18" charset="0"/>
                <a:cs typeface="Times New Roman" pitchFamily="18" charset="0"/>
              </a:rPr>
              <a:t>.</a:t>
            </a:r>
          </a:p>
          <a:p>
            <a:endParaRPr lang="en-US" sz="2000" dirty="0" smtClean="0">
              <a:effectLst/>
              <a:latin typeface="Times New Roman" pitchFamily="18" charset="0"/>
              <a:cs typeface="Times New Roman" pitchFamily="18" charset="0"/>
            </a:endParaRPr>
          </a:p>
          <a:p>
            <a:r>
              <a:rPr lang="en-US" sz="2000" dirty="0" smtClean="0">
                <a:solidFill>
                  <a:srgbClr val="FF0000"/>
                </a:solidFill>
                <a:effectLst/>
                <a:latin typeface="Times New Roman" pitchFamily="18" charset="0"/>
                <a:cs typeface="Times New Roman" pitchFamily="18" charset="0"/>
              </a:rPr>
              <a:t>Bu </a:t>
            </a:r>
            <a:r>
              <a:rPr lang="en-US" sz="2000" dirty="0" err="1" smtClean="0">
                <a:solidFill>
                  <a:srgbClr val="FF0000"/>
                </a:solidFill>
                <a:effectLst/>
                <a:latin typeface="Times New Roman" pitchFamily="18" charset="0"/>
                <a:cs typeface="Times New Roman" pitchFamily="18" charset="0"/>
              </a:rPr>
              <a:t>turlarning</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hammasi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bir-biriga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yaqin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va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ko‘pincha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birgalikda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qo‘llaniladi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Boshlang‘ich</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sinflarda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muhim</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jihat</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bolalar</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o‘yin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orqali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o‘rgansin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har</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biri</a:t>
            </a:r>
            <a:r>
              <a:rPr lang="en-US" sz="2000" dirty="0" smtClean="0">
                <a:solidFill>
                  <a:srgbClr val="FF0000"/>
                </a:solidFill>
                <a:effectLst/>
                <a:latin typeface="Times New Roman" pitchFamily="18" charset="0"/>
                <a:cs typeface="Times New Roman" pitchFamily="18" charset="0"/>
              </a:rPr>
              <a:t> “Men </a:t>
            </a:r>
            <a:r>
              <a:rPr lang="en-US" sz="2000" dirty="0" err="1" smtClean="0">
                <a:solidFill>
                  <a:srgbClr val="FF0000"/>
                </a:solidFill>
                <a:effectLst/>
                <a:latin typeface="Times New Roman" pitchFamily="18" charset="0"/>
                <a:cs typeface="Times New Roman" pitchFamily="18" charset="0"/>
              </a:rPr>
              <a:t>uddaladim</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degan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tuyg‘uni</a:t>
            </a:r>
            <a:r>
              <a:rPr lang="en-US" sz="2000" dirty="0" smtClean="0">
                <a:solidFill>
                  <a:srgbClr val="FF0000"/>
                </a:solidFill>
                <a:effectLst/>
                <a:latin typeface="Times New Roman" pitchFamily="18" charset="0"/>
                <a:cs typeface="Times New Roman" pitchFamily="18" charset="0"/>
              </a:rPr>
              <a:t> his </a:t>
            </a:r>
            <a:r>
              <a:rPr lang="en-US" sz="2000" dirty="0" err="1" smtClean="0">
                <a:solidFill>
                  <a:srgbClr val="FF0000"/>
                </a:solidFill>
                <a:effectLst/>
                <a:latin typeface="Times New Roman" pitchFamily="18" charset="0"/>
                <a:cs typeface="Times New Roman" pitchFamily="18" charset="0"/>
              </a:rPr>
              <a:t>qilsin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va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o‘ziga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ishonchi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oshsin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O‘qituvchi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sinf</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xaritasini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tuzib</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bolalarning</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uslublari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va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darajalarini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bilib</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kichikdan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boshlab</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masalan</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bir</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darsda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tanlovli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vazifalar</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sinab</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ko‘radi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Natijada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bolalar</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darsga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ko‘proq</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qiziqadi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mustaqilligi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oshadi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va</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o‘quv</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natijalari</a:t>
            </a:r>
            <a:r>
              <a:rPr lang="en-US" sz="2000" dirty="0" smtClean="0">
                <a:solidFill>
                  <a:srgbClr val="FF0000"/>
                </a:solidFill>
                <a:effectLst/>
                <a:latin typeface="Times New Roman" pitchFamily="18" charset="0"/>
                <a:cs typeface="Times New Roman" pitchFamily="18" charset="0"/>
              </a:rPr>
              <a:t> </a:t>
            </a:r>
            <a:r>
              <a:rPr lang="en-US" sz="2000" dirty="0" err="1" smtClean="0">
                <a:solidFill>
                  <a:srgbClr val="FF0000"/>
                </a:solidFill>
                <a:effectLst/>
                <a:latin typeface="Times New Roman" pitchFamily="18" charset="0"/>
                <a:cs typeface="Times New Roman" pitchFamily="18" charset="0"/>
              </a:rPr>
              <a:t>yaxshilanadi</a:t>
            </a:r>
            <a:r>
              <a:rPr lang="en-US" sz="2000" dirty="0" smtClean="0">
                <a:solidFill>
                  <a:srgbClr val="FF0000"/>
                </a:solidFill>
                <a:effectLst/>
                <a:latin typeface="Times New Roman" pitchFamily="18" charset="0"/>
                <a:cs typeface="Times New Roman" pitchFamily="18" charset="0"/>
              </a:rPr>
              <a:t>.</a:t>
            </a:r>
            <a:endParaRPr lang="en-US" sz="2000" dirty="0">
              <a:solidFill>
                <a:srgbClr val="FF000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827831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304800"/>
            <a:ext cx="6172200" cy="3124200"/>
          </a:xfrm>
        </p:spPr>
        <p:txBody>
          <a:bodyPr>
            <a:noAutofit/>
          </a:bodyPr>
          <a:lstStyle/>
          <a:p>
            <a:pPr algn="ctr"/>
            <a:r>
              <a:rPr lang="en-US" sz="2000" dirty="0"/>
              <a:t>Montessori </a:t>
            </a:r>
            <a:r>
              <a:rPr lang="en-US" sz="2000" dirty="0" err="1"/>
              <a:t>ta'lim</a:t>
            </a:r>
            <a:r>
              <a:rPr lang="en-US" sz="2000" dirty="0"/>
              <a:t> </a:t>
            </a:r>
            <a:r>
              <a:rPr lang="en-US" sz="2000" dirty="0" err="1"/>
              <a:t>usuli</a:t>
            </a:r>
            <a:r>
              <a:rPr lang="en-US" sz="2000" dirty="0"/>
              <a:t> </a:t>
            </a:r>
            <a:r>
              <a:rPr lang="en-US" sz="2000" dirty="0" smtClean="0"/>
              <a:t>.</a:t>
            </a:r>
            <a:br>
              <a:rPr lang="en-US" sz="2000" dirty="0" smtClean="0"/>
            </a:br>
            <a:r>
              <a:rPr lang="en-US" sz="2000" dirty="0" smtClean="0"/>
              <a:t>Montessori </a:t>
            </a:r>
            <a:r>
              <a:rPr lang="en-US" sz="2000" dirty="0" err="1"/>
              <a:t>ta'lim</a:t>
            </a:r>
            <a:r>
              <a:rPr lang="en-US" sz="2000" dirty="0"/>
              <a:t> </a:t>
            </a:r>
            <a:r>
              <a:rPr lang="en-US" sz="2000" dirty="0" err="1"/>
              <a:t>usuli</a:t>
            </a:r>
            <a:r>
              <a:rPr lang="en-US" sz="2000" dirty="0"/>
              <a:t> 1907-yil 6-yanvarda </a:t>
            </a:r>
            <a:r>
              <a:rPr lang="en-US" sz="2000" dirty="0" err="1"/>
              <a:t>Italiyaning</a:t>
            </a:r>
            <a:r>
              <a:rPr lang="en-US" sz="2000" dirty="0"/>
              <a:t> </a:t>
            </a:r>
            <a:r>
              <a:rPr lang="en-US" sz="2000" dirty="0" err="1"/>
              <a:t>poytaxti</a:t>
            </a:r>
            <a:r>
              <a:rPr lang="en-US" sz="2000" dirty="0"/>
              <a:t> Rim </a:t>
            </a:r>
            <a:r>
              <a:rPr lang="en-US" sz="2000" dirty="0" err="1"/>
              <a:t>shahrida</a:t>
            </a:r>
            <a:r>
              <a:rPr lang="en-US" sz="2000" dirty="0"/>
              <a:t> </a:t>
            </a:r>
            <a:r>
              <a:rPr lang="en-US" sz="2000" dirty="0" err="1"/>
              <a:t>rasman</a:t>
            </a:r>
            <a:r>
              <a:rPr lang="en-US" sz="2000" dirty="0"/>
              <a:t> </a:t>
            </a:r>
            <a:r>
              <a:rPr lang="en-US" sz="2000" dirty="0" err="1"/>
              <a:t>boshlangan</a:t>
            </a:r>
            <a:r>
              <a:rPr lang="en-US" sz="2000" dirty="0"/>
              <a:t> </a:t>
            </a:r>
            <a:r>
              <a:rPr lang="en-US" sz="2000" dirty="0" err="1"/>
              <a:t>va</a:t>
            </a:r>
            <a:r>
              <a:rPr lang="en-US" sz="2000" dirty="0"/>
              <a:t> </a:t>
            </a:r>
            <a:r>
              <a:rPr lang="en-US" sz="2000" dirty="0" err="1"/>
              <a:t>birinchi</a:t>
            </a:r>
            <a:r>
              <a:rPr lang="en-US" sz="2000" dirty="0"/>
              <a:t> </a:t>
            </a:r>
            <a:r>
              <a:rPr lang="en-US" sz="2000" dirty="0" err="1"/>
              <a:t>marta</a:t>
            </a:r>
            <a:r>
              <a:rPr lang="en-US" sz="2000" dirty="0"/>
              <a:t> </a:t>
            </a:r>
            <a:r>
              <a:rPr lang="en-US" sz="2000" dirty="0" err="1"/>
              <a:t>qo'llanilgan</a:t>
            </a:r>
            <a:r>
              <a:rPr lang="en-US" sz="2000" dirty="0"/>
              <a:t>. </a:t>
            </a:r>
            <a:r>
              <a:rPr lang="en-US" sz="2000" dirty="0" smtClean="0"/>
              <a:t/>
            </a:r>
            <a:br>
              <a:rPr lang="en-US" sz="2000" dirty="0" smtClean="0"/>
            </a:br>
            <a:r>
              <a:rPr lang="en-US" sz="2000" dirty="0" smtClean="0"/>
              <a:t>Bu </a:t>
            </a:r>
            <a:r>
              <a:rPr lang="en-US" sz="2000" dirty="0" err="1"/>
              <a:t>usulning</a:t>
            </a:r>
            <a:r>
              <a:rPr lang="en-US" sz="2000" dirty="0"/>
              <a:t> </a:t>
            </a:r>
            <a:r>
              <a:rPr lang="en-US" sz="2000" dirty="0" err="1"/>
              <a:t>asoschisi</a:t>
            </a:r>
            <a:r>
              <a:rPr lang="en-US" sz="2000" dirty="0"/>
              <a:t> </a:t>
            </a:r>
            <a:r>
              <a:rPr lang="en-US" sz="2000" dirty="0" smtClean="0"/>
              <a:t/>
            </a:r>
            <a:br>
              <a:rPr lang="en-US" sz="2000" dirty="0" smtClean="0"/>
            </a:br>
            <a:r>
              <a:rPr lang="en-US" sz="2000" dirty="0" smtClean="0"/>
              <a:t>— </a:t>
            </a:r>
            <a:r>
              <a:rPr lang="en-US" sz="2000" dirty="0" err="1"/>
              <a:t>italyan</a:t>
            </a:r>
            <a:r>
              <a:rPr lang="en-US" sz="2000" dirty="0"/>
              <a:t> </a:t>
            </a:r>
            <a:r>
              <a:rPr lang="en-US" sz="2000" dirty="0" err="1"/>
              <a:t>shifokori</a:t>
            </a:r>
            <a:r>
              <a:rPr lang="en-US" sz="2000" dirty="0"/>
              <a:t> </a:t>
            </a:r>
            <a:r>
              <a:rPr lang="en-US" sz="2000" dirty="0" err="1"/>
              <a:t>va</a:t>
            </a:r>
            <a:r>
              <a:rPr lang="en-US" sz="2000" dirty="0"/>
              <a:t> </a:t>
            </a:r>
            <a:r>
              <a:rPr lang="en-US" sz="2000" dirty="0" err="1"/>
              <a:t>pedagogi</a:t>
            </a:r>
            <a:r>
              <a:rPr lang="en-US" sz="2000" dirty="0"/>
              <a:t> </a:t>
            </a:r>
            <a:r>
              <a:rPr lang="en-US" sz="2000" dirty="0" err="1"/>
              <a:t>Mariya</a:t>
            </a:r>
            <a:r>
              <a:rPr lang="en-US" sz="2000" dirty="0"/>
              <a:t> Montessori </a:t>
            </a:r>
            <a:r>
              <a:rPr lang="en-US" sz="2000" dirty="0" err="1" smtClean="0"/>
              <a:t>Italiyaning</a:t>
            </a:r>
            <a:r>
              <a:rPr lang="en-US" sz="2000" dirty="0" smtClean="0"/>
              <a:t> </a:t>
            </a:r>
            <a:r>
              <a:rPr lang="en-US" sz="2000" dirty="0" err="1"/>
              <a:t>birinchi</a:t>
            </a:r>
            <a:r>
              <a:rPr lang="en-US" sz="2000" dirty="0"/>
              <a:t> </a:t>
            </a:r>
            <a:r>
              <a:rPr lang="en-US" sz="2000" dirty="0" err="1"/>
              <a:t>ayol</a:t>
            </a:r>
            <a:r>
              <a:rPr lang="en-US" sz="2000" dirty="0"/>
              <a:t> </a:t>
            </a:r>
            <a:r>
              <a:rPr lang="en-US" sz="2000" dirty="0" err="1"/>
              <a:t>shifokori</a:t>
            </a:r>
            <a:r>
              <a:rPr lang="en-US" sz="2000" dirty="0"/>
              <a:t> </a:t>
            </a:r>
            <a:r>
              <a:rPr lang="en-US" sz="2000" dirty="0" err="1"/>
              <a:t>sifatida</a:t>
            </a:r>
            <a:r>
              <a:rPr lang="en-US" sz="2000" dirty="0"/>
              <a:t> </a:t>
            </a:r>
            <a:r>
              <a:rPr lang="en-US" sz="2000" dirty="0" err="1" smtClean="0"/>
              <a:t>tanilgan</a:t>
            </a:r>
            <a:r>
              <a:rPr lang="en-US" sz="2000" dirty="0" smtClean="0"/>
              <a:t> </a:t>
            </a:r>
            <a:r>
              <a:rPr lang="en-US" sz="2000" dirty="0" err="1" smtClean="0"/>
              <a:t>shaxs</a:t>
            </a:r>
            <a:r>
              <a:rPr lang="en-US" sz="2000" dirty="0" smtClean="0"/>
              <a:t>.</a:t>
            </a:r>
            <a:r>
              <a:rPr lang="en-US" sz="2000" dirty="0"/>
              <a:t/>
            </a:r>
            <a:br>
              <a:rPr lang="en-US" sz="2000" dirty="0"/>
            </a:br>
            <a:endParaRPr lang="ru-RU" sz="2000" dirty="0">
              <a:latin typeface="Times New Roman" pitchFamily="18" charset="0"/>
              <a:cs typeface="Times New Roman" pitchFamily="18" charset="0"/>
            </a:endParaRPr>
          </a:p>
        </p:txBody>
      </p:sp>
      <p:sp>
        <p:nvSpPr>
          <p:cNvPr id="3" name="Subtitle 2"/>
          <p:cNvSpPr>
            <a:spLocks noGrp="1"/>
          </p:cNvSpPr>
          <p:nvPr>
            <p:ph type="subTitle" idx="1"/>
          </p:nvPr>
        </p:nvSpPr>
        <p:spPr>
          <a:xfrm>
            <a:off x="3810000" y="3733800"/>
            <a:ext cx="4800600" cy="2641122"/>
          </a:xfrm>
        </p:spPr>
        <p:txBody>
          <a:bodyPr/>
          <a:lstStyle/>
          <a:p>
            <a:r>
              <a:rPr lang="en-US" dirty="0" err="1">
                <a:solidFill>
                  <a:srgbClr val="FF0000"/>
                </a:solidFill>
              </a:rPr>
              <a:t>Tug‘ilgan</a:t>
            </a:r>
            <a:r>
              <a:rPr lang="en-US" dirty="0">
                <a:solidFill>
                  <a:srgbClr val="FF0000"/>
                </a:solidFill>
              </a:rPr>
              <a:t> </a:t>
            </a:r>
            <a:r>
              <a:rPr lang="en-US" dirty="0" err="1">
                <a:solidFill>
                  <a:srgbClr val="FF0000"/>
                </a:solidFill>
              </a:rPr>
              <a:t>sana</a:t>
            </a:r>
            <a:r>
              <a:rPr lang="en-US" dirty="0">
                <a:solidFill>
                  <a:srgbClr val="FF0000"/>
                </a:solidFill>
              </a:rPr>
              <a:t>:</a:t>
            </a:r>
            <a:r>
              <a:rPr lang="en-US" b="0" dirty="0">
                <a:solidFill>
                  <a:srgbClr val="FF0000"/>
                </a:solidFill>
              </a:rPr>
              <a:t> 1870-yil 31-avgust</a:t>
            </a:r>
          </a:p>
          <a:p>
            <a:r>
              <a:rPr lang="en-US" dirty="0" err="1">
                <a:solidFill>
                  <a:srgbClr val="FF0000"/>
                </a:solidFill>
              </a:rPr>
              <a:t>Tug‘ilgan</a:t>
            </a:r>
            <a:r>
              <a:rPr lang="en-US" dirty="0">
                <a:solidFill>
                  <a:srgbClr val="FF0000"/>
                </a:solidFill>
              </a:rPr>
              <a:t> </a:t>
            </a:r>
            <a:r>
              <a:rPr lang="en-US" dirty="0" err="1">
                <a:solidFill>
                  <a:srgbClr val="FF0000"/>
                </a:solidFill>
              </a:rPr>
              <a:t>joyi</a:t>
            </a:r>
            <a:r>
              <a:rPr lang="en-US" dirty="0">
                <a:solidFill>
                  <a:srgbClr val="FF0000"/>
                </a:solidFill>
              </a:rPr>
              <a:t>:</a:t>
            </a:r>
            <a:r>
              <a:rPr lang="en-US" b="0" dirty="0">
                <a:solidFill>
                  <a:srgbClr val="FF0000"/>
                </a:solidFill>
              </a:rPr>
              <a:t> </a:t>
            </a:r>
            <a:r>
              <a:rPr lang="en-US" b="0" dirty="0" err="1">
                <a:solidFill>
                  <a:srgbClr val="FF0000"/>
                </a:solidFill>
              </a:rPr>
              <a:t>Chiaravalle</a:t>
            </a:r>
            <a:r>
              <a:rPr lang="en-US" b="0" dirty="0">
                <a:solidFill>
                  <a:srgbClr val="FF0000"/>
                </a:solidFill>
              </a:rPr>
              <a:t>, </a:t>
            </a:r>
            <a:r>
              <a:rPr lang="en-US" b="0" dirty="0" err="1">
                <a:solidFill>
                  <a:srgbClr val="FF0000"/>
                </a:solidFill>
              </a:rPr>
              <a:t>Italiya</a:t>
            </a:r>
            <a:endParaRPr lang="en-US" b="0" dirty="0">
              <a:solidFill>
                <a:srgbClr val="FF0000"/>
              </a:solidFill>
            </a:endParaRPr>
          </a:p>
          <a:p>
            <a:r>
              <a:rPr lang="en-US" dirty="0" err="1">
                <a:solidFill>
                  <a:srgbClr val="FF0000"/>
                </a:solidFill>
              </a:rPr>
              <a:t>Vafot</a:t>
            </a:r>
            <a:r>
              <a:rPr lang="en-US" dirty="0">
                <a:solidFill>
                  <a:srgbClr val="FF0000"/>
                </a:solidFill>
              </a:rPr>
              <a:t> </a:t>
            </a:r>
            <a:r>
              <a:rPr lang="en-US" dirty="0" err="1">
                <a:solidFill>
                  <a:srgbClr val="FF0000"/>
                </a:solidFill>
              </a:rPr>
              <a:t>etgan</a:t>
            </a:r>
            <a:r>
              <a:rPr lang="en-US" dirty="0">
                <a:solidFill>
                  <a:srgbClr val="FF0000"/>
                </a:solidFill>
              </a:rPr>
              <a:t> </a:t>
            </a:r>
            <a:r>
              <a:rPr lang="en-US" dirty="0" err="1">
                <a:solidFill>
                  <a:srgbClr val="FF0000"/>
                </a:solidFill>
              </a:rPr>
              <a:t>sana</a:t>
            </a:r>
            <a:r>
              <a:rPr lang="en-US" dirty="0">
                <a:solidFill>
                  <a:srgbClr val="FF0000"/>
                </a:solidFill>
              </a:rPr>
              <a:t>:</a:t>
            </a:r>
            <a:r>
              <a:rPr lang="en-US" b="0" dirty="0">
                <a:solidFill>
                  <a:srgbClr val="FF0000"/>
                </a:solidFill>
              </a:rPr>
              <a:t> 1952-yil 6-may</a:t>
            </a:r>
          </a:p>
          <a:p>
            <a:r>
              <a:rPr lang="en-US" dirty="0" err="1">
                <a:solidFill>
                  <a:srgbClr val="FF0000"/>
                </a:solidFill>
              </a:rPr>
              <a:t>Kasbi</a:t>
            </a:r>
            <a:r>
              <a:rPr lang="en-US" dirty="0">
                <a:solidFill>
                  <a:srgbClr val="FF0000"/>
                </a:solidFill>
              </a:rPr>
              <a:t>:</a:t>
            </a:r>
            <a:r>
              <a:rPr lang="en-US" b="0" dirty="0">
                <a:solidFill>
                  <a:srgbClr val="FF0000"/>
                </a:solidFill>
              </a:rPr>
              <a:t> </a:t>
            </a:r>
            <a:r>
              <a:rPr lang="en-US" b="0" dirty="0" err="1">
                <a:solidFill>
                  <a:srgbClr val="FF0000"/>
                </a:solidFill>
              </a:rPr>
              <a:t>Shifokor</a:t>
            </a:r>
            <a:r>
              <a:rPr lang="en-US" b="0" dirty="0">
                <a:solidFill>
                  <a:srgbClr val="FF0000"/>
                </a:solidFill>
              </a:rPr>
              <a:t>, </a:t>
            </a:r>
            <a:r>
              <a:rPr lang="en-US" b="0" dirty="0" err="1">
                <a:solidFill>
                  <a:srgbClr val="FF0000"/>
                </a:solidFill>
              </a:rPr>
              <a:t>pedagog</a:t>
            </a:r>
            <a:r>
              <a:rPr lang="en-US" b="0" dirty="0">
                <a:solidFill>
                  <a:srgbClr val="FF0000"/>
                </a:solidFill>
              </a:rPr>
              <a:t>, </a:t>
            </a:r>
            <a:r>
              <a:rPr lang="en-US" b="0" dirty="0" err="1">
                <a:solidFill>
                  <a:srgbClr val="FF0000"/>
                </a:solidFill>
              </a:rPr>
              <a:t>faylasuf</a:t>
            </a:r>
            <a:r>
              <a:rPr lang="en-US" b="0" dirty="0">
                <a:solidFill>
                  <a:srgbClr val="FF0000"/>
                </a:solidFill>
              </a:rPr>
              <a:t> </a:t>
            </a:r>
          </a:p>
          <a:p>
            <a:endParaRPr lang="ru-RU"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3429000"/>
            <a:ext cx="2263775" cy="300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01120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7467600" cy="5440362"/>
          </a:xfrm>
        </p:spPr>
        <p:txBody>
          <a:bodyPr>
            <a:normAutofit fontScale="90000"/>
          </a:bodyPr>
          <a:lstStyle/>
          <a:p>
            <a:pPr algn="ctr"/>
            <a:r>
              <a:rPr lang="en-US" sz="3100" b="1" dirty="0">
                <a:solidFill>
                  <a:srgbClr val="7030A0"/>
                </a:solidFill>
                <a:latin typeface="Times New Roman" pitchFamily="18" charset="0"/>
                <a:cs typeface="Times New Roman" pitchFamily="18" charset="0"/>
              </a:rPr>
              <a:t>Montessori </a:t>
            </a:r>
            <a:r>
              <a:rPr lang="en-US" sz="3100" b="1" dirty="0" err="1">
                <a:solidFill>
                  <a:srgbClr val="7030A0"/>
                </a:solidFill>
                <a:latin typeface="Times New Roman" pitchFamily="18" charset="0"/>
                <a:cs typeface="Times New Roman" pitchFamily="18" charset="0"/>
              </a:rPr>
              <a:t>ta'lim</a:t>
            </a:r>
            <a:r>
              <a:rPr lang="en-US" sz="3100" b="1" dirty="0">
                <a:solidFill>
                  <a:srgbClr val="7030A0"/>
                </a:solidFill>
                <a:latin typeface="Times New Roman" pitchFamily="18" charset="0"/>
                <a:cs typeface="Times New Roman" pitchFamily="18" charset="0"/>
              </a:rPr>
              <a:t> </a:t>
            </a:r>
            <a:r>
              <a:rPr lang="en-US" sz="3100" b="1" dirty="0" err="1" smtClean="0">
                <a:solidFill>
                  <a:srgbClr val="7030A0"/>
                </a:solidFill>
                <a:latin typeface="Times New Roman" pitchFamily="18" charset="0"/>
                <a:cs typeface="Times New Roman" pitchFamily="18" charset="0"/>
              </a:rPr>
              <a:t>usuli</a:t>
            </a:r>
            <a:r>
              <a:rPr lang="en-US" sz="2000" b="1" dirty="0" smtClean="0">
                <a:solidFill>
                  <a:srgbClr val="7030A0"/>
                </a:solidFill>
                <a:latin typeface="Times New Roman" pitchFamily="18" charset="0"/>
                <a:cs typeface="Times New Roman" pitchFamily="18" charset="0"/>
              </a:rPr>
              <a:t/>
            </a:r>
            <a:br>
              <a:rPr lang="en-US" sz="2000" b="1" dirty="0" smtClean="0">
                <a:solidFill>
                  <a:srgbClr val="7030A0"/>
                </a:solidFill>
                <a:latin typeface="Times New Roman" pitchFamily="18" charset="0"/>
                <a:cs typeface="Times New Roman" pitchFamily="18" charset="0"/>
              </a:rPr>
            </a:br>
            <a:r>
              <a:rPr lang="en-US" sz="2000" dirty="0" smtClean="0">
                <a:solidFill>
                  <a:srgbClr val="7030A0"/>
                </a:solidFill>
                <a:latin typeface="Times New Roman" pitchFamily="18" charset="0"/>
                <a:cs typeface="Times New Roman" pitchFamily="18" charset="0"/>
              </a:rPr>
              <a:t> </a:t>
            </a:r>
            <a:r>
              <a:rPr lang="en-US" sz="2000" dirty="0">
                <a:solidFill>
                  <a:srgbClr val="7030A0"/>
                </a:solidFill>
                <a:latin typeface="Times New Roman" pitchFamily="18" charset="0"/>
                <a:cs typeface="Times New Roman" pitchFamily="18" charset="0"/>
              </a:rPr>
              <a:t>(Montessori method</a:t>
            </a:r>
            <a:r>
              <a:rPr lang="en-US" sz="2000" dirty="0" smtClean="0">
                <a:solidFill>
                  <a:srgbClr val="7030A0"/>
                </a:solidFill>
                <a:latin typeface="Times New Roman" pitchFamily="18" charset="0"/>
                <a:cs typeface="Times New Roman" pitchFamily="18" charset="0"/>
              </a:rPr>
              <a:t>)  </a:t>
            </a:r>
            <a:r>
              <a:rPr lang="en-US" sz="2000" dirty="0">
                <a:solidFill>
                  <a:srgbClr val="7030A0"/>
                </a:solidFill>
                <a:latin typeface="Times New Roman" pitchFamily="18" charset="0"/>
                <a:cs typeface="Times New Roman" pitchFamily="18" charset="0"/>
              </a:rPr>
              <a:t>XX </a:t>
            </a:r>
            <a:r>
              <a:rPr lang="en-US" sz="2000" dirty="0" err="1">
                <a:solidFill>
                  <a:srgbClr val="7030A0"/>
                </a:solidFill>
                <a:latin typeface="Times New Roman" pitchFamily="18" charset="0"/>
                <a:cs typeface="Times New Roman" pitchFamily="18" charset="0"/>
              </a:rPr>
              <a:t>asr</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boshlarida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ishlab</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chiqilgan</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bolaga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yo'naltirilgan</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ta'lim</a:t>
            </a:r>
            <a:r>
              <a:rPr lang="en-US" sz="2000" dirty="0">
                <a:solidFill>
                  <a:srgbClr val="7030A0"/>
                </a:solidFill>
                <a:latin typeface="Times New Roman" pitchFamily="18" charset="0"/>
                <a:cs typeface="Times New Roman" pitchFamily="18" charset="0"/>
              </a:rPr>
              <a:t> </a:t>
            </a:r>
            <a:r>
              <a:rPr lang="en-US" sz="2000" dirty="0" err="1" smtClean="0">
                <a:solidFill>
                  <a:srgbClr val="7030A0"/>
                </a:solidFill>
                <a:latin typeface="Times New Roman" pitchFamily="18" charset="0"/>
                <a:cs typeface="Times New Roman" pitchFamily="18" charset="0"/>
              </a:rPr>
              <a:t>yondashuvidir</a:t>
            </a:r>
            <a:r>
              <a:rPr lang="en-US" sz="2000" dirty="0" smtClean="0">
                <a:solidFill>
                  <a:srgbClr val="7030A0"/>
                </a:solidFill>
                <a:latin typeface="Times New Roman" pitchFamily="18" charset="0"/>
                <a:cs typeface="Times New Roman" pitchFamily="18" charset="0"/>
              </a:rPr>
              <a:t/>
            </a:r>
            <a:br>
              <a:rPr lang="en-US" sz="2000" dirty="0" smtClean="0">
                <a:solidFill>
                  <a:srgbClr val="7030A0"/>
                </a:solidFill>
                <a:latin typeface="Times New Roman" pitchFamily="18" charset="0"/>
                <a:cs typeface="Times New Roman" pitchFamily="18" charset="0"/>
              </a:rPr>
            </a:br>
            <a:r>
              <a:rPr lang="en-US" sz="2000" dirty="0">
                <a:solidFill>
                  <a:srgbClr val="7030A0"/>
                </a:solidFill>
                <a:latin typeface="Times New Roman" pitchFamily="18" charset="0"/>
                <a:cs typeface="Times New Roman" pitchFamily="18" charset="0"/>
              </a:rPr>
              <a:t>-</a:t>
            </a:r>
            <a:r>
              <a:rPr lang="en-US" sz="2000" dirty="0" smtClean="0">
                <a:solidFill>
                  <a:srgbClr val="7030A0"/>
                </a:solidFill>
                <a:latin typeface="Times New Roman" pitchFamily="18" charset="0"/>
                <a:cs typeface="Times New Roman" pitchFamily="18" charset="0"/>
              </a:rPr>
              <a:t> </a:t>
            </a:r>
            <a:r>
              <a:rPr lang="en-US" sz="2000" dirty="0">
                <a:solidFill>
                  <a:srgbClr val="7030A0"/>
                </a:solidFill>
                <a:latin typeface="Times New Roman" pitchFamily="18" charset="0"/>
                <a:cs typeface="Times New Roman" pitchFamily="18" charset="0"/>
              </a:rPr>
              <a:t>Bu </a:t>
            </a:r>
            <a:r>
              <a:rPr lang="en-US" sz="2000" dirty="0" err="1">
                <a:solidFill>
                  <a:srgbClr val="7030A0"/>
                </a:solidFill>
                <a:latin typeface="Times New Roman" pitchFamily="18" charset="0"/>
                <a:cs typeface="Times New Roman" pitchFamily="18" charset="0"/>
              </a:rPr>
              <a:t>usul</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bolaning</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tabiiy</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qiziqishi</a:t>
            </a:r>
            <a:r>
              <a:rPr lang="en-US" sz="2000" dirty="0">
                <a:solidFill>
                  <a:srgbClr val="7030A0"/>
                </a:solidFill>
                <a:latin typeface="Times New Roman" pitchFamily="18" charset="0"/>
                <a:cs typeface="Times New Roman" pitchFamily="18" charset="0"/>
              </a:rPr>
              <a:t>, </a:t>
            </a:r>
            <a:r>
              <a:rPr lang="en-US" sz="2000" dirty="0" smtClean="0">
                <a:solidFill>
                  <a:srgbClr val="7030A0"/>
                </a:solidFill>
                <a:latin typeface="Times New Roman" pitchFamily="18" charset="0"/>
                <a:cs typeface="Times New Roman" pitchFamily="18" charset="0"/>
              </a:rPr>
              <a:t/>
            </a:r>
            <a:br>
              <a:rPr lang="en-US" sz="2000" dirty="0" smtClean="0">
                <a:solidFill>
                  <a:srgbClr val="7030A0"/>
                </a:solidFill>
                <a:latin typeface="Times New Roman" pitchFamily="18" charset="0"/>
                <a:cs typeface="Times New Roman" pitchFamily="18" charset="0"/>
              </a:rPr>
            </a:br>
            <a:r>
              <a:rPr lang="en-US" sz="2000" dirty="0" err="1" smtClean="0">
                <a:solidFill>
                  <a:srgbClr val="7030A0"/>
                </a:solidFill>
                <a:latin typeface="Times New Roman" pitchFamily="18" charset="0"/>
                <a:cs typeface="Times New Roman" pitchFamily="18" charset="0"/>
              </a:rPr>
              <a:t>mustaqilligi</a:t>
            </a:r>
            <a:r>
              <a:rPr lang="en-US" sz="2000" dirty="0" smtClean="0">
                <a:solidFill>
                  <a:srgbClr val="7030A0"/>
                </a:solidFill>
                <a:latin typeface="Times New Roman" pitchFamily="18" charset="0"/>
                <a:cs typeface="Times New Roman" pitchFamily="18" charset="0"/>
              </a:rPr>
              <a:t> </a:t>
            </a:r>
            <a:r>
              <a:rPr lang="en-US" sz="2000" dirty="0">
                <a:solidFill>
                  <a:srgbClr val="7030A0"/>
                </a:solidFill>
                <a:latin typeface="Times New Roman" pitchFamily="18" charset="0"/>
                <a:cs typeface="Times New Roman" pitchFamily="18" charset="0"/>
              </a:rPr>
              <a:t/>
            </a:r>
            <a:br>
              <a:rPr lang="en-US" sz="2000" dirty="0">
                <a:solidFill>
                  <a:srgbClr val="7030A0"/>
                </a:solidFill>
                <a:latin typeface="Times New Roman" pitchFamily="18" charset="0"/>
                <a:cs typeface="Times New Roman" pitchFamily="18" charset="0"/>
              </a:rPr>
            </a:br>
            <a:r>
              <a:rPr lang="en-US" sz="2000" dirty="0" err="1" smtClean="0">
                <a:solidFill>
                  <a:srgbClr val="7030A0"/>
                </a:solidFill>
                <a:latin typeface="Times New Roman" pitchFamily="18" charset="0"/>
                <a:cs typeface="Times New Roman" pitchFamily="18" charset="0"/>
              </a:rPr>
              <a:t>o'z-o'zini</a:t>
            </a:r>
            <a:r>
              <a:rPr lang="en-US" sz="2000" dirty="0" smtClean="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rivojlantirish</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qobiliyatiga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asoslanadi</a:t>
            </a:r>
            <a:r>
              <a:rPr lang="en-US" sz="2000" dirty="0" smtClean="0">
                <a:solidFill>
                  <a:srgbClr val="7030A0"/>
                </a:solidFill>
                <a:latin typeface="Times New Roman" pitchFamily="18" charset="0"/>
                <a:cs typeface="Times New Roman" pitchFamily="18" charset="0"/>
              </a:rPr>
              <a:t>.</a:t>
            </a:r>
            <a:br>
              <a:rPr lang="en-US" sz="2000" dirty="0" smtClean="0">
                <a:solidFill>
                  <a:srgbClr val="7030A0"/>
                </a:solidFill>
                <a:latin typeface="Times New Roman" pitchFamily="18" charset="0"/>
                <a:cs typeface="Times New Roman" pitchFamily="18" charset="0"/>
              </a:rPr>
            </a:br>
            <a:r>
              <a:rPr lang="en-US" sz="2000" dirty="0" smtClean="0">
                <a:solidFill>
                  <a:srgbClr val="7030A0"/>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An'anaviy</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ta'limdan</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farqli</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o'laroq</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o'qituvchi</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o'rgatuvchi</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emas</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balki</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yo'l</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ko'rsatuvchi</a:t>
            </a:r>
            <a:r>
              <a:rPr lang="en-US" sz="2000" b="1" dirty="0">
                <a:solidFill>
                  <a:schemeClr val="tx1">
                    <a:lumMod val="95000"/>
                    <a:lumOff val="5000"/>
                  </a:schemeClr>
                </a:solidFill>
                <a:latin typeface="Times New Roman" pitchFamily="18" charset="0"/>
                <a:cs typeface="Times New Roman" pitchFamily="18" charset="0"/>
              </a:rPr>
              <a:t>" (guide) </a:t>
            </a:r>
            <a:r>
              <a:rPr lang="en-US" sz="2000" b="1" dirty="0" err="1">
                <a:solidFill>
                  <a:schemeClr val="tx1">
                    <a:lumMod val="95000"/>
                    <a:lumOff val="5000"/>
                  </a:schemeClr>
                </a:solidFill>
                <a:latin typeface="Times New Roman" pitchFamily="18" charset="0"/>
                <a:cs typeface="Times New Roman" pitchFamily="18" charset="0"/>
              </a:rPr>
              <a:t>bo'lib</a:t>
            </a:r>
            <a:r>
              <a:rPr lang="en-US" sz="2000" b="1" dirty="0">
                <a:solidFill>
                  <a:schemeClr val="tx1">
                    <a:lumMod val="95000"/>
                    <a:lumOff val="5000"/>
                  </a:schemeClr>
                </a:solidFill>
                <a:latin typeface="Times New Roman" pitchFamily="18" charset="0"/>
                <a:cs typeface="Times New Roman" pitchFamily="18" charset="0"/>
              </a:rPr>
              <a:t>, bola </a:t>
            </a:r>
            <a:r>
              <a:rPr lang="en-US" sz="2000" b="1" dirty="0" err="1">
                <a:solidFill>
                  <a:schemeClr val="tx1">
                    <a:lumMod val="95000"/>
                    <a:lumOff val="5000"/>
                  </a:schemeClr>
                </a:solidFill>
                <a:latin typeface="Times New Roman" pitchFamily="18" charset="0"/>
                <a:cs typeface="Times New Roman" pitchFamily="18" charset="0"/>
              </a:rPr>
              <a:t>o'zini</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a:solidFill>
                  <a:schemeClr val="tx1">
                    <a:lumMod val="95000"/>
                    <a:lumOff val="5000"/>
                  </a:schemeClr>
                </a:solidFill>
                <a:latin typeface="Times New Roman" pitchFamily="18" charset="0"/>
                <a:cs typeface="Times New Roman" pitchFamily="18" charset="0"/>
              </a:rPr>
              <a:t>qiziqtirgan</a:t>
            </a:r>
            <a:r>
              <a:rPr lang="en-US" sz="2000" b="1" dirty="0">
                <a:solidFill>
                  <a:schemeClr val="tx1">
                    <a:lumMod val="95000"/>
                    <a:lumOff val="5000"/>
                  </a:schemeClr>
                </a:solidFill>
                <a:latin typeface="Times New Roman" pitchFamily="18" charset="0"/>
                <a:cs typeface="Times New Roman" pitchFamily="18" charset="0"/>
              </a:rPr>
              <a:t> </a:t>
            </a:r>
            <a:r>
              <a:rPr lang="en-US" sz="2000" b="1" dirty="0" err="1" smtClean="0">
                <a:solidFill>
                  <a:schemeClr val="tx1">
                    <a:lumMod val="95000"/>
                    <a:lumOff val="5000"/>
                  </a:schemeClr>
                </a:solidFill>
                <a:latin typeface="Times New Roman" pitchFamily="18" charset="0"/>
                <a:cs typeface="Times New Roman" pitchFamily="18" charset="0"/>
              </a:rPr>
              <a:t>uddalay</a:t>
            </a:r>
            <a:r>
              <a:rPr lang="en-US" sz="2000" b="1" dirty="0" smtClean="0">
                <a:solidFill>
                  <a:schemeClr val="tx1">
                    <a:lumMod val="95000"/>
                    <a:lumOff val="5000"/>
                  </a:schemeClr>
                </a:solidFill>
                <a:latin typeface="Times New Roman" pitchFamily="18" charset="0"/>
                <a:cs typeface="Times New Roman" pitchFamily="18" charset="0"/>
              </a:rPr>
              <a:t> </a:t>
            </a:r>
            <a:r>
              <a:rPr lang="en-US" sz="2000" b="1" dirty="0" err="1" smtClean="0">
                <a:solidFill>
                  <a:schemeClr val="tx1">
                    <a:lumMod val="95000"/>
                    <a:lumOff val="5000"/>
                  </a:schemeClr>
                </a:solidFill>
                <a:latin typeface="Times New Roman" pitchFamily="18" charset="0"/>
                <a:cs typeface="Times New Roman" pitchFamily="18" charset="0"/>
              </a:rPr>
              <a:t>oladigan</a:t>
            </a:r>
            <a:r>
              <a:rPr lang="en-US" sz="2000" b="1" dirty="0" smtClean="0">
                <a:solidFill>
                  <a:schemeClr val="tx1">
                    <a:lumMod val="95000"/>
                    <a:lumOff val="5000"/>
                  </a:schemeClr>
                </a:solidFill>
                <a:latin typeface="Times New Roman" pitchFamily="18" charset="0"/>
                <a:cs typeface="Times New Roman" pitchFamily="18" charset="0"/>
              </a:rPr>
              <a:t> </a:t>
            </a:r>
            <a:r>
              <a:rPr lang="en-US" sz="2000" b="1" dirty="0" err="1" smtClean="0">
                <a:solidFill>
                  <a:schemeClr val="tx1">
                    <a:lumMod val="95000"/>
                    <a:lumOff val="5000"/>
                  </a:schemeClr>
                </a:solidFill>
                <a:latin typeface="Times New Roman" pitchFamily="18" charset="0"/>
                <a:cs typeface="Times New Roman" pitchFamily="18" charset="0"/>
              </a:rPr>
              <a:t>uslubni</a:t>
            </a:r>
            <a:r>
              <a:rPr lang="en-US" sz="2000" b="1" dirty="0" smtClean="0">
                <a:solidFill>
                  <a:schemeClr val="tx1">
                    <a:lumMod val="95000"/>
                    <a:lumOff val="5000"/>
                  </a:schemeClr>
                </a:solidFill>
                <a:latin typeface="Times New Roman" pitchFamily="18" charset="0"/>
                <a:cs typeface="Times New Roman" pitchFamily="18" charset="0"/>
              </a:rPr>
              <a:t> </a:t>
            </a:r>
            <a:r>
              <a:rPr lang="en-US" sz="2000" b="1" dirty="0" err="1" smtClean="0">
                <a:solidFill>
                  <a:schemeClr val="tx1">
                    <a:lumMod val="95000"/>
                    <a:lumOff val="5000"/>
                  </a:schemeClr>
                </a:solidFill>
                <a:latin typeface="Times New Roman" pitchFamily="18" charset="0"/>
                <a:cs typeface="Times New Roman" pitchFamily="18" charset="0"/>
              </a:rPr>
              <a:t>tanlaydi</a:t>
            </a:r>
            <a:r>
              <a:rPr lang="en-US" sz="2000" b="1" dirty="0" smtClean="0">
                <a:solidFill>
                  <a:schemeClr val="tx1">
                    <a:lumMod val="95000"/>
                    <a:lumOff val="5000"/>
                  </a:schemeClr>
                </a:solidFill>
                <a:latin typeface="Times New Roman" pitchFamily="18" charset="0"/>
                <a:cs typeface="Times New Roman" pitchFamily="18" charset="0"/>
              </a:rPr>
              <a:t>.</a:t>
            </a:r>
            <a:r>
              <a:rPr lang="en-US" sz="2000" b="1" dirty="0">
                <a:solidFill>
                  <a:schemeClr val="tx1">
                    <a:lumMod val="95000"/>
                    <a:lumOff val="5000"/>
                  </a:schemeClr>
                </a:solidFill>
                <a:latin typeface="Times New Roman" pitchFamily="18" charset="0"/>
                <a:cs typeface="Times New Roman" pitchFamily="18" charset="0"/>
              </a:rPr>
              <a:t/>
            </a:r>
            <a:br>
              <a:rPr lang="en-US" sz="2000" b="1" dirty="0">
                <a:solidFill>
                  <a:schemeClr val="tx1">
                    <a:lumMod val="95000"/>
                    <a:lumOff val="5000"/>
                  </a:schemeClr>
                </a:solidFill>
                <a:latin typeface="Times New Roman" pitchFamily="18" charset="0"/>
                <a:cs typeface="Times New Roman" pitchFamily="18" charset="0"/>
              </a:rPr>
            </a:br>
            <a:r>
              <a:rPr lang="en-US" sz="2000" b="1" dirty="0" smtClean="0">
                <a:solidFill>
                  <a:schemeClr val="tx1">
                    <a:lumMod val="95000"/>
                    <a:lumOff val="5000"/>
                  </a:schemeClr>
                </a:solidFill>
                <a:latin typeface="Times New Roman" pitchFamily="18" charset="0"/>
                <a:cs typeface="Times New Roman" pitchFamily="18" charset="0"/>
              </a:rPr>
              <a:t/>
            </a:r>
            <a:br>
              <a:rPr lang="en-US" sz="2000" b="1" dirty="0" smtClean="0">
                <a:solidFill>
                  <a:schemeClr val="tx1">
                    <a:lumMod val="95000"/>
                    <a:lumOff val="5000"/>
                  </a:schemeClr>
                </a:solidFill>
                <a:latin typeface="Times New Roman" pitchFamily="18" charset="0"/>
                <a:cs typeface="Times New Roman" pitchFamily="18" charset="0"/>
              </a:rPr>
            </a:br>
            <a:r>
              <a:rPr lang="en-US" sz="2000" dirty="0" smtClean="0">
                <a:solidFill>
                  <a:srgbClr val="7030A0"/>
                </a:solidFill>
                <a:latin typeface="Times New Roman" pitchFamily="18" charset="0"/>
                <a:cs typeface="Times New Roman" pitchFamily="18" charset="0"/>
              </a:rPr>
              <a:t>-Bu </a:t>
            </a:r>
            <a:r>
              <a:rPr lang="en-US" sz="2000" dirty="0" err="1">
                <a:solidFill>
                  <a:srgbClr val="7030A0"/>
                </a:solidFill>
                <a:latin typeface="Times New Roman" pitchFamily="18" charset="0"/>
                <a:cs typeface="Times New Roman" pitchFamily="18" charset="0"/>
              </a:rPr>
              <a:t>usul</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dunyoda</a:t>
            </a:r>
            <a:r>
              <a:rPr lang="en-US" sz="2000" dirty="0">
                <a:solidFill>
                  <a:srgbClr val="7030A0"/>
                </a:solidFill>
                <a:latin typeface="Times New Roman" pitchFamily="18" charset="0"/>
                <a:cs typeface="Times New Roman" pitchFamily="18" charset="0"/>
              </a:rPr>
              <a:t> 60 </a:t>
            </a:r>
            <a:r>
              <a:rPr lang="en-US" sz="2000" dirty="0" err="1">
                <a:solidFill>
                  <a:srgbClr val="7030A0"/>
                </a:solidFill>
                <a:latin typeface="Times New Roman" pitchFamily="18" charset="0"/>
                <a:cs typeface="Times New Roman" pitchFamily="18" charset="0"/>
              </a:rPr>
              <a:t>mingdan</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ortiq</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maktab</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va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bog'chalarda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qo'llaniladi</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va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ko'pincha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erta</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yoshdagi</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bolalar</a:t>
            </a:r>
            <a:r>
              <a:rPr lang="en-US" sz="2000" dirty="0">
                <a:solidFill>
                  <a:srgbClr val="7030A0"/>
                </a:solidFill>
                <a:latin typeface="Times New Roman" pitchFamily="18" charset="0"/>
                <a:cs typeface="Times New Roman" pitchFamily="18" charset="0"/>
              </a:rPr>
              <a:t> (3-6 </a:t>
            </a:r>
            <a:r>
              <a:rPr lang="en-US" sz="2000" dirty="0" err="1">
                <a:solidFill>
                  <a:srgbClr val="7030A0"/>
                </a:solidFill>
                <a:latin typeface="Times New Roman" pitchFamily="18" charset="0"/>
                <a:cs typeface="Times New Roman" pitchFamily="18" charset="0"/>
              </a:rPr>
              <a:t>yosh</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uchun</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mashhur</a:t>
            </a:r>
            <a:r>
              <a:rPr lang="en-US" sz="2000" dirty="0">
                <a:solidFill>
                  <a:srgbClr val="7030A0"/>
                </a:solidFill>
                <a:latin typeface="Times New Roman" pitchFamily="18" charset="0"/>
                <a:cs typeface="Times New Roman" pitchFamily="18" charset="0"/>
              </a:rPr>
              <a:t>, ammo 1-4-sinflar </a:t>
            </a:r>
            <a:r>
              <a:rPr lang="en-US" sz="2000" dirty="0" smtClean="0">
                <a:solidFill>
                  <a:srgbClr val="7030A0"/>
                </a:solidFill>
                <a:latin typeface="Times New Roman" pitchFamily="18" charset="0"/>
                <a:cs typeface="Times New Roman" pitchFamily="18" charset="0"/>
              </a:rPr>
              <a:t>(7-10 </a:t>
            </a:r>
            <a:r>
              <a:rPr lang="en-US" sz="2000" dirty="0" err="1">
                <a:solidFill>
                  <a:srgbClr val="7030A0"/>
                </a:solidFill>
                <a:latin typeface="Times New Roman" pitchFamily="18" charset="0"/>
                <a:cs typeface="Times New Roman" pitchFamily="18" charset="0"/>
              </a:rPr>
              <a:t>yosh</a:t>
            </a:r>
            <a:r>
              <a:rPr lang="en-US" sz="2000" dirty="0">
                <a:solidFill>
                  <a:srgbClr val="7030A0"/>
                </a:solidFill>
                <a:latin typeface="Times New Roman" pitchFamily="18" charset="0"/>
                <a:cs typeface="Times New Roman" pitchFamily="18" charset="0"/>
              </a:rPr>
              <a:t>) </a:t>
            </a:r>
            <a:r>
              <a:rPr lang="en-US" sz="2000" dirty="0" err="1">
                <a:solidFill>
                  <a:srgbClr val="7030A0"/>
                </a:solidFill>
                <a:latin typeface="Times New Roman" pitchFamily="18" charset="0"/>
                <a:cs typeface="Times New Roman" pitchFamily="18" charset="0"/>
              </a:rPr>
              <a:t>uchun</a:t>
            </a:r>
            <a:r>
              <a:rPr lang="en-US" sz="2000" dirty="0">
                <a:solidFill>
                  <a:srgbClr val="7030A0"/>
                </a:solidFill>
                <a:latin typeface="Times New Roman" pitchFamily="18" charset="0"/>
                <a:cs typeface="Times New Roman" pitchFamily="18" charset="0"/>
              </a:rPr>
              <a:t> ham </a:t>
            </a:r>
            <a:r>
              <a:rPr lang="en-US" sz="2000" dirty="0" err="1">
                <a:solidFill>
                  <a:srgbClr val="7030A0"/>
                </a:solidFill>
                <a:latin typeface="Times New Roman" pitchFamily="18" charset="0"/>
                <a:cs typeface="Times New Roman" pitchFamily="18" charset="0"/>
              </a:rPr>
              <a:t>moslashtirilgan</a:t>
            </a:r>
            <a:r>
              <a:rPr lang="en-US" sz="2000" dirty="0">
                <a:solidFill>
                  <a:srgbClr val="7030A0"/>
                </a:solidFill>
                <a:latin typeface="Times New Roman" pitchFamily="18" charset="0"/>
                <a:cs typeface="Times New Roman" pitchFamily="18" charset="0"/>
              </a:rPr>
              <a:t> </a:t>
            </a:r>
            <a:r>
              <a:rPr lang="en-US" sz="2000" dirty="0" err="1" smtClean="0">
                <a:solidFill>
                  <a:srgbClr val="7030A0"/>
                </a:solidFill>
                <a:latin typeface="Times New Roman" pitchFamily="18" charset="0"/>
                <a:cs typeface="Times New Roman" pitchFamily="18" charset="0"/>
              </a:rPr>
              <a:t>darajasi</a:t>
            </a:r>
            <a:r>
              <a:rPr lang="en-US" sz="2000" dirty="0" smtClean="0">
                <a:solidFill>
                  <a:srgbClr val="7030A0"/>
                </a:solidFill>
                <a:latin typeface="Times New Roman" pitchFamily="18" charset="0"/>
                <a:cs typeface="Times New Roman" pitchFamily="18" charset="0"/>
              </a:rPr>
              <a:t> bor.</a:t>
            </a:r>
            <a:r>
              <a:rPr lang="en-US" sz="2000" dirty="0">
                <a:solidFill>
                  <a:srgbClr val="7030A0"/>
                </a:solidFill>
                <a:latin typeface="Times New Roman" pitchFamily="18" charset="0"/>
                <a:cs typeface="Times New Roman" pitchFamily="18" charset="0"/>
              </a:rPr>
              <a:t/>
            </a:r>
            <a:br>
              <a:rPr lang="en-US" sz="2000" dirty="0">
                <a:solidFill>
                  <a:srgbClr val="7030A0"/>
                </a:solidFill>
                <a:latin typeface="Times New Roman" pitchFamily="18" charset="0"/>
                <a:cs typeface="Times New Roman" pitchFamily="18" charset="0"/>
              </a:rPr>
            </a:br>
            <a:r>
              <a:rPr lang="en-US" sz="2000" b="1" dirty="0">
                <a:solidFill>
                  <a:srgbClr val="7030A0"/>
                </a:solidFill>
                <a:latin typeface="Times New Roman" pitchFamily="18" charset="0"/>
                <a:cs typeface="Times New Roman" pitchFamily="18" charset="0"/>
              </a:rPr>
              <a:t/>
            </a:r>
            <a:br>
              <a:rPr lang="en-US" sz="2000" b="1" dirty="0">
                <a:solidFill>
                  <a:srgbClr val="7030A0"/>
                </a:solidFill>
                <a:latin typeface="Times New Roman" pitchFamily="18" charset="0"/>
                <a:cs typeface="Times New Roman" pitchFamily="18" charset="0"/>
              </a:rPr>
            </a:br>
            <a:endParaRPr lang="ru-RU" sz="2000"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30213114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04800"/>
            <a:ext cx="7772400" cy="6186309"/>
          </a:xfrm>
          <a:prstGeom prst="rect">
            <a:avLst/>
          </a:prstGeom>
        </p:spPr>
        <p:txBody>
          <a:bodyPr wrap="square">
            <a:spAutoFit/>
          </a:bodyPr>
          <a:lstStyle/>
          <a:p>
            <a:pPr algn="ctr"/>
            <a:r>
              <a:rPr lang="en-US" b="1" dirty="0" smtClean="0">
                <a:solidFill>
                  <a:srgbClr val="FF0000"/>
                </a:solidFill>
              </a:rPr>
              <a:t>Montessori </a:t>
            </a:r>
            <a:r>
              <a:rPr lang="en-US" b="1" dirty="0" err="1" smtClean="0">
                <a:solidFill>
                  <a:srgbClr val="FF0000"/>
                </a:solidFill>
              </a:rPr>
              <a:t>usulining</a:t>
            </a:r>
            <a:r>
              <a:rPr lang="en-US" b="1" dirty="0" smtClean="0">
                <a:solidFill>
                  <a:srgbClr val="FF0000"/>
                </a:solidFill>
              </a:rPr>
              <a:t> </a:t>
            </a:r>
            <a:r>
              <a:rPr lang="en-US" b="1" dirty="0" err="1" smtClean="0">
                <a:solidFill>
                  <a:srgbClr val="FF0000"/>
                </a:solidFill>
              </a:rPr>
              <a:t>asosiy</a:t>
            </a:r>
            <a:r>
              <a:rPr lang="en-US" b="1" dirty="0" smtClean="0">
                <a:solidFill>
                  <a:srgbClr val="FF0000"/>
                </a:solidFill>
              </a:rPr>
              <a:t> </a:t>
            </a:r>
            <a:r>
              <a:rPr lang="en-US" b="1" dirty="0" err="1" smtClean="0">
                <a:solidFill>
                  <a:srgbClr val="FF0000"/>
                </a:solidFill>
              </a:rPr>
              <a:t>tamoyillari</a:t>
            </a:r>
            <a:r>
              <a:rPr lang="en-US" b="1" dirty="0" smtClean="0">
                <a:solidFill>
                  <a:srgbClr val="FF0000"/>
                </a:solidFill>
              </a:rPr>
              <a:t> .</a:t>
            </a:r>
          </a:p>
          <a:p>
            <a:r>
              <a:rPr lang="en-US" b="1" dirty="0" err="1" smtClean="0"/>
              <a:t>Bolaga</a:t>
            </a:r>
            <a:r>
              <a:rPr lang="en-US" b="1" dirty="0" smtClean="0"/>
              <a:t> </a:t>
            </a:r>
            <a:r>
              <a:rPr lang="en-US" b="1" dirty="0" err="1" smtClean="0"/>
              <a:t>hurmat</a:t>
            </a:r>
            <a:r>
              <a:rPr lang="en-US" dirty="0" smtClean="0"/>
              <a:t> </a:t>
            </a:r>
          </a:p>
          <a:p>
            <a:r>
              <a:rPr lang="en-US" dirty="0" smtClean="0"/>
              <a:t>-</a:t>
            </a:r>
            <a:r>
              <a:rPr lang="en-US" dirty="0" err="1" smtClean="0"/>
              <a:t>Har</a:t>
            </a:r>
            <a:r>
              <a:rPr lang="en-US" dirty="0" smtClean="0"/>
              <a:t> </a:t>
            </a:r>
            <a:r>
              <a:rPr lang="en-US" dirty="0" err="1" smtClean="0"/>
              <a:t>bir</a:t>
            </a:r>
            <a:r>
              <a:rPr lang="en-US" dirty="0" smtClean="0"/>
              <a:t> bola </a:t>
            </a:r>
            <a:r>
              <a:rPr lang="en-US" dirty="0" err="1" smtClean="0"/>
              <a:t>o'ziga</a:t>
            </a:r>
            <a:r>
              <a:rPr lang="en-US" dirty="0" smtClean="0"/>
              <a:t> </a:t>
            </a:r>
            <a:r>
              <a:rPr lang="en-US" dirty="0" err="1" smtClean="0"/>
              <a:t>xos</a:t>
            </a:r>
            <a:r>
              <a:rPr lang="en-US" dirty="0" smtClean="0"/>
              <a:t>, </a:t>
            </a:r>
            <a:r>
              <a:rPr lang="en-US" dirty="0" err="1" smtClean="0"/>
              <a:t>shuning</a:t>
            </a:r>
            <a:r>
              <a:rPr lang="en-US" dirty="0" smtClean="0"/>
              <a:t> </a:t>
            </a:r>
            <a:r>
              <a:rPr lang="en-US" dirty="0" err="1" smtClean="0"/>
              <a:t>uchun</a:t>
            </a:r>
            <a:r>
              <a:rPr lang="en-US" dirty="0" smtClean="0"/>
              <a:t> </a:t>
            </a:r>
            <a:r>
              <a:rPr lang="en-US" dirty="0" err="1" smtClean="0"/>
              <a:t>uning</a:t>
            </a:r>
            <a:r>
              <a:rPr lang="en-US" dirty="0" smtClean="0"/>
              <a:t> </a:t>
            </a:r>
            <a:r>
              <a:rPr lang="en-US" dirty="0" err="1" smtClean="0"/>
              <a:t>tezligi</a:t>
            </a:r>
            <a:r>
              <a:rPr lang="en-US" dirty="0" smtClean="0"/>
              <a:t>, </a:t>
            </a:r>
            <a:r>
              <a:rPr lang="en-US" dirty="0" err="1" smtClean="0"/>
              <a:t>qiziqishi</a:t>
            </a:r>
            <a:r>
              <a:rPr lang="en-US" dirty="0" smtClean="0"/>
              <a:t> </a:t>
            </a:r>
            <a:r>
              <a:rPr lang="en-US" dirty="0" err="1" smtClean="0"/>
              <a:t>va</a:t>
            </a:r>
            <a:r>
              <a:rPr lang="en-US" dirty="0" smtClean="0"/>
              <a:t> </a:t>
            </a:r>
            <a:r>
              <a:rPr lang="en-US" dirty="0" err="1" smtClean="0"/>
              <a:t>xatolarini</a:t>
            </a:r>
            <a:r>
              <a:rPr lang="en-US" dirty="0" smtClean="0"/>
              <a:t> </a:t>
            </a:r>
            <a:r>
              <a:rPr lang="en-US" dirty="0" err="1" smtClean="0"/>
              <a:t>hurmat</a:t>
            </a:r>
            <a:r>
              <a:rPr lang="en-US" dirty="0" smtClean="0"/>
              <a:t> </a:t>
            </a:r>
            <a:r>
              <a:rPr lang="en-US" dirty="0" err="1" smtClean="0"/>
              <a:t>qilish</a:t>
            </a:r>
            <a:r>
              <a:rPr lang="en-US" dirty="0" smtClean="0"/>
              <a:t> </a:t>
            </a:r>
            <a:r>
              <a:rPr lang="en-US" dirty="0" err="1" smtClean="0"/>
              <a:t>kerak</a:t>
            </a:r>
            <a:r>
              <a:rPr lang="en-US" dirty="0" smtClean="0"/>
              <a:t>. </a:t>
            </a:r>
            <a:r>
              <a:rPr lang="en-US" dirty="0" err="1" smtClean="0"/>
              <a:t>Jazo</a:t>
            </a:r>
            <a:r>
              <a:rPr lang="en-US" dirty="0" smtClean="0"/>
              <a:t> </a:t>
            </a:r>
            <a:r>
              <a:rPr lang="en-US" dirty="0" err="1" smtClean="0"/>
              <a:t>o'rniga</a:t>
            </a:r>
            <a:r>
              <a:rPr lang="en-US" dirty="0" smtClean="0"/>
              <a:t> </a:t>
            </a:r>
            <a:r>
              <a:rPr lang="en-US" dirty="0" err="1" smtClean="0"/>
              <a:t>xatolardan</a:t>
            </a:r>
            <a:r>
              <a:rPr lang="en-US" dirty="0" smtClean="0"/>
              <a:t> </a:t>
            </a:r>
            <a:r>
              <a:rPr lang="en-US" dirty="0" err="1" smtClean="0"/>
              <a:t>o'rganishga</a:t>
            </a:r>
            <a:r>
              <a:rPr lang="en-US" dirty="0" smtClean="0"/>
              <a:t> </a:t>
            </a:r>
            <a:r>
              <a:rPr lang="en-US" dirty="0" err="1" smtClean="0"/>
              <a:t>imkon</a:t>
            </a:r>
            <a:r>
              <a:rPr lang="en-US" dirty="0" smtClean="0"/>
              <a:t> </a:t>
            </a:r>
            <a:r>
              <a:rPr lang="en-US" dirty="0" err="1" smtClean="0"/>
              <a:t>beriladi</a:t>
            </a:r>
            <a:r>
              <a:rPr lang="en-US" dirty="0" smtClean="0"/>
              <a:t>.</a:t>
            </a:r>
          </a:p>
          <a:p>
            <a:r>
              <a:rPr lang="en-US" b="1" dirty="0" err="1" smtClean="0">
                <a:solidFill>
                  <a:srgbClr val="C00000"/>
                </a:solidFill>
              </a:rPr>
              <a:t>So'riluvchan</a:t>
            </a:r>
            <a:r>
              <a:rPr lang="en-US" b="1" dirty="0" smtClean="0">
                <a:solidFill>
                  <a:srgbClr val="C00000"/>
                </a:solidFill>
              </a:rPr>
              <a:t> </a:t>
            </a:r>
            <a:r>
              <a:rPr lang="en-US" b="1" dirty="0" err="1" smtClean="0">
                <a:solidFill>
                  <a:srgbClr val="C00000"/>
                </a:solidFill>
              </a:rPr>
              <a:t>aql</a:t>
            </a:r>
            <a:r>
              <a:rPr lang="en-US" b="1" dirty="0" smtClean="0">
                <a:solidFill>
                  <a:srgbClr val="C00000"/>
                </a:solidFill>
              </a:rPr>
              <a:t>:</a:t>
            </a:r>
            <a:r>
              <a:rPr lang="en-US" dirty="0" smtClean="0">
                <a:solidFill>
                  <a:srgbClr val="C00000"/>
                </a:solidFill>
              </a:rPr>
              <a:t> 6 </a:t>
            </a:r>
            <a:r>
              <a:rPr lang="en-US" dirty="0" err="1" smtClean="0">
                <a:solidFill>
                  <a:srgbClr val="C00000"/>
                </a:solidFill>
              </a:rPr>
              <a:t>yoshgacha</a:t>
            </a:r>
            <a:r>
              <a:rPr lang="en-US" dirty="0" smtClean="0">
                <a:solidFill>
                  <a:srgbClr val="C00000"/>
                </a:solidFill>
              </a:rPr>
              <a:t> (</a:t>
            </a:r>
            <a:r>
              <a:rPr lang="en-US" dirty="0" err="1" smtClean="0">
                <a:solidFill>
                  <a:srgbClr val="C00000"/>
                </a:solidFill>
              </a:rPr>
              <a:t>va</a:t>
            </a:r>
            <a:r>
              <a:rPr lang="en-US" dirty="0" smtClean="0">
                <a:solidFill>
                  <a:srgbClr val="C00000"/>
                </a:solidFill>
              </a:rPr>
              <a:t> </a:t>
            </a:r>
            <a:r>
              <a:rPr lang="en-US" dirty="0" err="1" smtClean="0">
                <a:solidFill>
                  <a:srgbClr val="C00000"/>
                </a:solidFill>
              </a:rPr>
              <a:t>undan</a:t>
            </a:r>
            <a:r>
              <a:rPr lang="en-US" dirty="0" smtClean="0">
                <a:solidFill>
                  <a:srgbClr val="C00000"/>
                </a:solidFill>
              </a:rPr>
              <a:t> </a:t>
            </a:r>
            <a:r>
              <a:rPr lang="en-US" dirty="0" err="1" smtClean="0">
                <a:solidFill>
                  <a:srgbClr val="C00000"/>
                </a:solidFill>
              </a:rPr>
              <a:t>keyin</a:t>
            </a:r>
            <a:r>
              <a:rPr lang="en-US" dirty="0" smtClean="0">
                <a:solidFill>
                  <a:srgbClr val="C00000"/>
                </a:solidFill>
              </a:rPr>
              <a:t> ham) bola </a:t>
            </a:r>
            <a:r>
              <a:rPr lang="en-US" dirty="0" err="1" smtClean="0">
                <a:solidFill>
                  <a:srgbClr val="C00000"/>
                </a:solidFill>
              </a:rPr>
              <a:t>atrof-muhitdan</a:t>
            </a:r>
            <a:r>
              <a:rPr lang="en-US" dirty="0" smtClean="0">
                <a:solidFill>
                  <a:srgbClr val="C00000"/>
                </a:solidFill>
              </a:rPr>
              <a:t> </a:t>
            </a:r>
            <a:r>
              <a:rPr lang="en-US" dirty="0" err="1" smtClean="0">
                <a:solidFill>
                  <a:srgbClr val="C00000"/>
                </a:solidFill>
              </a:rPr>
              <a:t>tabiiy</a:t>
            </a:r>
            <a:r>
              <a:rPr lang="en-US" dirty="0" smtClean="0">
                <a:solidFill>
                  <a:srgbClr val="C00000"/>
                </a:solidFill>
              </a:rPr>
              <a:t> </a:t>
            </a:r>
            <a:r>
              <a:rPr lang="en-US" dirty="0" err="1" smtClean="0">
                <a:solidFill>
                  <a:srgbClr val="C00000"/>
                </a:solidFill>
              </a:rPr>
              <a:t>ravishda</a:t>
            </a:r>
            <a:r>
              <a:rPr lang="en-US" dirty="0" smtClean="0">
                <a:solidFill>
                  <a:srgbClr val="C00000"/>
                </a:solidFill>
              </a:rPr>
              <a:t> </a:t>
            </a:r>
            <a:r>
              <a:rPr lang="en-US" dirty="0" err="1" smtClean="0">
                <a:solidFill>
                  <a:srgbClr val="C00000"/>
                </a:solidFill>
              </a:rPr>
              <a:t>bilimni</a:t>
            </a:r>
            <a:r>
              <a:rPr lang="en-US" dirty="0" smtClean="0">
                <a:solidFill>
                  <a:srgbClr val="C00000"/>
                </a:solidFill>
              </a:rPr>
              <a:t> "</a:t>
            </a:r>
            <a:r>
              <a:rPr lang="en-US" dirty="0" err="1" smtClean="0">
                <a:solidFill>
                  <a:srgbClr val="C00000"/>
                </a:solidFill>
              </a:rPr>
              <a:t>so'rib</a:t>
            </a:r>
            <a:r>
              <a:rPr lang="en-US" dirty="0" smtClean="0">
                <a:solidFill>
                  <a:srgbClr val="C00000"/>
                </a:solidFill>
              </a:rPr>
              <a:t> </a:t>
            </a:r>
            <a:r>
              <a:rPr lang="en-US" dirty="0" err="1" smtClean="0">
                <a:solidFill>
                  <a:srgbClr val="C00000"/>
                </a:solidFill>
              </a:rPr>
              <a:t>oladi</a:t>
            </a:r>
            <a:r>
              <a:rPr lang="en-US" dirty="0" smtClean="0"/>
              <a:t>".</a:t>
            </a:r>
          </a:p>
          <a:p>
            <a:r>
              <a:rPr lang="en-US" b="1" dirty="0" err="1" smtClean="0"/>
              <a:t>Sezgir</a:t>
            </a:r>
            <a:r>
              <a:rPr lang="en-US" b="1" dirty="0" smtClean="0"/>
              <a:t> </a:t>
            </a:r>
            <a:r>
              <a:rPr lang="en-US" b="1" dirty="0" err="1" smtClean="0"/>
              <a:t>davrlar</a:t>
            </a:r>
            <a:r>
              <a:rPr lang="en-US" dirty="0" smtClean="0"/>
              <a:t> : </a:t>
            </a:r>
            <a:r>
              <a:rPr lang="en-US" dirty="0" err="1" smtClean="0"/>
              <a:t>muayyan</a:t>
            </a:r>
            <a:r>
              <a:rPr lang="en-US" dirty="0" smtClean="0"/>
              <a:t> </a:t>
            </a:r>
            <a:r>
              <a:rPr lang="en-US" dirty="0" err="1" smtClean="0"/>
              <a:t>yoshda</a:t>
            </a:r>
            <a:r>
              <a:rPr lang="en-US" dirty="0" smtClean="0"/>
              <a:t> bola </a:t>
            </a:r>
            <a:r>
              <a:rPr lang="en-US" dirty="0" err="1" smtClean="0"/>
              <a:t>ma'lum</a:t>
            </a:r>
            <a:r>
              <a:rPr lang="en-US" dirty="0" smtClean="0"/>
              <a:t> </a:t>
            </a:r>
            <a:r>
              <a:rPr lang="en-US" dirty="0" err="1" smtClean="0"/>
              <a:t>narsalarni</a:t>
            </a:r>
            <a:r>
              <a:rPr lang="en-US" dirty="0" smtClean="0"/>
              <a:t> </a:t>
            </a:r>
            <a:r>
              <a:rPr lang="en-US" dirty="0" err="1" smtClean="0"/>
              <a:t>osonroq</a:t>
            </a:r>
            <a:r>
              <a:rPr lang="en-US" dirty="0" smtClean="0"/>
              <a:t> </a:t>
            </a:r>
            <a:r>
              <a:rPr lang="en-US" dirty="0" err="1" smtClean="0"/>
              <a:t>o'rganadi</a:t>
            </a:r>
            <a:r>
              <a:rPr lang="en-US" dirty="0" smtClean="0"/>
              <a:t> (</a:t>
            </a:r>
            <a:r>
              <a:rPr lang="en-US" dirty="0" err="1" smtClean="0"/>
              <a:t>masalan</a:t>
            </a:r>
            <a:r>
              <a:rPr lang="en-US" dirty="0" smtClean="0"/>
              <a:t>, </a:t>
            </a:r>
            <a:r>
              <a:rPr lang="en-US" dirty="0" err="1" smtClean="0"/>
              <a:t>tartib</a:t>
            </a:r>
            <a:r>
              <a:rPr lang="en-US" dirty="0" smtClean="0"/>
              <a:t>, </a:t>
            </a:r>
            <a:r>
              <a:rPr lang="en-US" dirty="0" err="1" smtClean="0"/>
              <a:t>til</a:t>
            </a:r>
            <a:r>
              <a:rPr lang="en-US" dirty="0" smtClean="0"/>
              <a:t>, </a:t>
            </a:r>
            <a:r>
              <a:rPr lang="en-US" dirty="0" err="1" smtClean="0"/>
              <a:t>harakat</a:t>
            </a:r>
            <a:r>
              <a:rPr lang="en-US" dirty="0" smtClean="0"/>
              <a:t>).</a:t>
            </a:r>
          </a:p>
          <a:p>
            <a:r>
              <a:rPr lang="en-US" b="1" dirty="0" err="1" smtClean="0">
                <a:solidFill>
                  <a:srgbClr val="C00000"/>
                </a:solidFill>
              </a:rPr>
              <a:t>Tayyorlangan</a:t>
            </a:r>
            <a:r>
              <a:rPr lang="en-US" b="1" dirty="0" smtClean="0">
                <a:solidFill>
                  <a:srgbClr val="C00000"/>
                </a:solidFill>
              </a:rPr>
              <a:t> </a:t>
            </a:r>
            <a:r>
              <a:rPr lang="en-US" b="1" dirty="0" err="1" smtClean="0">
                <a:solidFill>
                  <a:srgbClr val="C00000"/>
                </a:solidFill>
              </a:rPr>
              <a:t>muhit</a:t>
            </a:r>
            <a:r>
              <a:rPr lang="en-US" b="1" dirty="0" smtClean="0">
                <a:solidFill>
                  <a:srgbClr val="C00000"/>
                </a:solidFill>
              </a:rPr>
              <a:t>:</a:t>
            </a:r>
            <a:r>
              <a:rPr lang="en-US" dirty="0" smtClean="0">
                <a:solidFill>
                  <a:srgbClr val="C00000"/>
                </a:solidFill>
              </a:rPr>
              <a:t> </a:t>
            </a:r>
            <a:r>
              <a:rPr lang="en-US" dirty="0" err="1">
                <a:solidFill>
                  <a:srgbClr val="C00000"/>
                </a:solidFill>
              </a:rPr>
              <a:t>s</a:t>
            </a:r>
            <a:r>
              <a:rPr lang="en-US" dirty="0" err="1" smtClean="0">
                <a:solidFill>
                  <a:srgbClr val="C00000"/>
                </a:solidFill>
              </a:rPr>
              <a:t>inf</a:t>
            </a:r>
            <a:r>
              <a:rPr lang="en-US" dirty="0" smtClean="0">
                <a:solidFill>
                  <a:srgbClr val="C00000"/>
                </a:solidFill>
              </a:rPr>
              <a:t> </a:t>
            </a:r>
            <a:r>
              <a:rPr lang="en-US" dirty="0" err="1" smtClean="0">
                <a:solidFill>
                  <a:srgbClr val="C00000"/>
                </a:solidFill>
              </a:rPr>
              <a:t>materiallar</a:t>
            </a:r>
            <a:r>
              <a:rPr lang="en-US" dirty="0" smtClean="0">
                <a:solidFill>
                  <a:srgbClr val="C00000"/>
                </a:solidFill>
              </a:rPr>
              <a:t> </a:t>
            </a:r>
            <a:r>
              <a:rPr lang="en-US" dirty="0" err="1" smtClean="0">
                <a:solidFill>
                  <a:srgbClr val="C00000"/>
                </a:solidFill>
              </a:rPr>
              <a:t>bilan</a:t>
            </a:r>
            <a:r>
              <a:rPr lang="en-US" dirty="0" smtClean="0">
                <a:solidFill>
                  <a:srgbClr val="C00000"/>
                </a:solidFill>
              </a:rPr>
              <a:t> </a:t>
            </a:r>
            <a:r>
              <a:rPr lang="en-US" dirty="0" err="1" smtClean="0">
                <a:solidFill>
                  <a:srgbClr val="C00000"/>
                </a:solidFill>
              </a:rPr>
              <a:t>to'la</a:t>
            </a:r>
            <a:r>
              <a:rPr lang="en-US" dirty="0" smtClean="0">
                <a:solidFill>
                  <a:srgbClr val="C00000"/>
                </a:solidFill>
              </a:rPr>
              <a:t> </a:t>
            </a:r>
            <a:r>
              <a:rPr lang="en-US" dirty="0" err="1" smtClean="0">
                <a:solidFill>
                  <a:srgbClr val="C00000"/>
                </a:solidFill>
              </a:rPr>
              <a:t>bo’lishi</a:t>
            </a:r>
            <a:r>
              <a:rPr lang="en-US" dirty="0" smtClean="0">
                <a:solidFill>
                  <a:srgbClr val="C00000"/>
                </a:solidFill>
              </a:rPr>
              <a:t> </a:t>
            </a:r>
            <a:r>
              <a:rPr lang="en-US" dirty="0" err="1" smtClean="0">
                <a:solidFill>
                  <a:srgbClr val="C00000"/>
                </a:solidFill>
              </a:rPr>
              <a:t>kerak</a:t>
            </a:r>
            <a:r>
              <a:rPr lang="en-US" dirty="0" smtClean="0">
                <a:solidFill>
                  <a:srgbClr val="C00000"/>
                </a:solidFill>
              </a:rPr>
              <a:t> , </a:t>
            </a:r>
            <a:r>
              <a:rPr lang="en-US" dirty="0" err="1" smtClean="0">
                <a:solidFill>
                  <a:srgbClr val="C00000"/>
                </a:solidFill>
              </a:rPr>
              <a:t>bolalar</a:t>
            </a:r>
            <a:r>
              <a:rPr lang="en-US" dirty="0" smtClean="0">
                <a:solidFill>
                  <a:srgbClr val="C00000"/>
                </a:solidFill>
              </a:rPr>
              <a:t> </a:t>
            </a:r>
            <a:r>
              <a:rPr lang="en-US" dirty="0" err="1" smtClean="0">
                <a:solidFill>
                  <a:srgbClr val="C00000"/>
                </a:solidFill>
              </a:rPr>
              <a:t>o'zlari</a:t>
            </a:r>
            <a:r>
              <a:rPr lang="en-US" dirty="0" smtClean="0">
                <a:solidFill>
                  <a:srgbClr val="C00000"/>
                </a:solidFill>
              </a:rPr>
              <a:t> </a:t>
            </a:r>
            <a:r>
              <a:rPr lang="en-US" dirty="0" err="1" smtClean="0">
                <a:solidFill>
                  <a:srgbClr val="C00000"/>
                </a:solidFill>
              </a:rPr>
              <a:t>tanlab</a:t>
            </a:r>
            <a:r>
              <a:rPr lang="en-US" dirty="0" smtClean="0">
                <a:solidFill>
                  <a:srgbClr val="C00000"/>
                </a:solidFill>
              </a:rPr>
              <a:t> </a:t>
            </a:r>
            <a:r>
              <a:rPr lang="en-US" dirty="0" err="1" smtClean="0">
                <a:solidFill>
                  <a:srgbClr val="C00000"/>
                </a:solidFill>
              </a:rPr>
              <a:t>ishlaydilar</a:t>
            </a:r>
            <a:r>
              <a:rPr lang="en-US" dirty="0" smtClean="0">
                <a:solidFill>
                  <a:srgbClr val="C00000"/>
                </a:solidFill>
              </a:rPr>
              <a:t>, </a:t>
            </a:r>
            <a:r>
              <a:rPr lang="en-US" dirty="0" err="1" smtClean="0">
                <a:solidFill>
                  <a:srgbClr val="C00000"/>
                </a:solidFill>
              </a:rPr>
              <a:t>hamma</a:t>
            </a:r>
            <a:r>
              <a:rPr lang="en-US" dirty="0" smtClean="0">
                <a:solidFill>
                  <a:srgbClr val="C00000"/>
                </a:solidFill>
              </a:rPr>
              <a:t> </a:t>
            </a:r>
            <a:r>
              <a:rPr lang="en-US" dirty="0" err="1" smtClean="0">
                <a:solidFill>
                  <a:srgbClr val="C00000"/>
                </a:solidFill>
              </a:rPr>
              <a:t>narsa</a:t>
            </a:r>
            <a:r>
              <a:rPr lang="en-US" dirty="0" smtClean="0">
                <a:solidFill>
                  <a:srgbClr val="C00000"/>
                </a:solidFill>
              </a:rPr>
              <a:t> </a:t>
            </a:r>
            <a:r>
              <a:rPr lang="en-US" dirty="0" err="1" smtClean="0">
                <a:solidFill>
                  <a:srgbClr val="C00000"/>
                </a:solidFill>
              </a:rPr>
              <a:t>tartibda</a:t>
            </a:r>
            <a:r>
              <a:rPr lang="en-US" dirty="0" smtClean="0">
                <a:solidFill>
                  <a:srgbClr val="C00000"/>
                </a:solidFill>
              </a:rPr>
              <a:t> </a:t>
            </a:r>
            <a:r>
              <a:rPr lang="en-US" dirty="0" err="1" smtClean="0">
                <a:solidFill>
                  <a:srgbClr val="C00000"/>
                </a:solidFill>
              </a:rPr>
              <a:t>va</a:t>
            </a:r>
            <a:r>
              <a:rPr lang="en-US" dirty="0" smtClean="0">
                <a:solidFill>
                  <a:srgbClr val="C00000"/>
                </a:solidFill>
              </a:rPr>
              <a:t> </a:t>
            </a:r>
            <a:r>
              <a:rPr lang="en-US" dirty="0" err="1" smtClean="0">
                <a:solidFill>
                  <a:srgbClr val="C00000"/>
                </a:solidFill>
              </a:rPr>
              <a:t>qo'l</a:t>
            </a:r>
            <a:r>
              <a:rPr lang="en-US" dirty="0" smtClean="0">
                <a:solidFill>
                  <a:srgbClr val="C00000"/>
                </a:solidFill>
              </a:rPr>
              <a:t> </a:t>
            </a:r>
            <a:r>
              <a:rPr lang="en-US" dirty="0" err="1" smtClean="0">
                <a:solidFill>
                  <a:srgbClr val="C00000"/>
                </a:solidFill>
              </a:rPr>
              <a:t>yetadigan</a:t>
            </a:r>
            <a:r>
              <a:rPr lang="en-US" dirty="0" smtClean="0">
                <a:solidFill>
                  <a:srgbClr val="C00000"/>
                </a:solidFill>
              </a:rPr>
              <a:t> </a:t>
            </a:r>
            <a:r>
              <a:rPr lang="en-US" dirty="0" err="1" smtClean="0">
                <a:solidFill>
                  <a:srgbClr val="C00000"/>
                </a:solidFill>
              </a:rPr>
              <a:t>joyda</a:t>
            </a:r>
            <a:r>
              <a:rPr lang="en-US" dirty="0" smtClean="0">
                <a:solidFill>
                  <a:srgbClr val="C00000"/>
                </a:solidFill>
              </a:rPr>
              <a:t> </a:t>
            </a:r>
            <a:r>
              <a:rPr lang="en-US" dirty="0" err="1" smtClean="0">
                <a:solidFill>
                  <a:srgbClr val="C00000"/>
                </a:solidFill>
              </a:rPr>
              <a:t>bo’lishi</a:t>
            </a:r>
            <a:r>
              <a:rPr lang="en-US" dirty="0" smtClean="0">
                <a:solidFill>
                  <a:srgbClr val="C00000"/>
                </a:solidFill>
              </a:rPr>
              <a:t> .</a:t>
            </a:r>
          </a:p>
          <a:p>
            <a:r>
              <a:rPr lang="en-US" b="1" dirty="0" err="1" smtClean="0"/>
              <a:t>Mustaqillik</a:t>
            </a:r>
            <a:r>
              <a:rPr lang="en-US" b="1" dirty="0" smtClean="0"/>
              <a:t> </a:t>
            </a:r>
            <a:r>
              <a:rPr lang="en-US" b="1" dirty="0" err="1" smtClean="0"/>
              <a:t>va</a:t>
            </a:r>
            <a:r>
              <a:rPr lang="en-US" b="1" dirty="0" smtClean="0"/>
              <a:t> </a:t>
            </a:r>
            <a:r>
              <a:rPr lang="en-US" b="1" dirty="0" err="1" smtClean="0"/>
              <a:t>tanlov</a:t>
            </a:r>
            <a:r>
              <a:rPr lang="en-US" dirty="0" smtClean="0"/>
              <a:t> :bola </a:t>
            </a:r>
            <a:r>
              <a:rPr lang="en-US" dirty="0" err="1" smtClean="0"/>
              <a:t>o'zi</a:t>
            </a:r>
            <a:r>
              <a:rPr lang="en-US" dirty="0" smtClean="0"/>
              <a:t> </a:t>
            </a:r>
            <a:r>
              <a:rPr lang="en-US" dirty="0" err="1" smtClean="0"/>
              <a:t>ish</a:t>
            </a:r>
            <a:r>
              <a:rPr lang="en-US" dirty="0" smtClean="0"/>
              <a:t> </a:t>
            </a:r>
            <a:r>
              <a:rPr lang="en-US" dirty="0" err="1" smtClean="0"/>
              <a:t>tanlaydi</a:t>
            </a:r>
            <a:r>
              <a:rPr lang="en-US" dirty="0" smtClean="0"/>
              <a:t>, </a:t>
            </a:r>
            <a:r>
              <a:rPr lang="en-US" dirty="0" err="1" smtClean="0"/>
              <a:t>vaqtini</a:t>
            </a:r>
            <a:r>
              <a:rPr lang="en-US" dirty="0" smtClean="0"/>
              <a:t> </a:t>
            </a:r>
            <a:r>
              <a:rPr lang="en-US" dirty="0" err="1" smtClean="0"/>
              <a:t>boshqaradi</a:t>
            </a:r>
            <a:r>
              <a:rPr lang="en-US" dirty="0" smtClean="0"/>
              <a:t>, </a:t>
            </a:r>
            <a:r>
              <a:rPr lang="en-US" dirty="0" err="1" smtClean="0"/>
              <a:t>o'z</a:t>
            </a:r>
            <a:r>
              <a:rPr lang="en-US" dirty="0" smtClean="0"/>
              <a:t> </a:t>
            </a:r>
            <a:r>
              <a:rPr lang="en-US" dirty="0" err="1" smtClean="0"/>
              <a:t>xatolarini</a:t>
            </a:r>
            <a:r>
              <a:rPr lang="en-US" dirty="0" smtClean="0"/>
              <a:t> </a:t>
            </a:r>
            <a:r>
              <a:rPr lang="en-US" dirty="0" err="1" smtClean="0"/>
              <a:t>tuzatadi</a:t>
            </a:r>
            <a:r>
              <a:rPr lang="en-US" dirty="0" smtClean="0"/>
              <a:t>.</a:t>
            </a:r>
          </a:p>
          <a:p>
            <a:r>
              <a:rPr lang="en-US" b="1" dirty="0" err="1" smtClean="0">
                <a:solidFill>
                  <a:srgbClr val="002060"/>
                </a:solidFill>
              </a:rPr>
              <a:t>Qo'l</a:t>
            </a:r>
            <a:r>
              <a:rPr lang="en-US" b="1" dirty="0" smtClean="0">
                <a:solidFill>
                  <a:srgbClr val="002060"/>
                </a:solidFill>
              </a:rPr>
              <a:t> </a:t>
            </a:r>
            <a:r>
              <a:rPr lang="en-US" b="1" dirty="0" err="1" smtClean="0">
                <a:solidFill>
                  <a:srgbClr val="002060"/>
                </a:solidFill>
              </a:rPr>
              <a:t>bilan</a:t>
            </a:r>
            <a:r>
              <a:rPr lang="en-US" b="1" dirty="0" smtClean="0">
                <a:solidFill>
                  <a:srgbClr val="002060"/>
                </a:solidFill>
              </a:rPr>
              <a:t> </a:t>
            </a:r>
            <a:r>
              <a:rPr lang="en-US" b="1" dirty="0" err="1" smtClean="0">
                <a:solidFill>
                  <a:srgbClr val="002060"/>
                </a:solidFill>
              </a:rPr>
              <a:t>o'rganish</a:t>
            </a:r>
            <a:r>
              <a:rPr lang="en-US" dirty="0" smtClean="0">
                <a:solidFill>
                  <a:srgbClr val="002060"/>
                </a:solidFill>
              </a:rPr>
              <a:t> : </a:t>
            </a:r>
            <a:r>
              <a:rPr lang="en-US" dirty="0" err="1" smtClean="0">
                <a:solidFill>
                  <a:srgbClr val="002060"/>
                </a:solidFill>
              </a:rPr>
              <a:t>Abstrakt</a:t>
            </a:r>
            <a:r>
              <a:rPr lang="en-US" dirty="0" smtClean="0">
                <a:solidFill>
                  <a:srgbClr val="002060"/>
                </a:solidFill>
              </a:rPr>
              <a:t> </a:t>
            </a:r>
            <a:r>
              <a:rPr lang="en-US" dirty="0" err="1" smtClean="0">
                <a:solidFill>
                  <a:srgbClr val="002060"/>
                </a:solidFill>
              </a:rPr>
              <a:t>tushunchalarni</a:t>
            </a:r>
            <a:r>
              <a:rPr lang="en-US" dirty="0" smtClean="0">
                <a:solidFill>
                  <a:srgbClr val="002060"/>
                </a:solidFill>
              </a:rPr>
              <a:t> </a:t>
            </a:r>
            <a:r>
              <a:rPr lang="en-US" dirty="0" err="1" smtClean="0">
                <a:solidFill>
                  <a:srgbClr val="002060"/>
                </a:solidFill>
              </a:rPr>
              <a:t>konkret</a:t>
            </a:r>
            <a:r>
              <a:rPr lang="en-US" dirty="0" smtClean="0">
                <a:solidFill>
                  <a:srgbClr val="002060"/>
                </a:solidFill>
              </a:rPr>
              <a:t> </a:t>
            </a:r>
            <a:r>
              <a:rPr lang="en-US" dirty="0" err="1" smtClean="0">
                <a:solidFill>
                  <a:srgbClr val="002060"/>
                </a:solidFill>
              </a:rPr>
              <a:t>materiallar</a:t>
            </a:r>
            <a:r>
              <a:rPr lang="en-US" dirty="0" smtClean="0">
                <a:solidFill>
                  <a:srgbClr val="002060"/>
                </a:solidFill>
              </a:rPr>
              <a:t> </a:t>
            </a:r>
            <a:r>
              <a:rPr lang="en-US" dirty="0" err="1" smtClean="0">
                <a:solidFill>
                  <a:srgbClr val="002060"/>
                </a:solidFill>
              </a:rPr>
              <a:t>orqali</a:t>
            </a:r>
            <a:r>
              <a:rPr lang="en-US" dirty="0" smtClean="0">
                <a:solidFill>
                  <a:srgbClr val="002060"/>
                </a:solidFill>
              </a:rPr>
              <a:t> </a:t>
            </a:r>
            <a:r>
              <a:rPr lang="en-US" dirty="0" err="1" smtClean="0">
                <a:solidFill>
                  <a:srgbClr val="002060"/>
                </a:solidFill>
              </a:rPr>
              <a:t>o'rganish</a:t>
            </a:r>
            <a:r>
              <a:rPr lang="en-US" dirty="0" smtClean="0">
                <a:solidFill>
                  <a:srgbClr val="002060"/>
                </a:solidFill>
              </a:rPr>
              <a:t>.</a:t>
            </a:r>
          </a:p>
          <a:p>
            <a:r>
              <a:rPr lang="en-US" b="1" dirty="0" err="1" smtClean="0">
                <a:solidFill>
                  <a:srgbClr val="FF0000"/>
                </a:solidFill>
              </a:rPr>
              <a:t>Aralash</a:t>
            </a:r>
            <a:r>
              <a:rPr lang="en-US" b="1" dirty="0" smtClean="0">
                <a:solidFill>
                  <a:srgbClr val="FF0000"/>
                </a:solidFill>
              </a:rPr>
              <a:t> </a:t>
            </a:r>
            <a:r>
              <a:rPr lang="en-US" b="1" dirty="0" err="1" smtClean="0">
                <a:solidFill>
                  <a:srgbClr val="FF0000"/>
                </a:solidFill>
              </a:rPr>
              <a:t>qobilyat</a:t>
            </a:r>
            <a:r>
              <a:rPr lang="en-US" b="1" dirty="0" smtClean="0">
                <a:solidFill>
                  <a:srgbClr val="FF0000"/>
                </a:solidFill>
              </a:rPr>
              <a:t> </a:t>
            </a:r>
            <a:r>
              <a:rPr lang="en-US" b="1" dirty="0" err="1" smtClean="0">
                <a:solidFill>
                  <a:srgbClr val="FF0000"/>
                </a:solidFill>
              </a:rPr>
              <a:t>va</a:t>
            </a:r>
            <a:r>
              <a:rPr lang="en-US" b="1" dirty="0" smtClean="0">
                <a:solidFill>
                  <a:srgbClr val="FF0000"/>
                </a:solidFill>
              </a:rPr>
              <a:t> </a:t>
            </a:r>
            <a:r>
              <a:rPr lang="en-US" b="1" dirty="0" err="1" smtClean="0">
                <a:solidFill>
                  <a:srgbClr val="FF0000"/>
                </a:solidFill>
              </a:rPr>
              <a:t>iqtidorga</a:t>
            </a:r>
            <a:r>
              <a:rPr lang="en-US" b="1" dirty="0" smtClean="0">
                <a:solidFill>
                  <a:srgbClr val="FF0000"/>
                </a:solidFill>
              </a:rPr>
              <a:t> </a:t>
            </a:r>
            <a:r>
              <a:rPr lang="en-US" b="1" dirty="0" err="1" smtClean="0">
                <a:solidFill>
                  <a:srgbClr val="FF0000"/>
                </a:solidFill>
              </a:rPr>
              <a:t>ega</a:t>
            </a:r>
            <a:r>
              <a:rPr lang="en-US" b="1" dirty="0" smtClean="0">
                <a:solidFill>
                  <a:srgbClr val="FF0000"/>
                </a:solidFill>
              </a:rPr>
              <a:t>  </a:t>
            </a:r>
            <a:r>
              <a:rPr lang="en-US" b="1" dirty="0" err="1" smtClean="0">
                <a:solidFill>
                  <a:srgbClr val="FF0000"/>
                </a:solidFill>
              </a:rPr>
              <a:t>guruhlar</a:t>
            </a:r>
            <a:r>
              <a:rPr lang="en-US" dirty="0" smtClean="0">
                <a:solidFill>
                  <a:srgbClr val="FF0000"/>
                </a:solidFill>
              </a:rPr>
              <a:t> :</a:t>
            </a:r>
            <a:r>
              <a:rPr lang="en-US" dirty="0" err="1" smtClean="0">
                <a:solidFill>
                  <a:srgbClr val="FF0000"/>
                </a:solidFill>
              </a:rPr>
              <a:t>tez</a:t>
            </a:r>
            <a:r>
              <a:rPr lang="en-US" dirty="0" smtClean="0">
                <a:solidFill>
                  <a:srgbClr val="FF0000"/>
                </a:solidFill>
              </a:rPr>
              <a:t> </a:t>
            </a:r>
            <a:r>
              <a:rPr lang="en-US" dirty="0" err="1" smtClean="0">
                <a:solidFill>
                  <a:srgbClr val="FF0000"/>
                </a:solidFill>
              </a:rPr>
              <a:t>o’rganuvchi</a:t>
            </a:r>
            <a:r>
              <a:rPr lang="en-US" dirty="0" smtClean="0">
                <a:solidFill>
                  <a:srgbClr val="FF0000"/>
                </a:solidFill>
              </a:rPr>
              <a:t>  </a:t>
            </a:r>
            <a:r>
              <a:rPr lang="en-US" dirty="0" err="1" smtClean="0">
                <a:solidFill>
                  <a:srgbClr val="FF0000"/>
                </a:solidFill>
              </a:rPr>
              <a:t>bolalar</a:t>
            </a:r>
            <a:r>
              <a:rPr lang="en-US" dirty="0" smtClean="0">
                <a:solidFill>
                  <a:srgbClr val="FF0000"/>
                </a:solidFill>
              </a:rPr>
              <a:t> </a:t>
            </a:r>
            <a:r>
              <a:rPr lang="en-US" dirty="0" err="1" smtClean="0">
                <a:solidFill>
                  <a:srgbClr val="FF0000"/>
                </a:solidFill>
              </a:rPr>
              <a:t>sekin</a:t>
            </a:r>
            <a:r>
              <a:rPr lang="en-US" dirty="0" smtClean="0">
                <a:solidFill>
                  <a:srgbClr val="FF0000"/>
                </a:solidFill>
              </a:rPr>
              <a:t> </a:t>
            </a:r>
            <a:r>
              <a:rPr lang="en-US" dirty="0" err="1" smtClean="0">
                <a:solidFill>
                  <a:srgbClr val="FF0000"/>
                </a:solidFill>
              </a:rPr>
              <a:t>o’rganuvchilarga</a:t>
            </a:r>
            <a:r>
              <a:rPr lang="en-US" dirty="0" smtClean="0">
                <a:solidFill>
                  <a:srgbClr val="FF0000"/>
                </a:solidFill>
              </a:rPr>
              <a:t> </a:t>
            </a:r>
            <a:r>
              <a:rPr lang="en-US" dirty="0" err="1" smtClean="0">
                <a:solidFill>
                  <a:srgbClr val="FF0000"/>
                </a:solidFill>
              </a:rPr>
              <a:t>yordam</a:t>
            </a:r>
            <a:r>
              <a:rPr lang="en-US" dirty="0" smtClean="0">
                <a:solidFill>
                  <a:srgbClr val="FF0000"/>
                </a:solidFill>
              </a:rPr>
              <a:t> </a:t>
            </a:r>
            <a:r>
              <a:rPr lang="en-US" dirty="0" err="1" smtClean="0">
                <a:solidFill>
                  <a:srgbClr val="FF0000"/>
                </a:solidFill>
              </a:rPr>
              <a:t>beradi</a:t>
            </a:r>
            <a:r>
              <a:rPr lang="en-US" dirty="0" smtClean="0">
                <a:solidFill>
                  <a:srgbClr val="FF0000"/>
                </a:solidFill>
              </a:rPr>
              <a:t>, </a:t>
            </a:r>
            <a:r>
              <a:rPr lang="en-US" dirty="0" err="1" smtClean="0">
                <a:solidFill>
                  <a:srgbClr val="FF0000"/>
                </a:solidFill>
              </a:rPr>
              <a:t>bu</a:t>
            </a:r>
            <a:r>
              <a:rPr lang="en-US" dirty="0" smtClean="0">
                <a:solidFill>
                  <a:srgbClr val="FF0000"/>
                </a:solidFill>
              </a:rPr>
              <a:t> </a:t>
            </a:r>
            <a:r>
              <a:rPr lang="en-US" dirty="0" err="1" smtClean="0">
                <a:solidFill>
                  <a:srgbClr val="FF0000"/>
                </a:solidFill>
              </a:rPr>
              <a:t>hamkorlik</a:t>
            </a:r>
            <a:r>
              <a:rPr lang="en-US" dirty="0" smtClean="0">
                <a:solidFill>
                  <a:srgbClr val="FF0000"/>
                </a:solidFill>
              </a:rPr>
              <a:t> </a:t>
            </a:r>
            <a:r>
              <a:rPr lang="en-US" dirty="0" err="1" smtClean="0">
                <a:solidFill>
                  <a:srgbClr val="FF0000"/>
                </a:solidFill>
              </a:rPr>
              <a:t>va</a:t>
            </a:r>
            <a:r>
              <a:rPr lang="en-US" dirty="0" smtClean="0">
                <a:solidFill>
                  <a:srgbClr val="FF0000"/>
                </a:solidFill>
              </a:rPr>
              <a:t> </a:t>
            </a:r>
            <a:r>
              <a:rPr lang="en-US" dirty="0" err="1" smtClean="0">
                <a:solidFill>
                  <a:srgbClr val="FF0000"/>
                </a:solidFill>
              </a:rPr>
              <a:t>kollaboratsiyani</a:t>
            </a:r>
            <a:r>
              <a:rPr lang="en-US" dirty="0" smtClean="0">
                <a:solidFill>
                  <a:srgbClr val="FF0000"/>
                </a:solidFill>
              </a:rPr>
              <a:t> </a:t>
            </a:r>
            <a:r>
              <a:rPr lang="en-US" dirty="0" err="1" smtClean="0">
                <a:solidFill>
                  <a:srgbClr val="FF0000"/>
                </a:solidFill>
              </a:rPr>
              <a:t>o'rgatadi</a:t>
            </a:r>
            <a:r>
              <a:rPr lang="en-US" dirty="0" smtClean="0">
                <a:solidFill>
                  <a:srgbClr val="FF0000"/>
                </a:solidFill>
              </a:rPr>
              <a:t>.</a:t>
            </a:r>
          </a:p>
          <a:p>
            <a:r>
              <a:rPr lang="en-US" b="1" dirty="0" err="1" smtClean="0"/>
              <a:t>O'z-o'zini</a:t>
            </a:r>
            <a:r>
              <a:rPr lang="en-US" b="1" dirty="0" smtClean="0"/>
              <a:t> </a:t>
            </a:r>
            <a:r>
              <a:rPr lang="en-US" b="1" dirty="0" err="1" smtClean="0"/>
              <a:t>tarbiyalash</a:t>
            </a:r>
            <a:r>
              <a:rPr lang="en-US" dirty="0" smtClean="0"/>
              <a:t> :Bola </a:t>
            </a:r>
            <a:r>
              <a:rPr lang="en-US" dirty="0" err="1" smtClean="0"/>
              <a:t>o'zi</a:t>
            </a:r>
            <a:r>
              <a:rPr lang="en-US" dirty="0" smtClean="0"/>
              <a:t> </a:t>
            </a:r>
            <a:r>
              <a:rPr lang="en-US" dirty="0" err="1" smtClean="0"/>
              <a:t>o'rganadi</a:t>
            </a:r>
            <a:r>
              <a:rPr lang="en-US" dirty="0" smtClean="0"/>
              <a:t>, </a:t>
            </a:r>
            <a:r>
              <a:rPr lang="en-US" dirty="0" err="1" smtClean="0"/>
              <a:t>o’zidan</a:t>
            </a:r>
            <a:r>
              <a:rPr lang="en-US" dirty="0" smtClean="0"/>
              <a:t> </a:t>
            </a:r>
            <a:r>
              <a:rPr lang="en-US" dirty="0" err="1" smtClean="0"/>
              <a:t>motivatsiya</a:t>
            </a:r>
            <a:r>
              <a:rPr lang="en-US" dirty="0" smtClean="0"/>
              <a:t> </a:t>
            </a:r>
            <a:r>
              <a:rPr lang="en-US" dirty="0" err="1" smtClean="0"/>
              <a:t>oladi</a:t>
            </a:r>
            <a:r>
              <a:rPr lang="en-US" dirty="0" smtClean="0"/>
              <a:t> (</a:t>
            </a:r>
            <a:r>
              <a:rPr lang="en-US" dirty="0" err="1" smtClean="0"/>
              <a:t>qila</a:t>
            </a:r>
            <a:r>
              <a:rPr lang="en-US" dirty="0" smtClean="0"/>
              <a:t> </a:t>
            </a:r>
            <a:r>
              <a:rPr lang="en-US" dirty="0" err="1" smtClean="0"/>
              <a:t>olaman,uddaladim,rag’batlantirildim</a:t>
            </a:r>
            <a:r>
              <a:rPr lang="en-US" dirty="0" smtClean="0"/>
              <a:t>) </a:t>
            </a:r>
            <a:r>
              <a:rPr lang="en-US" dirty="0" err="1" smtClean="0"/>
              <a:t>va</a:t>
            </a:r>
            <a:r>
              <a:rPr lang="en-US" dirty="0" smtClean="0"/>
              <a:t> </a:t>
            </a:r>
            <a:r>
              <a:rPr lang="en-US" dirty="0" err="1" smtClean="0"/>
              <a:t>yana</a:t>
            </a:r>
            <a:r>
              <a:rPr lang="en-US" dirty="0" smtClean="0"/>
              <a:t> </a:t>
            </a:r>
            <a:r>
              <a:rPr lang="en-US" dirty="0" err="1" smtClean="0"/>
              <a:t>bajara</a:t>
            </a:r>
            <a:r>
              <a:rPr lang="en-US" dirty="0" smtClean="0"/>
              <a:t> </a:t>
            </a:r>
            <a:r>
              <a:rPr lang="en-US" dirty="0" err="1" smtClean="0"/>
              <a:t>olaman</a:t>
            </a:r>
            <a:r>
              <a:rPr lang="en-US" dirty="0" smtClean="0"/>
              <a:t> </a:t>
            </a:r>
            <a:r>
              <a:rPr lang="en-US" dirty="0" err="1" smtClean="0"/>
              <a:t>tuyg’usi</a:t>
            </a:r>
            <a:r>
              <a:rPr lang="en-US" dirty="0" smtClean="0"/>
              <a:t> </a:t>
            </a:r>
            <a:r>
              <a:rPr lang="en-US" dirty="0" err="1" smtClean="0"/>
              <a:t>bilan</a:t>
            </a:r>
            <a:r>
              <a:rPr lang="en-US" dirty="0" smtClean="0"/>
              <a:t> </a:t>
            </a:r>
            <a:r>
              <a:rPr lang="en-US" dirty="0" err="1" smtClean="0"/>
              <a:t>rivojlanadi</a:t>
            </a:r>
            <a:r>
              <a:rPr lang="en-US" dirty="0" smtClean="0"/>
              <a:t>.</a:t>
            </a:r>
            <a:endParaRPr lang="en-US" dirty="0"/>
          </a:p>
        </p:txBody>
      </p:sp>
    </p:spTree>
    <p:extLst>
      <p:ext uri="{BB962C8B-B14F-4D97-AF65-F5344CB8AC3E}">
        <p14:creationId xmlns:p14="http://schemas.microsoft.com/office/powerpoint/2010/main" val="12754013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2031" y="457200"/>
            <a:ext cx="8305800" cy="6278642"/>
          </a:xfrm>
          <a:prstGeom prst="rect">
            <a:avLst/>
          </a:prstGeom>
        </p:spPr>
        <p:txBody>
          <a:bodyPr wrap="square">
            <a:spAutoFit/>
          </a:bodyPr>
          <a:lstStyle/>
          <a:p>
            <a:r>
              <a:rPr lang="en-US" sz="2400" b="1" dirty="0" err="1" smtClean="0"/>
              <a:t>Shaxsga</a:t>
            </a:r>
            <a:r>
              <a:rPr lang="en-US" sz="2400" b="1" dirty="0" smtClean="0"/>
              <a:t> </a:t>
            </a:r>
            <a:r>
              <a:rPr lang="en-US" sz="2400" b="1" dirty="0" err="1" smtClean="0"/>
              <a:t>yo'naltirilgan</a:t>
            </a:r>
            <a:r>
              <a:rPr lang="en-US" sz="2400" b="1" dirty="0" smtClean="0"/>
              <a:t> </a:t>
            </a:r>
            <a:r>
              <a:rPr lang="en-US" sz="2400" b="1" dirty="0" err="1" smtClean="0"/>
              <a:t>ta'limning</a:t>
            </a:r>
            <a:r>
              <a:rPr lang="en-US" sz="2400" b="1" dirty="0" smtClean="0"/>
              <a:t> </a:t>
            </a:r>
            <a:r>
              <a:rPr lang="en-US" sz="2400" b="1" dirty="0" err="1" smtClean="0"/>
              <a:t>asosiy</a:t>
            </a:r>
            <a:r>
              <a:rPr lang="en-US" sz="2400" b="1" dirty="0" smtClean="0"/>
              <a:t> </a:t>
            </a:r>
            <a:r>
              <a:rPr lang="en-US" sz="2400" b="1" dirty="0" err="1" smtClean="0"/>
              <a:t>turlari</a:t>
            </a:r>
            <a:endParaRPr lang="en-US" sz="2400" b="1" dirty="0" smtClean="0"/>
          </a:p>
          <a:p>
            <a:r>
              <a:rPr lang="en-US" sz="2400" dirty="0" err="1" smtClean="0"/>
              <a:t>P</a:t>
            </a:r>
            <a:r>
              <a:rPr lang="en-US" sz="2400" dirty="0" err="1" smtClean="0">
                <a:effectLst/>
              </a:rPr>
              <a:t>edagogikada</a:t>
            </a:r>
            <a:r>
              <a:rPr lang="en-US" sz="2400" dirty="0" smtClean="0">
                <a:effectLst/>
              </a:rPr>
              <a:t> . </a:t>
            </a:r>
            <a:r>
              <a:rPr lang="en-US" sz="2400" dirty="0" err="1" smtClean="0">
                <a:effectLst/>
              </a:rPr>
              <a:t>va</a:t>
            </a:r>
            <a:r>
              <a:rPr lang="en-US" sz="2400" dirty="0" smtClean="0">
                <a:effectLst/>
              </a:rPr>
              <a:t> </a:t>
            </a:r>
            <a:r>
              <a:rPr lang="en-US" sz="2400" dirty="0" err="1" smtClean="0">
                <a:effectLst/>
              </a:rPr>
              <a:t>xalqaro</a:t>
            </a:r>
            <a:r>
              <a:rPr lang="en-US" sz="2400" dirty="0" smtClean="0">
                <a:effectLst/>
              </a:rPr>
              <a:t> </a:t>
            </a:r>
            <a:r>
              <a:rPr lang="en-US" sz="2400" dirty="0" err="1" smtClean="0">
                <a:effectLst/>
              </a:rPr>
              <a:t>tajribada</a:t>
            </a:r>
            <a:r>
              <a:rPr lang="en-US" sz="2400" dirty="0" smtClean="0">
                <a:effectLst/>
              </a:rPr>
              <a:t> </a:t>
            </a:r>
            <a:r>
              <a:rPr lang="en-US" sz="2400" dirty="0" err="1" smtClean="0">
                <a:effectLst/>
              </a:rPr>
              <a:t>quyidagi</a:t>
            </a:r>
            <a:r>
              <a:rPr lang="en-US" sz="2400" dirty="0" smtClean="0">
                <a:effectLst/>
              </a:rPr>
              <a:t> </a:t>
            </a:r>
            <a:r>
              <a:rPr lang="en-US" sz="2400" dirty="0" err="1" smtClean="0">
                <a:effectLst/>
              </a:rPr>
              <a:t>turlar</a:t>
            </a:r>
            <a:r>
              <a:rPr lang="en-US" sz="2400" dirty="0" smtClean="0">
                <a:effectLst/>
              </a:rPr>
              <a:t> </a:t>
            </a:r>
            <a:r>
              <a:rPr lang="en-US" sz="2400" dirty="0" err="1" smtClean="0">
                <a:effectLst/>
              </a:rPr>
              <a:t>ajratiladi</a:t>
            </a:r>
            <a:r>
              <a:rPr lang="en-US" sz="2400" dirty="0" smtClean="0">
                <a:effectLst/>
              </a:rPr>
              <a:t> ,</a:t>
            </a:r>
            <a:r>
              <a:rPr lang="en-US" sz="2400" dirty="0" err="1" smtClean="0">
                <a:effectLst/>
              </a:rPr>
              <a:t>ular</a:t>
            </a:r>
            <a:r>
              <a:rPr lang="en-US" sz="2400" dirty="0" smtClean="0">
                <a:effectLst/>
              </a:rPr>
              <a:t> </a:t>
            </a:r>
            <a:r>
              <a:rPr lang="en-US" sz="2400" dirty="0" err="1" smtClean="0">
                <a:effectLst/>
              </a:rPr>
              <a:t>ko'pincha</a:t>
            </a:r>
            <a:r>
              <a:rPr lang="en-US" sz="2400" dirty="0" smtClean="0">
                <a:effectLst/>
              </a:rPr>
              <a:t> </a:t>
            </a:r>
            <a:r>
              <a:rPr lang="en-US" sz="2400" dirty="0" err="1" smtClean="0">
                <a:effectLst/>
              </a:rPr>
              <a:t>bir-biriga</a:t>
            </a:r>
            <a:r>
              <a:rPr lang="en-US" sz="2400" dirty="0" smtClean="0">
                <a:effectLst/>
              </a:rPr>
              <a:t> </a:t>
            </a:r>
            <a:r>
              <a:rPr lang="en-US" sz="2400" dirty="0" err="1" smtClean="0">
                <a:effectLst/>
              </a:rPr>
              <a:t>yaqin</a:t>
            </a:r>
            <a:r>
              <a:rPr lang="en-US" sz="2400" dirty="0" smtClean="0">
                <a:effectLst/>
              </a:rPr>
              <a:t> </a:t>
            </a:r>
            <a:r>
              <a:rPr lang="en-US" sz="2400" dirty="0" err="1" smtClean="0">
                <a:effectLst/>
              </a:rPr>
              <a:t>va</a:t>
            </a:r>
            <a:r>
              <a:rPr lang="en-US" sz="2400" dirty="0" smtClean="0">
                <a:effectLst/>
              </a:rPr>
              <a:t> </a:t>
            </a:r>
            <a:r>
              <a:rPr lang="en-US" sz="2400" dirty="0" err="1" smtClean="0">
                <a:effectLst/>
              </a:rPr>
              <a:t>birgalikda</a:t>
            </a:r>
            <a:r>
              <a:rPr lang="en-US" sz="2400" dirty="0" smtClean="0">
                <a:effectLst/>
              </a:rPr>
              <a:t> </a:t>
            </a:r>
            <a:r>
              <a:rPr lang="en-US" sz="2400" dirty="0" err="1" smtClean="0">
                <a:effectLst/>
              </a:rPr>
              <a:t>qo'llaniladi</a:t>
            </a:r>
            <a:r>
              <a:rPr lang="en-US" sz="2400" dirty="0" smtClean="0"/>
              <a:t>.</a:t>
            </a:r>
          </a:p>
          <a:p>
            <a:endParaRPr lang="en-US" sz="2400" dirty="0" smtClean="0">
              <a:effectLst/>
            </a:endParaRPr>
          </a:p>
          <a:p>
            <a:r>
              <a:rPr lang="en-US" sz="2400" b="1" dirty="0" err="1" smtClean="0">
                <a:solidFill>
                  <a:srgbClr val="C00000"/>
                </a:solidFill>
              </a:rPr>
              <a:t>Farqlashtirilgan</a:t>
            </a:r>
            <a:r>
              <a:rPr lang="en-US" sz="2400" b="1" dirty="0" smtClean="0">
                <a:solidFill>
                  <a:srgbClr val="C00000"/>
                </a:solidFill>
              </a:rPr>
              <a:t> </a:t>
            </a:r>
            <a:r>
              <a:rPr lang="en-US" sz="2400" b="1" dirty="0" err="1" smtClean="0">
                <a:solidFill>
                  <a:srgbClr val="C00000"/>
                </a:solidFill>
              </a:rPr>
              <a:t>ta'lim</a:t>
            </a:r>
            <a:r>
              <a:rPr lang="en-US" sz="2400" dirty="0" smtClean="0">
                <a:solidFill>
                  <a:srgbClr val="C00000"/>
                </a:solidFill>
              </a:rPr>
              <a:t> (differentiated learning) </a:t>
            </a:r>
            <a:r>
              <a:rPr lang="en-US" sz="2400" dirty="0" err="1" smtClean="0">
                <a:solidFill>
                  <a:srgbClr val="C00000"/>
                </a:solidFill>
              </a:rPr>
              <a:t>Bir</a:t>
            </a:r>
            <a:r>
              <a:rPr lang="en-US" sz="2400" dirty="0" smtClean="0">
                <a:solidFill>
                  <a:srgbClr val="C00000"/>
                </a:solidFill>
              </a:rPr>
              <a:t> </a:t>
            </a:r>
            <a:r>
              <a:rPr lang="en-US" sz="2400" dirty="0" err="1" smtClean="0">
                <a:solidFill>
                  <a:srgbClr val="C00000"/>
                </a:solidFill>
              </a:rPr>
              <a:t>mavzuni</a:t>
            </a:r>
            <a:r>
              <a:rPr lang="en-US" sz="2400" dirty="0" smtClean="0">
                <a:solidFill>
                  <a:srgbClr val="C00000"/>
                </a:solidFill>
              </a:rPr>
              <a:t> </a:t>
            </a:r>
            <a:r>
              <a:rPr lang="en-US" sz="2400" dirty="0" err="1" smtClean="0">
                <a:solidFill>
                  <a:srgbClr val="C00000"/>
                </a:solidFill>
              </a:rPr>
              <a:t>o'rgatishda</a:t>
            </a:r>
            <a:r>
              <a:rPr lang="en-US" sz="2400" dirty="0" smtClean="0">
                <a:solidFill>
                  <a:srgbClr val="C00000"/>
                </a:solidFill>
              </a:rPr>
              <a:t> </a:t>
            </a:r>
            <a:r>
              <a:rPr lang="en-US" sz="2400" dirty="0" err="1" smtClean="0">
                <a:solidFill>
                  <a:srgbClr val="C00000"/>
                </a:solidFill>
              </a:rPr>
              <a:t>o'quvchilarning</a:t>
            </a:r>
            <a:r>
              <a:rPr lang="en-US" sz="2400" dirty="0" smtClean="0">
                <a:solidFill>
                  <a:srgbClr val="C00000"/>
                </a:solidFill>
              </a:rPr>
              <a:t> </a:t>
            </a:r>
            <a:r>
              <a:rPr lang="en-US" sz="2400" dirty="0" err="1" smtClean="0">
                <a:solidFill>
                  <a:srgbClr val="C00000"/>
                </a:solidFill>
              </a:rPr>
              <a:t>darajasi</a:t>
            </a:r>
            <a:r>
              <a:rPr lang="en-US" sz="2400" dirty="0" smtClean="0">
                <a:solidFill>
                  <a:srgbClr val="C00000"/>
                </a:solidFill>
              </a:rPr>
              <a:t> </a:t>
            </a:r>
            <a:r>
              <a:rPr lang="en-US" sz="2400" dirty="0" err="1" smtClean="0">
                <a:solidFill>
                  <a:srgbClr val="C00000"/>
                </a:solidFill>
              </a:rPr>
              <a:t>va</a:t>
            </a:r>
            <a:r>
              <a:rPr lang="en-US" sz="2400" dirty="0" smtClean="0">
                <a:solidFill>
                  <a:srgbClr val="C00000"/>
                </a:solidFill>
              </a:rPr>
              <a:t> </a:t>
            </a:r>
            <a:r>
              <a:rPr lang="en-US" sz="2400" dirty="0" err="1" smtClean="0">
                <a:solidFill>
                  <a:srgbClr val="C00000"/>
                </a:solidFill>
              </a:rPr>
              <a:t>uslubiga</a:t>
            </a:r>
            <a:r>
              <a:rPr lang="en-US" sz="2400" dirty="0" smtClean="0">
                <a:solidFill>
                  <a:srgbClr val="C00000"/>
                </a:solidFill>
              </a:rPr>
              <a:t> </a:t>
            </a:r>
            <a:r>
              <a:rPr lang="en-US" sz="2400" dirty="0" err="1" smtClean="0">
                <a:solidFill>
                  <a:srgbClr val="C00000"/>
                </a:solidFill>
              </a:rPr>
              <a:t>qarab</a:t>
            </a:r>
            <a:r>
              <a:rPr lang="en-US" sz="2400" dirty="0" smtClean="0">
                <a:solidFill>
                  <a:srgbClr val="C00000"/>
                </a:solidFill>
              </a:rPr>
              <a:t> </a:t>
            </a:r>
            <a:r>
              <a:rPr lang="en-US" sz="2400" dirty="0" err="1" smtClean="0">
                <a:solidFill>
                  <a:srgbClr val="C00000"/>
                </a:solidFill>
              </a:rPr>
              <a:t>vazifalarni</a:t>
            </a:r>
            <a:r>
              <a:rPr lang="en-US" sz="2400" dirty="0" smtClean="0">
                <a:solidFill>
                  <a:srgbClr val="C00000"/>
                </a:solidFill>
              </a:rPr>
              <a:t> </a:t>
            </a:r>
            <a:r>
              <a:rPr lang="en-US" sz="2400" dirty="0" err="1" smtClean="0">
                <a:solidFill>
                  <a:srgbClr val="C00000"/>
                </a:solidFill>
              </a:rPr>
              <a:t>farqlashtirish</a:t>
            </a:r>
            <a:r>
              <a:rPr lang="en-US" sz="2400" dirty="0" smtClean="0">
                <a:solidFill>
                  <a:srgbClr val="C00000"/>
                </a:solidFill>
              </a:rPr>
              <a:t>. </a:t>
            </a:r>
            <a:r>
              <a:rPr lang="en-US" sz="2400" dirty="0" err="1" smtClean="0">
                <a:solidFill>
                  <a:srgbClr val="C00000"/>
                </a:solidFill>
              </a:rPr>
              <a:t>Masalan</a:t>
            </a:r>
            <a:r>
              <a:rPr lang="en-US" sz="2400" dirty="0" smtClean="0">
                <a:solidFill>
                  <a:srgbClr val="C00000"/>
                </a:solidFill>
              </a:rPr>
              <a:t>: </a:t>
            </a:r>
            <a:r>
              <a:rPr lang="en-US" sz="2400" dirty="0" err="1" smtClean="0">
                <a:solidFill>
                  <a:srgbClr val="C00000"/>
                </a:solidFill>
              </a:rPr>
              <a:t>oddiy</a:t>
            </a:r>
            <a:r>
              <a:rPr lang="en-US" sz="2400" dirty="0" smtClean="0">
                <a:solidFill>
                  <a:srgbClr val="C00000"/>
                </a:solidFill>
              </a:rPr>
              <a:t> / </a:t>
            </a:r>
            <a:r>
              <a:rPr lang="en-US" sz="2400" dirty="0" err="1" smtClean="0">
                <a:solidFill>
                  <a:srgbClr val="C00000"/>
                </a:solidFill>
              </a:rPr>
              <a:t>o'rta</a:t>
            </a:r>
            <a:r>
              <a:rPr lang="en-US" sz="2400" dirty="0" smtClean="0">
                <a:solidFill>
                  <a:srgbClr val="C00000"/>
                </a:solidFill>
              </a:rPr>
              <a:t> / </a:t>
            </a:r>
            <a:r>
              <a:rPr lang="en-US" sz="2400" dirty="0" err="1" smtClean="0">
                <a:solidFill>
                  <a:srgbClr val="C00000"/>
                </a:solidFill>
              </a:rPr>
              <a:t>qiyin</a:t>
            </a:r>
            <a:r>
              <a:rPr lang="en-US" sz="2400" dirty="0" smtClean="0">
                <a:solidFill>
                  <a:srgbClr val="C00000"/>
                </a:solidFill>
              </a:rPr>
              <a:t> </a:t>
            </a:r>
            <a:r>
              <a:rPr lang="en-US" sz="2400" dirty="0" err="1" smtClean="0">
                <a:solidFill>
                  <a:srgbClr val="C00000"/>
                </a:solidFill>
              </a:rPr>
              <a:t>topshiriqlar</a:t>
            </a:r>
            <a:r>
              <a:rPr lang="en-US" sz="2400" dirty="0" smtClean="0">
                <a:solidFill>
                  <a:srgbClr val="C00000"/>
                </a:solidFill>
              </a:rPr>
              <a:t> </a:t>
            </a:r>
            <a:r>
              <a:rPr lang="en-US" sz="2400" dirty="0" err="1" smtClean="0">
                <a:solidFill>
                  <a:srgbClr val="C00000"/>
                </a:solidFill>
              </a:rPr>
              <a:t>berish</a:t>
            </a:r>
            <a:r>
              <a:rPr lang="en-US" sz="2400" dirty="0" smtClean="0">
                <a:solidFill>
                  <a:srgbClr val="C00000"/>
                </a:solidFill>
              </a:rPr>
              <a:t>, </a:t>
            </a:r>
            <a:r>
              <a:rPr lang="en-US" sz="2400" dirty="0" err="1" smtClean="0">
                <a:solidFill>
                  <a:srgbClr val="C00000"/>
                </a:solidFill>
              </a:rPr>
              <a:t>yoki</a:t>
            </a:r>
            <a:r>
              <a:rPr lang="en-US" sz="2400" dirty="0" smtClean="0">
                <a:solidFill>
                  <a:srgbClr val="C00000"/>
                </a:solidFill>
              </a:rPr>
              <a:t> </a:t>
            </a:r>
            <a:r>
              <a:rPr lang="en-US" sz="2400" dirty="0" err="1" smtClean="0">
                <a:solidFill>
                  <a:srgbClr val="C00000"/>
                </a:solidFill>
              </a:rPr>
              <a:t>vizual</a:t>
            </a:r>
            <a:r>
              <a:rPr lang="en-US" sz="2400" dirty="0" smtClean="0">
                <a:solidFill>
                  <a:srgbClr val="C00000"/>
                </a:solidFill>
              </a:rPr>
              <a:t> / audial / </a:t>
            </a:r>
            <a:r>
              <a:rPr lang="en-US" sz="2400" dirty="0" err="1" smtClean="0">
                <a:solidFill>
                  <a:srgbClr val="C00000"/>
                </a:solidFill>
              </a:rPr>
              <a:t>kinestetik</a:t>
            </a:r>
            <a:r>
              <a:rPr lang="en-US" sz="2400" dirty="0" smtClean="0">
                <a:solidFill>
                  <a:srgbClr val="C00000"/>
                </a:solidFill>
              </a:rPr>
              <a:t> </a:t>
            </a:r>
            <a:r>
              <a:rPr lang="en-US" sz="2400" dirty="0" err="1" smtClean="0">
                <a:solidFill>
                  <a:srgbClr val="C00000"/>
                </a:solidFill>
              </a:rPr>
              <a:t>usullar</a:t>
            </a:r>
            <a:r>
              <a:rPr lang="en-US" sz="2400" dirty="0" smtClean="0">
                <a:solidFill>
                  <a:srgbClr val="C00000"/>
                </a:solidFill>
              </a:rPr>
              <a:t> </a:t>
            </a:r>
            <a:r>
              <a:rPr lang="en-US" sz="2400" dirty="0" err="1" smtClean="0">
                <a:solidFill>
                  <a:srgbClr val="C00000"/>
                </a:solidFill>
              </a:rPr>
              <a:t>bilan</a:t>
            </a:r>
            <a:r>
              <a:rPr lang="en-US" sz="2400" dirty="0" smtClean="0">
                <a:solidFill>
                  <a:srgbClr val="C00000"/>
                </a:solidFill>
              </a:rPr>
              <a:t> </a:t>
            </a:r>
            <a:r>
              <a:rPr lang="en-US" sz="2400" dirty="0" err="1" smtClean="0">
                <a:solidFill>
                  <a:srgbClr val="C00000"/>
                </a:solidFill>
              </a:rPr>
              <a:t>ishlatish</a:t>
            </a:r>
            <a:r>
              <a:rPr lang="en-US" sz="2400" dirty="0" smtClean="0">
                <a:solidFill>
                  <a:srgbClr val="C00000"/>
                </a:solidFill>
              </a:rPr>
              <a:t>.</a:t>
            </a:r>
          </a:p>
          <a:p>
            <a:endParaRPr lang="en-US" sz="2400" dirty="0" smtClean="0">
              <a:solidFill>
                <a:srgbClr val="C00000"/>
              </a:solidFill>
            </a:endParaRPr>
          </a:p>
          <a:p>
            <a:r>
              <a:rPr lang="en-US" sz="2400" b="1" dirty="0" smtClean="0"/>
              <a:t>Individual (</a:t>
            </a:r>
            <a:r>
              <a:rPr lang="en-US" sz="2400" b="1" dirty="0" err="1" smtClean="0"/>
              <a:t>individuallashtirilgan</a:t>
            </a:r>
            <a:r>
              <a:rPr lang="en-US" sz="2400" b="1" dirty="0" smtClean="0"/>
              <a:t>) </a:t>
            </a:r>
            <a:r>
              <a:rPr lang="en-US" sz="2400" b="1" dirty="0" err="1" smtClean="0"/>
              <a:t>ta'lim</a:t>
            </a:r>
            <a:r>
              <a:rPr lang="en-US" sz="2400" dirty="0" smtClean="0"/>
              <a:t> (individualized learning) </a:t>
            </a:r>
            <a:r>
              <a:rPr lang="en-US" sz="2400" dirty="0" err="1" smtClean="0"/>
              <a:t>Har</a:t>
            </a:r>
            <a:r>
              <a:rPr lang="en-US" sz="2400" dirty="0" smtClean="0"/>
              <a:t> </a:t>
            </a:r>
            <a:r>
              <a:rPr lang="en-US" sz="2400" dirty="0" err="1" smtClean="0"/>
              <a:t>bir</a:t>
            </a:r>
            <a:r>
              <a:rPr lang="en-US" sz="2400" dirty="0" smtClean="0"/>
              <a:t> </a:t>
            </a:r>
            <a:r>
              <a:rPr lang="en-US" sz="2400" dirty="0" err="1" smtClean="0"/>
              <a:t>o'quvchi</a:t>
            </a:r>
            <a:r>
              <a:rPr lang="en-US" sz="2400" dirty="0" smtClean="0"/>
              <a:t> </a:t>
            </a:r>
            <a:r>
              <a:rPr lang="en-US" sz="2400" dirty="0" err="1" smtClean="0"/>
              <a:t>uchun</a:t>
            </a:r>
            <a:r>
              <a:rPr lang="en-US" sz="2400" dirty="0" smtClean="0"/>
              <a:t> </a:t>
            </a:r>
            <a:r>
              <a:rPr lang="en-US" sz="2400" dirty="0" err="1" smtClean="0"/>
              <a:t>alohida</a:t>
            </a:r>
            <a:r>
              <a:rPr lang="en-US" sz="2400" dirty="0" smtClean="0"/>
              <a:t> </a:t>
            </a:r>
            <a:r>
              <a:rPr lang="en-US" sz="2400" dirty="0" err="1" smtClean="0"/>
              <a:t>o'quv</a:t>
            </a:r>
            <a:r>
              <a:rPr lang="en-US" sz="2400" dirty="0" smtClean="0"/>
              <a:t> </a:t>
            </a:r>
            <a:r>
              <a:rPr lang="en-US" sz="2400" dirty="0" err="1" smtClean="0"/>
              <a:t>yo'li</a:t>
            </a:r>
            <a:r>
              <a:rPr lang="en-US" sz="2400" dirty="0" smtClean="0"/>
              <a:t> </a:t>
            </a:r>
            <a:r>
              <a:rPr lang="en-US" sz="2400" dirty="0" err="1" smtClean="0"/>
              <a:t>va</a:t>
            </a:r>
            <a:r>
              <a:rPr lang="en-US" sz="2400" dirty="0" smtClean="0"/>
              <a:t> </a:t>
            </a:r>
            <a:r>
              <a:rPr lang="en-US" sz="2400" dirty="0" err="1" smtClean="0"/>
              <a:t>tezlik</a:t>
            </a:r>
            <a:r>
              <a:rPr lang="en-US" sz="2400" dirty="0" smtClean="0"/>
              <a:t> </a:t>
            </a:r>
            <a:r>
              <a:rPr lang="en-US" sz="2400" dirty="0" err="1" smtClean="0"/>
              <a:t>yaratish</a:t>
            </a:r>
            <a:r>
              <a:rPr lang="en-US" sz="2400" dirty="0" smtClean="0"/>
              <a:t>. </a:t>
            </a:r>
          </a:p>
          <a:p>
            <a:r>
              <a:rPr lang="en-US" sz="2400" dirty="0" err="1" smtClean="0"/>
              <a:t>O'quvchi</a:t>
            </a:r>
            <a:r>
              <a:rPr lang="en-US" sz="2400" dirty="0" smtClean="0"/>
              <a:t> </a:t>
            </a:r>
            <a:r>
              <a:rPr lang="en-US" sz="2400" dirty="0" err="1" smtClean="0"/>
              <a:t>mavzuni</a:t>
            </a:r>
            <a:r>
              <a:rPr lang="en-US" sz="2400" dirty="0" smtClean="0"/>
              <a:t> </a:t>
            </a:r>
            <a:r>
              <a:rPr lang="en-US" sz="2400" dirty="0" err="1" smtClean="0"/>
              <a:t>to'liq</a:t>
            </a:r>
            <a:r>
              <a:rPr lang="en-US" sz="2400" dirty="0" smtClean="0"/>
              <a:t> </a:t>
            </a:r>
            <a:r>
              <a:rPr lang="en-US" sz="2400" dirty="0" err="1" smtClean="0"/>
              <a:t>o'zlashtirmaguncha</a:t>
            </a:r>
            <a:r>
              <a:rPr lang="en-US" sz="2400" dirty="0" smtClean="0"/>
              <a:t> </a:t>
            </a:r>
            <a:r>
              <a:rPr lang="en-US" sz="2400" dirty="0" err="1" smtClean="0"/>
              <a:t>keyingisiga</a:t>
            </a:r>
            <a:r>
              <a:rPr lang="en-US" sz="2400" dirty="0" smtClean="0"/>
              <a:t> </a:t>
            </a:r>
            <a:r>
              <a:rPr lang="en-US" sz="2400" dirty="0" err="1" smtClean="0"/>
              <a:t>o'tmaydi</a:t>
            </a:r>
            <a:r>
              <a:rPr lang="en-US" sz="2400" dirty="0" smtClean="0"/>
              <a:t>. </a:t>
            </a:r>
            <a:r>
              <a:rPr lang="en-US" sz="2400" dirty="0" err="1" smtClean="0"/>
              <a:t>Shaxsiy</a:t>
            </a:r>
            <a:r>
              <a:rPr lang="en-US" sz="2400" dirty="0" smtClean="0"/>
              <a:t> </a:t>
            </a:r>
            <a:r>
              <a:rPr lang="en-US" sz="2400" dirty="0" err="1" smtClean="0"/>
              <a:t>rivojlanish</a:t>
            </a:r>
            <a:r>
              <a:rPr lang="en-US" sz="2400" dirty="0" smtClean="0"/>
              <a:t> </a:t>
            </a:r>
            <a:r>
              <a:rPr lang="en-US" sz="2400" dirty="0" err="1" smtClean="0"/>
              <a:t>rejasi</a:t>
            </a:r>
            <a:r>
              <a:rPr lang="en-US" sz="2400" dirty="0" smtClean="0"/>
              <a:t> .</a:t>
            </a:r>
            <a:r>
              <a:rPr lang="en-US" sz="2400" dirty="0" err="1" smtClean="0"/>
              <a:t>tuziladi</a:t>
            </a:r>
            <a:r>
              <a:rPr lang="en-US" sz="2400" dirty="0" smtClean="0"/>
              <a:t>.</a:t>
            </a:r>
          </a:p>
          <a:p>
            <a:endParaRPr lang="en-US" dirty="0"/>
          </a:p>
        </p:txBody>
      </p:sp>
    </p:spTree>
    <p:extLst>
      <p:ext uri="{BB962C8B-B14F-4D97-AF65-F5344CB8AC3E}">
        <p14:creationId xmlns:p14="http://schemas.microsoft.com/office/powerpoint/2010/main" val="3008456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7467600" cy="4678362"/>
          </a:xfrm>
        </p:spPr>
        <p:txBody>
          <a:bodyPr>
            <a:normAutofit fontScale="90000"/>
          </a:bodyPr>
          <a:lstStyle/>
          <a:p>
            <a:r>
              <a:rPr lang="en-US" sz="2000" b="1" dirty="0" smtClean="0"/>
              <a:t>                              </a:t>
            </a:r>
            <a:r>
              <a:rPr lang="en-US" sz="2000" b="1" dirty="0" err="1" smtClean="0"/>
              <a:t>Malaka</a:t>
            </a:r>
            <a:r>
              <a:rPr lang="en-US" sz="2000" b="1" dirty="0" smtClean="0"/>
              <a:t> </a:t>
            </a:r>
            <a:r>
              <a:rPr lang="en-US" sz="2000" b="1" dirty="0" err="1"/>
              <a:t>asosidagi</a:t>
            </a:r>
            <a:r>
              <a:rPr lang="en-US" sz="2000" b="1" dirty="0"/>
              <a:t> </a:t>
            </a:r>
            <a:r>
              <a:rPr lang="en-US" sz="2000" b="1" dirty="0" err="1" smtClean="0"/>
              <a:t>ta'lim</a:t>
            </a:r>
            <a:r>
              <a:rPr lang="en-US" sz="2000" b="1" dirty="0" smtClean="0"/>
              <a:t/>
            </a:r>
            <a:br>
              <a:rPr lang="en-US" sz="2000" b="1" dirty="0" smtClean="0"/>
            </a:br>
            <a:r>
              <a:rPr lang="en-US" sz="2000" dirty="0" smtClean="0"/>
              <a:t>- </a:t>
            </a:r>
            <a:r>
              <a:rPr lang="en-US" sz="2000" dirty="0" err="1"/>
              <a:t>Vaqt</a:t>
            </a:r>
            <a:r>
              <a:rPr lang="en-US" sz="2000" dirty="0"/>
              <a:t> </a:t>
            </a:r>
            <a:r>
              <a:rPr lang="en-US" sz="2000" dirty="0" err="1"/>
              <a:t>emas</a:t>
            </a:r>
            <a:r>
              <a:rPr lang="en-US" sz="2000" dirty="0"/>
              <a:t>, </a:t>
            </a:r>
            <a:r>
              <a:rPr lang="en-US" sz="2000" dirty="0" err="1"/>
              <a:t>balki</a:t>
            </a:r>
            <a:r>
              <a:rPr lang="en-US" sz="2000" dirty="0"/>
              <a:t> </a:t>
            </a:r>
            <a:r>
              <a:rPr lang="en-US" sz="2000" dirty="0" err="1"/>
              <a:t>malaka</a:t>
            </a:r>
            <a:r>
              <a:rPr lang="en-US" sz="2000" dirty="0"/>
              <a:t> </a:t>
            </a:r>
            <a:r>
              <a:rPr lang="en-US" sz="2000" dirty="0" err="1"/>
              <a:t>egallash</a:t>
            </a:r>
            <a:r>
              <a:rPr lang="en-US" sz="2000" dirty="0"/>
              <a:t> </a:t>
            </a:r>
            <a:r>
              <a:rPr lang="en-US" sz="2000" dirty="0" err="1"/>
              <a:t>muhim</a:t>
            </a:r>
            <a:r>
              <a:rPr lang="en-US" sz="2000" dirty="0"/>
              <a:t>. </a:t>
            </a:r>
            <a:r>
              <a:rPr lang="en-US" sz="2000" dirty="0" err="1"/>
              <a:t>O'quvchi</a:t>
            </a:r>
            <a:r>
              <a:rPr lang="en-US" sz="2000" dirty="0"/>
              <a:t> </a:t>
            </a:r>
            <a:r>
              <a:rPr lang="en-US" sz="2000" dirty="0" err="1"/>
              <a:t>ma'lum</a:t>
            </a:r>
            <a:r>
              <a:rPr lang="en-US" sz="2000" dirty="0"/>
              <a:t> </a:t>
            </a:r>
            <a:r>
              <a:rPr lang="en-US" sz="2000" dirty="0" err="1"/>
              <a:t>ko'nikmani</a:t>
            </a:r>
            <a:r>
              <a:rPr lang="en-US" sz="2000" dirty="0"/>
              <a:t> </a:t>
            </a:r>
            <a:r>
              <a:rPr lang="en-US" sz="2000" dirty="0" err="1"/>
              <a:t>to'liq</a:t>
            </a:r>
            <a:r>
              <a:rPr lang="en-US" sz="2000" dirty="0"/>
              <a:t> </a:t>
            </a:r>
            <a:r>
              <a:rPr lang="en-US" sz="2000" dirty="0" err="1"/>
              <a:t>o'zlashtirgach</a:t>
            </a:r>
            <a:r>
              <a:rPr lang="en-US" sz="2000" dirty="0"/>
              <a:t> </a:t>
            </a:r>
            <a:r>
              <a:rPr lang="en-US" sz="2000" dirty="0" err="1"/>
              <a:t>oldinga</a:t>
            </a:r>
            <a:r>
              <a:rPr lang="en-US" sz="2000" dirty="0"/>
              <a:t> </a:t>
            </a:r>
            <a:r>
              <a:rPr lang="en-US" sz="2000" dirty="0" err="1"/>
              <a:t>siljiydi</a:t>
            </a:r>
            <a:r>
              <a:rPr lang="en-US" sz="2000" dirty="0" smtClean="0"/>
              <a:t>.</a:t>
            </a:r>
            <a:br>
              <a:rPr lang="en-US" sz="2000" dirty="0" smtClean="0"/>
            </a:br>
            <a:r>
              <a:rPr lang="en-US" sz="2000" dirty="0"/>
              <a:t/>
            </a:r>
            <a:br>
              <a:rPr lang="en-US" sz="2000" dirty="0"/>
            </a:br>
            <a:r>
              <a:rPr lang="en-US" sz="2000" b="1" dirty="0" err="1">
                <a:solidFill>
                  <a:srgbClr val="FF0000"/>
                </a:solidFill>
              </a:rPr>
              <a:t>Tanlov</a:t>
            </a:r>
            <a:r>
              <a:rPr lang="en-US" sz="2000" b="1" dirty="0">
                <a:solidFill>
                  <a:srgbClr val="FF0000"/>
                </a:solidFill>
              </a:rPr>
              <a:t> </a:t>
            </a:r>
            <a:r>
              <a:rPr lang="en-US" sz="2000" b="1" dirty="0" err="1">
                <a:solidFill>
                  <a:srgbClr val="FF0000"/>
                </a:solidFill>
              </a:rPr>
              <a:t>asosidagi</a:t>
            </a:r>
            <a:r>
              <a:rPr lang="en-US" sz="2000" b="1" dirty="0">
                <a:solidFill>
                  <a:srgbClr val="FF0000"/>
                </a:solidFill>
              </a:rPr>
              <a:t> </a:t>
            </a:r>
            <a:r>
              <a:rPr lang="en-US" sz="2000" b="1" dirty="0" err="1">
                <a:solidFill>
                  <a:srgbClr val="FF0000"/>
                </a:solidFill>
              </a:rPr>
              <a:t>yoki</a:t>
            </a:r>
            <a:r>
              <a:rPr lang="en-US" sz="2000" b="1" dirty="0">
                <a:solidFill>
                  <a:srgbClr val="FF0000"/>
                </a:solidFill>
              </a:rPr>
              <a:t> </a:t>
            </a:r>
            <a:r>
              <a:rPr lang="en-US" sz="2000" b="1" dirty="0" err="1">
                <a:solidFill>
                  <a:srgbClr val="FF0000"/>
                </a:solidFill>
              </a:rPr>
              <a:t>loyiha</a:t>
            </a:r>
            <a:r>
              <a:rPr lang="en-US" sz="2000" b="1" dirty="0">
                <a:solidFill>
                  <a:srgbClr val="FF0000"/>
                </a:solidFill>
              </a:rPr>
              <a:t>/</a:t>
            </a:r>
            <a:r>
              <a:rPr lang="en-US" sz="2000" b="1" dirty="0" err="1">
                <a:solidFill>
                  <a:srgbClr val="FF0000"/>
                </a:solidFill>
              </a:rPr>
              <a:t>muammo</a:t>
            </a:r>
            <a:r>
              <a:rPr lang="en-US" sz="2000" b="1" dirty="0">
                <a:solidFill>
                  <a:srgbClr val="FF0000"/>
                </a:solidFill>
              </a:rPr>
              <a:t> </a:t>
            </a:r>
            <a:r>
              <a:rPr lang="en-US" sz="2000" b="1" dirty="0" err="1">
                <a:solidFill>
                  <a:srgbClr val="FF0000"/>
                </a:solidFill>
              </a:rPr>
              <a:t>asosidagi</a:t>
            </a:r>
            <a:r>
              <a:rPr lang="en-US" sz="2000" b="1" dirty="0">
                <a:solidFill>
                  <a:srgbClr val="FF0000"/>
                </a:solidFill>
              </a:rPr>
              <a:t> </a:t>
            </a:r>
            <a:r>
              <a:rPr lang="en-US" sz="2000" b="1" dirty="0" err="1" smtClean="0">
                <a:solidFill>
                  <a:srgbClr val="FF0000"/>
                </a:solidFill>
              </a:rPr>
              <a:t>ta'lim</a:t>
            </a:r>
            <a:r>
              <a:rPr lang="en-US" sz="2000" b="1" dirty="0" smtClean="0">
                <a:solidFill>
                  <a:srgbClr val="FF0000"/>
                </a:solidFill>
              </a:rPr>
              <a:t/>
            </a:r>
            <a:br>
              <a:rPr lang="en-US" sz="2000" b="1" dirty="0" smtClean="0">
                <a:solidFill>
                  <a:srgbClr val="FF0000"/>
                </a:solidFill>
              </a:rPr>
            </a:br>
            <a:r>
              <a:rPr lang="en-US" sz="2000" dirty="0" smtClean="0">
                <a:solidFill>
                  <a:srgbClr val="FF0000"/>
                </a:solidFill>
              </a:rPr>
              <a:t>- </a:t>
            </a:r>
            <a:r>
              <a:rPr lang="en-US" sz="2000" dirty="0" err="1">
                <a:solidFill>
                  <a:srgbClr val="FF0000"/>
                </a:solidFill>
              </a:rPr>
              <a:t>O'quvchi</a:t>
            </a:r>
            <a:r>
              <a:rPr lang="en-US" sz="2000" dirty="0">
                <a:solidFill>
                  <a:srgbClr val="FF0000"/>
                </a:solidFill>
              </a:rPr>
              <a:t> </a:t>
            </a:r>
            <a:r>
              <a:rPr lang="en-US" sz="2000" dirty="0" err="1">
                <a:solidFill>
                  <a:srgbClr val="FF0000"/>
                </a:solidFill>
              </a:rPr>
              <a:t>qanday</a:t>
            </a:r>
            <a:r>
              <a:rPr lang="en-US" sz="2000" dirty="0">
                <a:solidFill>
                  <a:srgbClr val="FF0000"/>
                </a:solidFill>
              </a:rPr>
              <a:t> </a:t>
            </a:r>
            <a:r>
              <a:rPr lang="en-US" sz="2000" dirty="0" err="1">
                <a:solidFill>
                  <a:srgbClr val="FF0000"/>
                </a:solidFill>
              </a:rPr>
              <a:t>o'rganishni</a:t>
            </a:r>
            <a:r>
              <a:rPr lang="en-US" sz="2000" dirty="0">
                <a:solidFill>
                  <a:srgbClr val="FF0000"/>
                </a:solidFill>
              </a:rPr>
              <a:t> </a:t>
            </a:r>
            <a:r>
              <a:rPr lang="en-US" sz="2000" dirty="0" err="1">
                <a:solidFill>
                  <a:srgbClr val="FF0000"/>
                </a:solidFill>
              </a:rPr>
              <a:t>yoki</a:t>
            </a:r>
            <a:r>
              <a:rPr lang="en-US" sz="2000" dirty="0">
                <a:solidFill>
                  <a:srgbClr val="FF0000"/>
                </a:solidFill>
              </a:rPr>
              <a:t> </a:t>
            </a:r>
            <a:r>
              <a:rPr lang="en-US" sz="2000" dirty="0" err="1">
                <a:solidFill>
                  <a:srgbClr val="FF0000"/>
                </a:solidFill>
              </a:rPr>
              <a:t>natijani</a:t>
            </a:r>
            <a:r>
              <a:rPr lang="en-US" sz="2000" dirty="0">
                <a:solidFill>
                  <a:srgbClr val="FF0000"/>
                </a:solidFill>
              </a:rPr>
              <a:t> </a:t>
            </a:r>
            <a:r>
              <a:rPr lang="en-US" sz="2000" dirty="0" err="1">
                <a:solidFill>
                  <a:srgbClr val="FF0000"/>
                </a:solidFill>
              </a:rPr>
              <a:t>qanday</a:t>
            </a:r>
            <a:r>
              <a:rPr lang="en-US" sz="2000" dirty="0">
                <a:solidFill>
                  <a:srgbClr val="FF0000"/>
                </a:solidFill>
              </a:rPr>
              <a:t> </a:t>
            </a:r>
            <a:r>
              <a:rPr lang="en-US" sz="2000" dirty="0" err="1">
                <a:solidFill>
                  <a:srgbClr val="FF0000"/>
                </a:solidFill>
              </a:rPr>
              <a:t>ko'rsatishni</a:t>
            </a:r>
            <a:r>
              <a:rPr lang="en-US" sz="2000" dirty="0">
                <a:solidFill>
                  <a:srgbClr val="FF0000"/>
                </a:solidFill>
              </a:rPr>
              <a:t> </a:t>
            </a:r>
            <a:r>
              <a:rPr lang="en-US" sz="2000" dirty="0" err="1">
                <a:solidFill>
                  <a:srgbClr val="FF0000"/>
                </a:solidFill>
              </a:rPr>
              <a:t>tanlaydi</a:t>
            </a:r>
            <a:r>
              <a:rPr lang="en-US" sz="2000" dirty="0">
                <a:solidFill>
                  <a:srgbClr val="FF0000"/>
                </a:solidFill>
              </a:rPr>
              <a:t> (</a:t>
            </a:r>
            <a:r>
              <a:rPr lang="en-US" sz="2000" dirty="0" err="1">
                <a:solidFill>
                  <a:srgbClr val="FF0000"/>
                </a:solidFill>
              </a:rPr>
              <a:t>rasm</a:t>
            </a:r>
            <a:r>
              <a:rPr lang="en-US" sz="2000" dirty="0">
                <a:solidFill>
                  <a:srgbClr val="FF0000"/>
                </a:solidFill>
              </a:rPr>
              <a:t> </a:t>
            </a:r>
            <a:r>
              <a:rPr lang="en-US" sz="2000" dirty="0" err="1">
                <a:solidFill>
                  <a:srgbClr val="FF0000"/>
                </a:solidFill>
              </a:rPr>
              <a:t>chizish</a:t>
            </a:r>
            <a:r>
              <a:rPr lang="en-US" sz="2000" dirty="0">
                <a:solidFill>
                  <a:srgbClr val="FF0000"/>
                </a:solidFill>
              </a:rPr>
              <a:t>, </a:t>
            </a:r>
            <a:r>
              <a:rPr lang="en-US" sz="2000" dirty="0" err="1">
                <a:solidFill>
                  <a:srgbClr val="FF0000"/>
                </a:solidFill>
              </a:rPr>
              <a:t>hikoya</a:t>
            </a:r>
            <a:r>
              <a:rPr lang="en-US" sz="2000" dirty="0">
                <a:solidFill>
                  <a:srgbClr val="FF0000"/>
                </a:solidFill>
              </a:rPr>
              <a:t> </a:t>
            </a:r>
            <a:r>
              <a:rPr lang="en-US" sz="2000" dirty="0" err="1">
                <a:solidFill>
                  <a:srgbClr val="FF0000"/>
                </a:solidFill>
              </a:rPr>
              <a:t>yozish</a:t>
            </a:r>
            <a:r>
              <a:rPr lang="en-US" sz="2000" dirty="0">
                <a:solidFill>
                  <a:srgbClr val="FF0000"/>
                </a:solidFill>
              </a:rPr>
              <a:t>, </a:t>
            </a:r>
            <a:r>
              <a:rPr lang="en-US" sz="2000" dirty="0" err="1">
                <a:solidFill>
                  <a:srgbClr val="FF0000"/>
                </a:solidFill>
              </a:rPr>
              <a:t>loyiha</a:t>
            </a:r>
            <a:r>
              <a:rPr lang="en-US" sz="2000" dirty="0">
                <a:solidFill>
                  <a:srgbClr val="FF0000"/>
                </a:solidFill>
              </a:rPr>
              <a:t> </a:t>
            </a:r>
            <a:r>
              <a:rPr lang="en-US" sz="2000" dirty="0" err="1" smtClean="0">
                <a:solidFill>
                  <a:srgbClr val="FF0000"/>
                </a:solidFill>
              </a:rPr>
              <a:t>qilish</a:t>
            </a:r>
            <a:r>
              <a:rPr lang="en-US" sz="2000" dirty="0" smtClean="0">
                <a:solidFill>
                  <a:srgbClr val="FF0000"/>
                </a:solidFill>
              </a:rPr>
              <a:t>.</a:t>
            </a:r>
            <a:r>
              <a:rPr lang="en-US" sz="2000" dirty="0">
                <a:solidFill>
                  <a:srgbClr val="FF0000"/>
                </a:solidFill>
              </a:rPr>
              <a:t/>
            </a:r>
            <a:br>
              <a:rPr lang="en-US" sz="2000" dirty="0">
                <a:solidFill>
                  <a:srgbClr val="FF0000"/>
                </a:solidFill>
              </a:rPr>
            </a:br>
            <a:r>
              <a:rPr lang="en-US" sz="2000" b="1" dirty="0" err="1"/>
              <a:t>Muammoli</a:t>
            </a:r>
            <a:r>
              <a:rPr lang="en-US" sz="2000" b="1" dirty="0"/>
              <a:t> </a:t>
            </a:r>
            <a:r>
              <a:rPr lang="en-US" sz="2000" b="1" dirty="0" err="1"/>
              <a:t>ta'lim</a:t>
            </a:r>
            <a:r>
              <a:rPr lang="en-US" sz="2000" dirty="0"/>
              <a:t> </a:t>
            </a:r>
            <a:r>
              <a:rPr lang="en-US" sz="2000" dirty="0" smtClean="0"/>
              <a:t/>
            </a:r>
            <a:br>
              <a:rPr lang="en-US" sz="2000" dirty="0" smtClean="0"/>
            </a:br>
            <a:r>
              <a:rPr lang="en-US" sz="2000" dirty="0" smtClean="0"/>
              <a:t>-Real </a:t>
            </a:r>
            <a:r>
              <a:rPr lang="en-US" sz="2000" dirty="0" err="1"/>
              <a:t>hayotiy</a:t>
            </a:r>
            <a:r>
              <a:rPr lang="en-US" sz="2000" dirty="0"/>
              <a:t> </a:t>
            </a:r>
            <a:r>
              <a:rPr lang="en-US" sz="2000" dirty="0" err="1"/>
              <a:t>muammolarni</a:t>
            </a:r>
            <a:r>
              <a:rPr lang="en-US" sz="2000" dirty="0"/>
              <a:t> </a:t>
            </a:r>
            <a:r>
              <a:rPr lang="en-US" sz="2000" dirty="0" err="1"/>
              <a:t>hal</a:t>
            </a:r>
            <a:r>
              <a:rPr lang="en-US" sz="2000" dirty="0"/>
              <a:t> </a:t>
            </a:r>
            <a:r>
              <a:rPr lang="en-US" sz="2000" dirty="0" err="1"/>
              <a:t>qilish</a:t>
            </a:r>
            <a:r>
              <a:rPr lang="en-US" sz="2000" dirty="0"/>
              <a:t> </a:t>
            </a:r>
            <a:r>
              <a:rPr lang="en-US" sz="2000" dirty="0" err="1"/>
              <a:t>orqali</a:t>
            </a:r>
            <a:r>
              <a:rPr lang="en-US" sz="2000" dirty="0"/>
              <a:t> </a:t>
            </a:r>
            <a:r>
              <a:rPr lang="en-US" sz="2000" dirty="0" err="1"/>
              <a:t>o'rganish</a:t>
            </a:r>
            <a:r>
              <a:rPr lang="en-US" sz="2000" dirty="0"/>
              <a:t>, </a:t>
            </a:r>
            <a:r>
              <a:rPr lang="en-US" sz="2000" dirty="0" err="1"/>
              <a:t>bu</a:t>
            </a:r>
            <a:r>
              <a:rPr lang="en-US" sz="2000" dirty="0"/>
              <a:t> </a:t>
            </a:r>
            <a:r>
              <a:rPr lang="en-US" sz="2000" dirty="0" err="1"/>
              <a:t>tanqidiy</a:t>
            </a:r>
            <a:r>
              <a:rPr lang="en-US" sz="2000" dirty="0"/>
              <a:t> </a:t>
            </a:r>
            <a:r>
              <a:rPr lang="en-US" sz="2000" dirty="0" err="1"/>
              <a:t>fikrlash</a:t>
            </a:r>
            <a:r>
              <a:rPr lang="en-US" sz="2000" dirty="0"/>
              <a:t> </a:t>
            </a:r>
            <a:r>
              <a:rPr lang="en-US" sz="2000" dirty="0" err="1"/>
              <a:t>va</a:t>
            </a:r>
            <a:r>
              <a:rPr lang="en-US" sz="2000" dirty="0"/>
              <a:t> </a:t>
            </a:r>
            <a:r>
              <a:rPr lang="en-US" sz="2000" dirty="0" err="1"/>
              <a:t>ijodkorlikni</a:t>
            </a:r>
            <a:r>
              <a:rPr lang="en-US" sz="2000" dirty="0"/>
              <a:t> </a:t>
            </a:r>
            <a:r>
              <a:rPr lang="en-US" sz="2000" dirty="0" err="1"/>
              <a:t>rivojlantiradi</a:t>
            </a:r>
            <a:r>
              <a:rPr lang="en-US" sz="2000" dirty="0"/>
              <a:t>.</a:t>
            </a:r>
            <a:br>
              <a:rPr lang="en-US" sz="2000" dirty="0"/>
            </a:br>
            <a:r>
              <a:rPr lang="en-US" sz="2000" dirty="0" smtClean="0"/>
              <a:t/>
            </a:r>
            <a:br>
              <a:rPr lang="en-US" sz="2000" dirty="0" smtClean="0"/>
            </a:br>
            <a:r>
              <a:rPr lang="en-US" sz="2000" b="1" dirty="0" smtClean="0">
                <a:solidFill>
                  <a:srgbClr val="002060"/>
                </a:solidFill>
              </a:rPr>
              <a:t>Blended </a:t>
            </a:r>
            <a:r>
              <a:rPr lang="en-US" sz="2000" b="1" dirty="0" err="1">
                <a:solidFill>
                  <a:srgbClr val="002060"/>
                </a:solidFill>
              </a:rPr>
              <a:t>yoki</a:t>
            </a:r>
            <a:r>
              <a:rPr lang="en-US" sz="2000" b="1" dirty="0">
                <a:solidFill>
                  <a:srgbClr val="002060"/>
                </a:solidFill>
              </a:rPr>
              <a:t> </a:t>
            </a:r>
            <a:r>
              <a:rPr lang="en-US" sz="2000" b="1" dirty="0" err="1">
                <a:solidFill>
                  <a:srgbClr val="002060"/>
                </a:solidFill>
              </a:rPr>
              <a:t>moslashuvchan</a:t>
            </a:r>
            <a:r>
              <a:rPr lang="en-US" sz="2000" b="1" dirty="0">
                <a:solidFill>
                  <a:srgbClr val="002060"/>
                </a:solidFill>
              </a:rPr>
              <a:t> </a:t>
            </a:r>
            <a:r>
              <a:rPr lang="en-US" sz="2000" b="1" dirty="0" err="1">
                <a:solidFill>
                  <a:srgbClr val="002060"/>
                </a:solidFill>
              </a:rPr>
              <a:t>ta'lim</a:t>
            </a:r>
            <a:r>
              <a:rPr lang="en-US" sz="2000" b="1" dirty="0">
                <a:solidFill>
                  <a:srgbClr val="002060"/>
                </a:solidFill>
              </a:rPr>
              <a:t> </a:t>
            </a: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a:t>
            </a:r>
            <a:r>
              <a:rPr lang="en-US" sz="2000" b="1" dirty="0" err="1" smtClean="0">
                <a:solidFill>
                  <a:srgbClr val="002060"/>
                </a:solidFill>
              </a:rPr>
              <a:t>Onlayn</a:t>
            </a:r>
            <a:r>
              <a:rPr lang="en-US" sz="2000" b="1" dirty="0" smtClean="0">
                <a:solidFill>
                  <a:srgbClr val="002060"/>
                </a:solidFill>
              </a:rPr>
              <a:t> </a:t>
            </a:r>
            <a:r>
              <a:rPr lang="en-US" sz="2000" b="1" dirty="0" err="1">
                <a:solidFill>
                  <a:srgbClr val="002060"/>
                </a:solidFill>
              </a:rPr>
              <a:t>va</a:t>
            </a:r>
            <a:r>
              <a:rPr lang="en-US" sz="2000" b="1" dirty="0">
                <a:solidFill>
                  <a:srgbClr val="002060"/>
                </a:solidFill>
              </a:rPr>
              <a:t> </a:t>
            </a:r>
            <a:r>
              <a:rPr lang="en-US" sz="2000" b="1" dirty="0" err="1">
                <a:solidFill>
                  <a:srgbClr val="002060"/>
                </a:solidFill>
              </a:rPr>
              <a:t>oflayn</a:t>
            </a:r>
            <a:r>
              <a:rPr lang="en-US" sz="2000" b="1" dirty="0">
                <a:solidFill>
                  <a:srgbClr val="002060"/>
                </a:solidFill>
              </a:rPr>
              <a:t> </a:t>
            </a:r>
            <a:r>
              <a:rPr lang="en-US" sz="2000" b="1" dirty="0" err="1">
                <a:solidFill>
                  <a:srgbClr val="002060"/>
                </a:solidFill>
              </a:rPr>
              <a:t>usullarni</a:t>
            </a:r>
            <a:r>
              <a:rPr lang="en-US" sz="2000" b="1" dirty="0">
                <a:solidFill>
                  <a:srgbClr val="002060"/>
                </a:solidFill>
              </a:rPr>
              <a:t> </a:t>
            </a:r>
            <a:r>
              <a:rPr lang="en-US" sz="2000" b="1" dirty="0" err="1">
                <a:solidFill>
                  <a:srgbClr val="002060"/>
                </a:solidFill>
              </a:rPr>
              <a:t>birlashtirish</a:t>
            </a:r>
            <a:r>
              <a:rPr lang="en-US" sz="2000" b="1" dirty="0">
                <a:solidFill>
                  <a:srgbClr val="002060"/>
                </a:solidFill>
              </a:rPr>
              <a:t>, </a:t>
            </a:r>
            <a:r>
              <a:rPr lang="en-US" sz="2000" b="1" dirty="0" err="1">
                <a:solidFill>
                  <a:srgbClr val="002060"/>
                </a:solidFill>
              </a:rPr>
              <a:t>o'quvchi</a:t>
            </a:r>
            <a:r>
              <a:rPr lang="en-US" sz="2000" b="1" dirty="0">
                <a:solidFill>
                  <a:srgbClr val="002060"/>
                </a:solidFill>
              </a:rPr>
              <a:t> </a:t>
            </a:r>
            <a:r>
              <a:rPr lang="en-US" sz="2000" b="1" dirty="0" err="1">
                <a:solidFill>
                  <a:srgbClr val="002060"/>
                </a:solidFill>
              </a:rPr>
              <a:t>o'z</a:t>
            </a:r>
            <a:r>
              <a:rPr lang="en-US" sz="2000" b="1" dirty="0">
                <a:solidFill>
                  <a:srgbClr val="002060"/>
                </a:solidFill>
              </a:rPr>
              <a:t> </a:t>
            </a:r>
            <a:r>
              <a:rPr lang="en-US" sz="2000" b="1" dirty="0" err="1">
                <a:solidFill>
                  <a:srgbClr val="002060"/>
                </a:solidFill>
              </a:rPr>
              <a:t>tezligida</a:t>
            </a:r>
            <a:r>
              <a:rPr lang="en-US" sz="2000" b="1" dirty="0">
                <a:solidFill>
                  <a:srgbClr val="002060"/>
                </a:solidFill>
              </a:rPr>
              <a:t> </a:t>
            </a:r>
            <a:r>
              <a:rPr lang="en-US" sz="2000" b="1" dirty="0" err="1">
                <a:solidFill>
                  <a:srgbClr val="002060"/>
                </a:solidFill>
              </a:rPr>
              <a:t>o'rganadi</a:t>
            </a:r>
            <a:r>
              <a:rPr lang="en-US" sz="2000" b="1" dirty="0">
                <a:solidFill>
                  <a:srgbClr val="002060"/>
                </a:solidFill>
              </a:rPr>
              <a:t>.</a:t>
            </a:r>
            <a:br>
              <a:rPr lang="en-US" sz="2000" b="1" dirty="0">
                <a:solidFill>
                  <a:srgbClr val="002060"/>
                </a:solidFill>
              </a:rPr>
            </a:br>
            <a:r>
              <a:rPr lang="en-US" sz="2000" b="1" dirty="0" err="1" smtClean="0">
                <a:solidFill>
                  <a:srgbClr val="002060"/>
                </a:solidFill>
              </a:rPr>
              <a:t>Buning</a:t>
            </a:r>
            <a:r>
              <a:rPr lang="en-US" sz="2000" b="1" dirty="0" smtClean="0">
                <a:solidFill>
                  <a:srgbClr val="002060"/>
                </a:solidFill>
              </a:rPr>
              <a:t> </a:t>
            </a:r>
            <a:r>
              <a:rPr lang="en-US" sz="2000" b="1" dirty="0" err="1" smtClean="0">
                <a:solidFill>
                  <a:srgbClr val="002060"/>
                </a:solidFill>
              </a:rPr>
              <a:t>uchun</a:t>
            </a:r>
            <a:r>
              <a:rPr lang="en-US" sz="2000" b="1" dirty="0" smtClean="0">
                <a:solidFill>
                  <a:srgbClr val="002060"/>
                </a:solidFill>
              </a:rPr>
              <a:t> </a:t>
            </a:r>
            <a:r>
              <a:rPr lang="en-US" sz="2000" b="1" dirty="0" err="1" smtClean="0">
                <a:solidFill>
                  <a:srgbClr val="002060"/>
                </a:solidFill>
              </a:rPr>
              <a:t>turli</a:t>
            </a:r>
            <a:r>
              <a:rPr lang="en-US" sz="2000" b="1" dirty="0" smtClean="0">
                <a:solidFill>
                  <a:srgbClr val="002060"/>
                </a:solidFill>
              </a:rPr>
              <a:t> </a:t>
            </a:r>
            <a:r>
              <a:rPr lang="en-US" sz="2000" b="1" dirty="0" err="1" smtClean="0">
                <a:solidFill>
                  <a:srgbClr val="002060"/>
                </a:solidFill>
              </a:rPr>
              <a:t>tizimlar</a:t>
            </a:r>
            <a:r>
              <a:rPr lang="en-US" sz="2000" b="1" dirty="0" smtClean="0">
                <a:solidFill>
                  <a:srgbClr val="002060"/>
                </a:solidFill>
              </a:rPr>
              <a:t> </a:t>
            </a:r>
            <a:r>
              <a:rPr lang="en-US" sz="2000" b="1" dirty="0" err="1" smtClean="0">
                <a:solidFill>
                  <a:srgbClr val="002060"/>
                </a:solidFill>
              </a:rPr>
              <a:t>mavjud</a:t>
            </a:r>
            <a:r>
              <a:rPr lang="en-US" sz="2000" b="1" dirty="0" smtClean="0">
                <a:solidFill>
                  <a:srgbClr val="002060"/>
                </a:solidFill>
              </a:rPr>
              <a:t> .</a:t>
            </a:r>
            <a:br>
              <a:rPr lang="en-US" sz="2000" b="1" dirty="0" smtClean="0">
                <a:solidFill>
                  <a:srgbClr val="002060"/>
                </a:solidFill>
              </a:rPr>
            </a:br>
            <a:r>
              <a:rPr lang="en-US" sz="2000" b="1" dirty="0" err="1" smtClean="0">
                <a:solidFill>
                  <a:srgbClr val="002060"/>
                </a:solidFill>
              </a:rPr>
              <a:t>Masalan</a:t>
            </a:r>
            <a:r>
              <a:rPr lang="en-US" sz="2000" b="1" dirty="0" smtClean="0">
                <a:solidFill>
                  <a:srgbClr val="002060"/>
                </a:solidFill>
              </a:rPr>
              <a:t>: </a:t>
            </a:r>
            <a:r>
              <a:rPr lang="en-US" sz="2000" b="1" dirty="0" err="1" smtClean="0">
                <a:solidFill>
                  <a:srgbClr val="002060"/>
                </a:solidFill>
              </a:rPr>
              <a:t>platformalar</a:t>
            </a:r>
            <a:endParaRPr lang="ru-RU" sz="2000" b="1" dirty="0">
              <a:solidFill>
                <a:srgbClr val="002060"/>
              </a:solidFill>
            </a:endParaRPr>
          </a:p>
        </p:txBody>
      </p:sp>
    </p:spTree>
    <p:extLst>
      <p:ext uri="{BB962C8B-B14F-4D97-AF65-F5344CB8AC3E}">
        <p14:creationId xmlns:p14="http://schemas.microsoft.com/office/powerpoint/2010/main" val="4213410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2133600"/>
            <a:ext cx="6553200" cy="4332762"/>
          </a:xfrm>
        </p:spPr>
        <p:txBody>
          <a:bodyPr>
            <a:noAutofit/>
          </a:bodyPr>
          <a:lstStyle/>
          <a:p>
            <a:pPr algn="ctr"/>
            <a:r>
              <a:rPr lang="en-US" sz="1600" dirty="0" err="1"/>
              <a:t>D</a:t>
            </a:r>
            <a:r>
              <a:rPr lang="en-US" sz="1600" dirty="0" err="1">
                <a:solidFill>
                  <a:srgbClr val="FF0000"/>
                </a:solidFill>
              </a:rPr>
              <a:t>avlat</a:t>
            </a:r>
            <a:r>
              <a:rPr lang="en-US" sz="1600" dirty="0">
                <a:solidFill>
                  <a:srgbClr val="FF0000"/>
                </a:solidFill>
              </a:rPr>
              <a:t> </a:t>
            </a:r>
            <a:r>
              <a:rPr lang="en-US" sz="1600" dirty="0" err="1">
                <a:solidFill>
                  <a:srgbClr val="FF0000"/>
                </a:solidFill>
              </a:rPr>
              <a:t>va</a:t>
            </a:r>
            <a:r>
              <a:rPr lang="en-US" sz="1600" dirty="0">
                <a:solidFill>
                  <a:srgbClr val="FF0000"/>
                </a:solidFill>
              </a:rPr>
              <a:t> </a:t>
            </a:r>
            <a:r>
              <a:rPr lang="en-US" sz="1600" dirty="0" err="1">
                <a:solidFill>
                  <a:srgbClr val="FF0000"/>
                </a:solidFill>
              </a:rPr>
              <a:t>milliy</a:t>
            </a:r>
            <a:r>
              <a:rPr lang="en-US" sz="1600" dirty="0">
                <a:solidFill>
                  <a:srgbClr val="FF0000"/>
                </a:solidFill>
              </a:rPr>
              <a:t> </a:t>
            </a:r>
            <a:r>
              <a:rPr lang="en-US" sz="1600" dirty="0" err="1">
                <a:solidFill>
                  <a:srgbClr val="FF0000"/>
                </a:solidFill>
              </a:rPr>
              <a:t>platformalar</a:t>
            </a:r>
            <a:r>
              <a:rPr lang="en-US" sz="1600" dirty="0">
                <a:solidFill>
                  <a:srgbClr val="FF0000"/>
                </a:solidFill>
              </a:rPr>
              <a:t> (</a:t>
            </a:r>
            <a:r>
              <a:rPr lang="en-US" sz="1600" dirty="0" err="1">
                <a:solidFill>
                  <a:srgbClr val="FF0000"/>
                </a:solidFill>
              </a:rPr>
              <a:t>bepul</a:t>
            </a:r>
            <a:r>
              <a:rPr lang="en-US" sz="1600" dirty="0">
                <a:solidFill>
                  <a:srgbClr val="FF0000"/>
                </a:solidFill>
              </a:rPr>
              <a:t>, </a:t>
            </a:r>
            <a:r>
              <a:rPr lang="en-US" sz="1600" dirty="0" err="1">
                <a:solidFill>
                  <a:srgbClr val="FF0000"/>
                </a:solidFill>
              </a:rPr>
              <a:t>rasmiy</a:t>
            </a:r>
            <a:r>
              <a:rPr lang="en-US" sz="1600" dirty="0">
                <a:solidFill>
                  <a:srgbClr val="FF0000"/>
                </a:solidFill>
              </a:rPr>
              <a:t> </a:t>
            </a:r>
            <a:r>
              <a:rPr lang="en-US" sz="1600" dirty="0" err="1">
                <a:solidFill>
                  <a:srgbClr val="FF0000"/>
                </a:solidFill>
              </a:rPr>
              <a:t>tavsiya</a:t>
            </a:r>
            <a:r>
              <a:rPr lang="en-US" sz="1600" dirty="0">
                <a:solidFill>
                  <a:srgbClr val="FF0000"/>
                </a:solidFill>
              </a:rPr>
              <a:t> </a:t>
            </a:r>
            <a:r>
              <a:rPr lang="en-US" sz="1600" dirty="0" err="1" smtClean="0">
                <a:solidFill>
                  <a:srgbClr val="FF0000"/>
                </a:solidFill>
              </a:rPr>
              <a:t>etilgan</a:t>
            </a:r>
            <a:r>
              <a:rPr lang="en-US" sz="1600" dirty="0" smtClean="0"/>
              <a:t/>
            </a:r>
            <a:br>
              <a:rPr lang="en-US" sz="1600" dirty="0" smtClean="0"/>
            </a:br>
            <a:r>
              <a:rPr lang="en-US" sz="1600" dirty="0"/>
              <a:t/>
            </a:r>
            <a:br>
              <a:rPr lang="en-US" sz="1600" dirty="0"/>
            </a:br>
            <a:r>
              <a:rPr lang="en-US" sz="1600" dirty="0">
                <a:solidFill>
                  <a:srgbClr val="7030A0"/>
                </a:solidFill>
              </a:rPr>
              <a:t>Maktab.uz </a:t>
            </a:r>
            <a:r>
              <a:rPr lang="en-US" sz="1600" dirty="0" err="1">
                <a:solidFill>
                  <a:srgbClr val="7030A0"/>
                </a:solidFill>
              </a:rPr>
              <a:t>Boshlang'ich</a:t>
            </a:r>
            <a:r>
              <a:rPr lang="en-US" sz="1600" dirty="0">
                <a:solidFill>
                  <a:srgbClr val="7030A0"/>
                </a:solidFill>
              </a:rPr>
              <a:t> </a:t>
            </a:r>
            <a:r>
              <a:rPr lang="en-US" sz="1600" dirty="0" err="1">
                <a:solidFill>
                  <a:srgbClr val="7030A0"/>
                </a:solidFill>
              </a:rPr>
              <a:t>sinflar</a:t>
            </a:r>
            <a:r>
              <a:rPr lang="en-US" sz="1600" dirty="0">
                <a:solidFill>
                  <a:srgbClr val="7030A0"/>
                </a:solidFill>
              </a:rPr>
              <a:t> </a:t>
            </a:r>
            <a:r>
              <a:rPr lang="en-US" sz="1600" dirty="0" err="1">
                <a:solidFill>
                  <a:srgbClr val="7030A0"/>
                </a:solidFill>
              </a:rPr>
              <a:t>uchun</a:t>
            </a:r>
            <a:r>
              <a:rPr lang="en-US" sz="1600" dirty="0">
                <a:solidFill>
                  <a:srgbClr val="7030A0"/>
                </a:solidFill>
              </a:rPr>
              <a:t> </a:t>
            </a:r>
            <a:r>
              <a:rPr lang="en-US" sz="1600" dirty="0" err="1">
                <a:solidFill>
                  <a:srgbClr val="7030A0"/>
                </a:solidFill>
              </a:rPr>
              <a:t>eng</a:t>
            </a:r>
            <a:r>
              <a:rPr lang="en-US" sz="1600" dirty="0">
                <a:solidFill>
                  <a:srgbClr val="7030A0"/>
                </a:solidFill>
              </a:rPr>
              <a:t> </a:t>
            </a:r>
            <a:r>
              <a:rPr lang="en-US" sz="1600" dirty="0" err="1">
                <a:solidFill>
                  <a:srgbClr val="7030A0"/>
                </a:solidFill>
              </a:rPr>
              <a:t>muhim</a:t>
            </a:r>
            <a:r>
              <a:rPr lang="en-US" sz="1600" dirty="0">
                <a:solidFill>
                  <a:srgbClr val="7030A0"/>
                </a:solidFill>
              </a:rPr>
              <a:t> </a:t>
            </a:r>
            <a:r>
              <a:rPr lang="en-US" sz="1600" dirty="0" err="1">
                <a:solidFill>
                  <a:srgbClr val="7030A0"/>
                </a:solidFill>
              </a:rPr>
              <a:t>platformalardan</a:t>
            </a:r>
            <a:r>
              <a:rPr lang="en-US" sz="1600" dirty="0">
                <a:solidFill>
                  <a:srgbClr val="7030A0"/>
                </a:solidFill>
              </a:rPr>
              <a:t> </a:t>
            </a:r>
            <a:r>
              <a:rPr lang="en-US" sz="1600" dirty="0" err="1">
                <a:solidFill>
                  <a:srgbClr val="7030A0"/>
                </a:solidFill>
              </a:rPr>
              <a:t>biri</a:t>
            </a:r>
            <a:r>
              <a:rPr lang="en-US" sz="1600" dirty="0">
                <a:solidFill>
                  <a:srgbClr val="7030A0"/>
                </a:solidFill>
              </a:rPr>
              <a:t>. </a:t>
            </a:r>
            <a:r>
              <a:rPr lang="en-US" sz="1600" dirty="0" err="1">
                <a:solidFill>
                  <a:srgbClr val="7030A0"/>
                </a:solidFill>
              </a:rPr>
              <a:t>Videodarslar</a:t>
            </a:r>
            <a:r>
              <a:rPr lang="en-US" sz="1600" dirty="0">
                <a:solidFill>
                  <a:srgbClr val="7030A0"/>
                </a:solidFill>
              </a:rPr>
              <a:t> </a:t>
            </a:r>
            <a:r>
              <a:rPr lang="en-US" sz="1600" dirty="0" err="1">
                <a:solidFill>
                  <a:srgbClr val="7030A0"/>
                </a:solidFill>
              </a:rPr>
              <a:t>kutubxonasi</a:t>
            </a:r>
            <a:r>
              <a:rPr lang="en-US" sz="1600" dirty="0">
                <a:solidFill>
                  <a:srgbClr val="7030A0"/>
                </a:solidFill>
              </a:rPr>
              <a:t> (1-4-sinflar </a:t>
            </a:r>
            <a:r>
              <a:rPr lang="en-US" sz="1600" dirty="0" err="1">
                <a:solidFill>
                  <a:srgbClr val="7030A0"/>
                </a:solidFill>
              </a:rPr>
              <a:t>uchun</a:t>
            </a:r>
            <a:r>
              <a:rPr lang="en-US" sz="1600" dirty="0">
                <a:solidFill>
                  <a:srgbClr val="7030A0"/>
                </a:solidFill>
              </a:rPr>
              <a:t> </a:t>
            </a:r>
            <a:r>
              <a:rPr lang="en-US" sz="1600" dirty="0" err="1">
                <a:solidFill>
                  <a:srgbClr val="7030A0"/>
                </a:solidFill>
              </a:rPr>
              <a:t>ona</a:t>
            </a:r>
            <a:r>
              <a:rPr lang="en-US" sz="1600" dirty="0">
                <a:solidFill>
                  <a:srgbClr val="7030A0"/>
                </a:solidFill>
              </a:rPr>
              <a:t> </a:t>
            </a:r>
            <a:r>
              <a:rPr lang="en-US" sz="1600" dirty="0" err="1">
                <a:solidFill>
                  <a:srgbClr val="7030A0"/>
                </a:solidFill>
              </a:rPr>
              <a:t>tili</a:t>
            </a:r>
            <a:r>
              <a:rPr lang="en-US" sz="1600" dirty="0">
                <a:solidFill>
                  <a:srgbClr val="7030A0"/>
                </a:solidFill>
              </a:rPr>
              <a:t>, </a:t>
            </a:r>
            <a:r>
              <a:rPr lang="en-US" sz="1600" dirty="0" err="1">
                <a:solidFill>
                  <a:srgbClr val="7030A0"/>
                </a:solidFill>
              </a:rPr>
              <a:t>matematika</a:t>
            </a:r>
            <a:r>
              <a:rPr lang="en-US" sz="1600" dirty="0">
                <a:solidFill>
                  <a:srgbClr val="7030A0"/>
                </a:solidFill>
              </a:rPr>
              <a:t>, </a:t>
            </a:r>
            <a:r>
              <a:rPr lang="en-US" sz="1600" dirty="0" err="1">
                <a:solidFill>
                  <a:srgbClr val="7030A0"/>
                </a:solidFill>
              </a:rPr>
              <a:t>tabiatshunoslik</a:t>
            </a:r>
            <a:r>
              <a:rPr lang="en-US" sz="1600" dirty="0">
                <a:solidFill>
                  <a:srgbClr val="7030A0"/>
                </a:solidFill>
              </a:rPr>
              <a:t>, </a:t>
            </a:r>
            <a:r>
              <a:rPr lang="en-US" sz="1600" dirty="0" err="1">
                <a:solidFill>
                  <a:srgbClr val="7030A0"/>
                </a:solidFill>
              </a:rPr>
              <a:t>tasviriy</a:t>
            </a:r>
            <a:r>
              <a:rPr lang="en-US" sz="1600" dirty="0">
                <a:solidFill>
                  <a:srgbClr val="7030A0"/>
                </a:solidFill>
              </a:rPr>
              <a:t> </a:t>
            </a:r>
            <a:r>
              <a:rPr lang="en-US" sz="1600" dirty="0" err="1">
                <a:solidFill>
                  <a:srgbClr val="7030A0"/>
                </a:solidFill>
              </a:rPr>
              <a:t>san'at</a:t>
            </a:r>
            <a:r>
              <a:rPr lang="en-US" sz="1600" dirty="0">
                <a:solidFill>
                  <a:srgbClr val="7030A0"/>
                </a:solidFill>
              </a:rPr>
              <a:t> </a:t>
            </a:r>
            <a:r>
              <a:rPr lang="en-US" sz="1600" dirty="0" err="1">
                <a:solidFill>
                  <a:srgbClr val="7030A0"/>
                </a:solidFill>
              </a:rPr>
              <a:t>va</a:t>
            </a:r>
            <a:r>
              <a:rPr lang="en-US" sz="1600" dirty="0">
                <a:solidFill>
                  <a:srgbClr val="7030A0"/>
                </a:solidFill>
              </a:rPr>
              <a:t> </a:t>
            </a:r>
            <a:r>
              <a:rPr lang="en-US" sz="1600" dirty="0" err="1" smtClean="0">
                <a:solidFill>
                  <a:srgbClr val="7030A0"/>
                </a:solidFill>
              </a:rPr>
              <a:t>boshqalar</a:t>
            </a:r>
            <a:r>
              <a:rPr lang="en-US" sz="1600" dirty="0" smtClean="0">
                <a:solidFill>
                  <a:srgbClr val="7030A0"/>
                </a:solidFill>
              </a:rPr>
              <a:t>, </a:t>
            </a:r>
            <a:r>
              <a:rPr lang="en-US" sz="1600" dirty="0" err="1">
                <a:solidFill>
                  <a:srgbClr val="7030A0"/>
                </a:solidFill>
              </a:rPr>
              <a:t>interaktiv</a:t>
            </a:r>
            <a:r>
              <a:rPr lang="en-US" sz="1600" dirty="0">
                <a:solidFill>
                  <a:srgbClr val="7030A0"/>
                </a:solidFill>
              </a:rPr>
              <a:t> </a:t>
            </a:r>
            <a:r>
              <a:rPr lang="en-US" sz="1600" dirty="0" err="1">
                <a:solidFill>
                  <a:srgbClr val="7030A0"/>
                </a:solidFill>
              </a:rPr>
              <a:t>topshiriqlar</a:t>
            </a:r>
            <a:r>
              <a:rPr lang="en-US" sz="1600" dirty="0">
                <a:solidFill>
                  <a:srgbClr val="7030A0"/>
                </a:solidFill>
              </a:rPr>
              <a:t>, </a:t>
            </a:r>
            <a:r>
              <a:rPr lang="en-US" sz="1600" dirty="0" err="1">
                <a:solidFill>
                  <a:srgbClr val="7030A0"/>
                </a:solidFill>
              </a:rPr>
              <a:t>savollar</a:t>
            </a:r>
            <a:r>
              <a:rPr lang="en-US" sz="1600" dirty="0">
                <a:solidFill>
                  <a:srgbClr val="7030A0"/>
                </a:solidFill>
              </a:rPr>
              <a:t> </a:t>
            </a:r>
            <a:r>
              <a:rPr lang="en-US" sz="1600" dirty="0" err="1">
                <a:solidFill>
                  <a:srgbClr val="7030A0"/>
                </a:solidFill>
              </a:rPr>
              <a:t>va</a:t>
            </a:r>
            <a:r>
              <a:rPr lang="en-US" sz="1600" dirty="0">
                <a:solidFill>
                  <a:srgbClr val="7030A0"/>
                </a:solidFill>
              </a:rPr>
              <a:t> </a:t>
            </a:r>
            <a:r>
              <a:rPr lang="en-US" sz="1600" dirty="0" err="1">
                <a:solidFill>
                  <a:srgbClr val="7030A0"/>
                </a:solidFill>
              </a:rPr>
              <a:t>mustahkamlash</a:t>
            </a:r>
            <a:r>
              <a:rPr lang="en-US" sz="1600" dirty="0">
                <a:solidFill>
                  <a:srgbClr val="7030A0"/>
                </a:solidFill>
              </a:rPr>
              <a:t> </a:t>
            </a:r>
            <a:r>
              <a:rPr lang="en-US" sz="1600" dirty="0" err="1">
                <a:solidFill>
                  <a:srgbClr val="7030A0"/>
                </a:solidFill>
              </a:rPr>
              <a:t>materiallari</a:t>
            </a:r>
            <a:r>
              <a:rPr lang="en-US" sz="1600" dirty="0">
                <a:solidFill>
                  <a:srgbClr val="7030A0"/>
                </a:solidFill>
              </a:rPr>
              <a:t> </a:t>
            </a:r>
            <a:r>
              <a:rPr lang="en-US" sz="1600" dirty="0" err="1">
                <a:solidFill>
                  <a:srgbClr val="7030A0"/>
                </a:solidFill>
              </a:rPr>
              <a:t>mavjud</a:t>
            </a:r>
            <a:r>
              <a:rPr lang="en-US" sz="1600" dirty="0">
                <a:solidFill>
                  <a:srgbClr val="7030A0"/>
                </a:solidFill>
              </a:rPr>
              <a:t>. </a:t>
            </a:r>
            <a:r>
              <a:rPr lang="en-US" sz="1600" dirty="0" err="1">
                <a:solidFill>
                  <a:srgbClr val="7030A0"/>
                </a:solidFill>
              </a:rPr>
              <a:t>O'quvchilar</a:t>
            </a:r>
            <a:r>
              <a:rPr lang="en-US" sz="1600" dirty="0">
                <a:solidFill>
                  <a:srgbClr val="7030A0"/>
                </a:solidFill>
              </a:rPr>
              <a:t> </a:t>
            </a:r>
            <a:r>
              <a:rPr lang="en-US" sz="1600" dirty="0" err="1">
                <a:solidFill>
                  <a:srgbClr val="7030A0"/>
                </a:solidFill>
              </a:rPr>
              <a:t>darsni</a:t>
            </a:r>
            <a:r>
              <a:rPr lang="en-US" sz="1600" dirty="0">
                <a:solidFill>
                  <a:srgbClr val="7030A0"/>
                </a:solidFill>
              </a:rPr>
              <a:t> </a:t>
            </a:r>
            <a:r>
              <a:rPr lang="en-US" sz="1600" dirty="0" err="1">
                <a:solidFill>
                  <a:srgbClr val="7030A0"/>
                </a:solidFill>
              </a:rPr>
              <a:t>o'tkazib</a:t>
            </a:r>
            <a:r>
              <a:rPr lang="en-US" sz="1600" dirty="0">
                <a:solidFill>
                  <a:srgbClr val="7030A0"/>
                </a:solidFill>
              </a:rPr>
              <a:t> </a:t>
            </a:r>
            <a:r>
              <a:rPr lang="en-US" sz="1600" dirty="0" err="1">
                <a:solidFill>
                  <a:srgbClr val="7030A0"/>
                </a:solidFill>
              </a:rPr>
              <a:t>yuborsa</a:t>
            </a:r>
            <a:r>
              <a:rPr lang="en-US" sz="1600" dirty="0">
                <a:solidFill>
                  <a:srgbClr val="7030A0"/>
                </a:solidFill>
              </a:rPr>
              <a:t>, </a:t>
            </a:r>
            <a:r>
              <a:rPr lang="en-US" sz="1600" dirty="0" err="1">
                <a:solidFill>
                  <a:srgbClr val="7030A0"/>
                </a:solidFill>
              </a:rPr>
              <a:t>uyda</a:t>
            </a:r>
            <a:r>
              <a:rPr lang="en-US" sz="1600" dirty="0">
                <a:solidFill>
                  <a:srgbClr val="7030A0"/>
                </a:solidFill>
              </a:rPr>
              <a:t> </a:t>
            </a:r>
            <a:r>
              <a:rPr lang="en-US" sz="1600" dirty="0" err="1">
                <a:solidFill>
                  <a:srgbClr val="7030A0"/>
                </a:solidFill>
              </a:rPr>
              <a:t>qayta</a:t>
            </a:r>
            <a:r>
              <a:rPr lang="en-US" sz="1600" dirty="0">
                <a:solidFill>
                  <a:srgbClr val="7030A0"/>
                </a:solidFill>
              </a:rPr>
              <a:t> </a:t>
            </a:r>
            <a:r>
              <a:rPr lang="en-US" sz="1600" dirty="0" err="1">
                <a:solidFill>
                  <a:srgbClr val="7030A0"/>
                </a:solidFill>
              </a:rPr>
              <a:t>ko'rib</a:t>
            </a:r>
            <a:r>
              <a:rPr lang="en-US" sz="1600" dirty="0">
                <a:solidFill>
                  <a:srgbClr val="7030A0"/>
                </a:solidFill>
              </a:rPr>
              <a:t> </a:t>
            </a:r>
            <a:r>
              <a:rPr lang="en-US" sz="1600" dirty="0" err="1">
                <a:solidFill>
                  <a:srgbClr val="7030A0"/>
                </a:solidFill>
              </a:rPr>
              <a:t>chiqishi</a:t>
            </a:r>
            <a:r>
              <a:rPr lang="en-US" sz="1600" dirty="0">
                <a:solidFill>
                  <a:srgbClr val="7030A0"/>
                </a:solidFill>
              </a:rPr>
              <a:t> </a:t>
            </a:r>
            <a:r>
              <a:rPr lang="en-US" sz="1600" dirty="0" err="1">
                <a:solidFill>
                  <a:srgbClr val="7030A0"/>
                </a:solidFill>
              </a:rPr>
              <a:t>mumkin</a:t>
            </a:r>
            <a:r>
              <a:rPr lang="en-US" sz="1600" dirty="0">
                <a:solidFill>
                  <a:srgbClr val="7030A0"/>
                </a:solidFill>
              </a:rPr>
              <a:t>. </a:t>
            </a:r>
            <a:r>
              <a:rPr lang="en-US" sz="1600" dirty="0" err="1">
                <a:solidFill>
                  <a:srgbClr val="7030A0"/>
                </a:solidFill>
              </a:rPr>
              <a:t>O'qituvchilar</a:t>
            </a:r>
            <a:r>
              <a:rPr lang="en-US" sz="1600" dirty="0">
                <a:solidFill>
                  <a:srgbClr val="7030A0"/>
                </a:solidFill>
              </a:rPr>
              <a:t> </a:t>
            </a:r>
            <a:r>
              <a:rPr lang="en-US" sz="1600" dirty="0" err="1">
                <a:solidFill>
                  <a:srgbClr val="7030A0"/>
                </a:solidFill>
              </a:rPr>
              <a:t>va</a:t>
            </a:r>
            <a:r>
              <a:rPr lang="en-US" sz="1600" dirty="0">
                <a:solidFill>
                  <a:srgbClr val="7030A0"/>
                </a:solidFill>
              </a:rPr>
              <a:t> </a:t>
            </a:r>
            <a:r>
              <a:rPr lang="en-US" sz="1600" dirty="0" err="1">
                <a:solidFill>
                  <a:srgbClr val="7030A0"/>
                </a:solidFill>
              </a:rPr>
              <a:t>ota-onalar</a:t>
            </a:r>
            <a:r>
              <a:rPr lang="en-US" sz="1600" dirty="0">
                <a:solidFill>
                  <a:srgbClr val="7030A0"/>
                </a:solidFill>
              </a:rPr>
              <a:t> </a:t>
            </a:r>
            <a:r>
              <a:rPr lang="en-US" sz="1600" dirty="0" err="1">
                <a:solidFill>
                  <a:srgbClr val="7030A0"/>
                </a:solidFill>
              </a:rPr>
              <a:t>o'quv</a:t>
            </a:r>
            <a:r>
              <a:rPr lang="en-US" sz="1600" dirty="0">
                <a:solidFill>
                  <a:srgbClr val="7030A0"/>
                </a:solidFill>
              </a:rPr>
              <a:t> </a:t>
            </a:r>
            <a:r>
              <a:rPr lang="en-US" sz="1600" dirty="0" err="1">
                <a:solidFill>
                  <a:srgbClr val="7030A0"/>
                </a:solidFill>
              </a:rPr>
              <a:t>jarayonini</a:t>
            </a:r>
            <a:r>
              <a:rPr lang="en-US" sz="1600" dirty="0">
                <a:solidFill>
                  <a:srgbClr val="7030A0"/>
                </a:solidFill>
              </a:rPr>
              <a:t> </a:t>
            </a:r>
            <a:r>
              <a:rPr lang="en-US" sz="1600" dirty="0" err="1">
                <a:solidFill>
                  <a:srgbClr val="7030A0"/>
                </a:solidFill>
              </a:rPr>
              <a:t>kuzatishi</a:t>
            </a:r>
            <a:r>
              <a:rPr lang="en-US" sz="1600" dirty="0">
                <a:solidFill>
                  <a:srgbClr val="7030A0"/>
                </a:solidFill>
              </a:rPr>
              <a:t> </a:t>
            </a:r>
            <a:r>
              <a:rPr lang="en-US" sz="1600" dirty="0" err="1">
                <a:solidFill>
                  <a:srgbClr val="7030A0"/>
                </a:solidFill>
              </a:rPr>
              <a:t>mumkin</a:t>
            </a:r>
            <a:r>
              <a:rPr lang="en-US" sz="1600" dirty="0">
                <a:solidFill>
                  <a:srgbClr val="7030A0"/>
                </a:solidFill>
              </a:rPr>
              <a:t>. Bu </a:t>
            </a:r>
            <a:r>
              <a:rPr lang="en-US" sz="1600" dirty="0" err="1">
                <a:solidFill>
                  <a:srgbClr val="7030A0"/>
                </a:solidFill>
              </a:rPr>
              <a:t>platforma</a:t>
            </a:r>
            <a:r>
              <a:rPr lang="en-US" sz="1600" dirty="0">
                <a:solidFill>
                  <a:srgbClr val="7030A0"/>
                </a:solidFill>
              </a:rPr>
              <a:t> </a:t>
            </a:r>
            <a:r>
              <a:rPr lang="en-US" sz="1600" dirty="0" err="1">
                <a:solidFill>
                  <a:srgbClr val="7030A0"/>
                </a:solidFill>
              </a:rPr>
              <a:t>xalqaro</a:t>
            </a:r>
            <a:r>
              <a:rPr lang="en-US" sz="1600" dirty="0">
                <a:solidFill>
                  <a:srgbClr val="7030A0"/>
                </a:solidFill>
              </a:rPr>
              <a:t> </a:t>
            </a:r>
            <a:r>
              <a:rPr lang="en-US" sz="1600" dirty="0" err="1">
                <a:solidFill>
                  <a:srgbClr val="7030A0"/>
                </a:solidFill>
              </a:rPr>
              <a:t>standartlarga</a:t>
            </a:r>
            <a:r>
              <a:rPr lang="en-US" sz="1600" dirty="0">
                <a:solidFill>
                  <a:srgbClr val="7030A0"/>
                </a:solidFill>
              </a:rPr>
              <a:t> </a:t>
            </a:r>
            <a:r>
              <a:rPr lang="en-US" sz="1600" dirty="0" err="1">
                <a:solidFill>
                  <a:srgbClr val="7030A0"/>
                </a:solidFill>
              </a:rPr>
              <a:t>mos</a:t>
            </a:r>
            <a:r>
              <a:rPr lang="en-US" sz="1600" dirty="0">
                <a:solidFill>
                  <a:srgbClr val="7030A0"/>
                </a:solidFill>
              </a:rPr>
              <a:t> </a:t>
            </a:r>
            <a:r>
              <a:rPr lang="en-US" sz="1600" dirty="0" err="1">
                <a:solidFill>
                  <a:srgbClr val="7030A0"/>
                </a:solidFill>
              </a:rPr>
              <a:t>va</a:t>
            </a:r>
            <a:r>
              <a:rPr lang="en-US" sz="1600" dirty="0">
                <a:solidFill>
                  <a:srgbClr val="7030A0"/>
                </a:solidFill>
              </a:rPr>
              <a:t> </a:t>
            </a:r>
            <a:r>
              <a:rPr lang="en-US" sz="1600" dirty="0" err="1">
                <a:solidFill>
                  <a:srgbClr val="7030A0"/>
                </a:solidFill>
              </a:rPr>
              <a:t>maktablarda</a:t>
            </a:r>
            <a:r>
              <a:rPr lang="en-US" sz="1600" dirty="0">
                <a:solidFill>
                  <a:srgbClr val="7030A0"/>
                </a:solidFill>
              </a:rPr>
              <a:t> blended learning (</a:t>
            </a:r>
            <a:r>
              <a:rPr lang="en-US" sz="1600" dirty="0" err="1">
                <a:solidFill>
                  <a:srgbClr val="7030A0"/>
                </a:solidFill>
              </a:rPr>
              <a:t>onlayn</a:t>
            </a:r>
            <a:r>
              <a:rPr lang="en-US" sz="1600" dirty="0">
                <a:solidFill>
                  <a:srgbClr val="7030A0"/>
                </a:solidFill>
              </a:rPr>
              <a:t> + </a:t>
            </a:r>
            <a:r>
              <a:rPr lang="en-US" sz="1600" dirty="0" err="1">
                <a:solidFill>
                  <a:srgbClr val="7030A0"/>
                </a:solidFill>
              </a:rPr>
              <a:t>sinf</a:t>
            </a:r>
            <a:r>
              <a:rPr lang="en-US" sz="1600" dirty="0">
                <a:solidFill>
                  <a:srgbClr val="7030A0"/>
                </a:solidFill>
              </a:rPr>
              <a:t> </a:t>
            </a:r>
            <a:r>
              <a:rPr lang="en-US" sz="1600" dirty="0" err="1">
                <a:solidFill>
                  <a:srgbClr val="7030A0"/>
                </a:solidFill>
              </a:rPr>
              <a:t>darsi</a:t>
            </a:r>
            <a:r>
              <a:rPr lang="en-US" sz="1600" dirty="0">
                <a:solidFill>
                  <a:srgbClr val="7030A0"/>
                </a:solidFill>
              </a:rPr>
              <a:t>) </a:t>
            </a:r>
            <a:r>
              <a:rPr lang="en-US" sz="1600" dirty="0" err="1">
                <a:solidFill>
                  <a:srgbClr val="7030A0"/>
                </a:solidFill>
              </a:rPr>
              <a:t>uchun</a:t>
            </a:r>
            <a:r>
              <a:rPr lang="en-US" sz="1600" dirty="0">
                <a:solidFill>
                  <a:srgbClr val="7030A0"/>
                </a:solidFill>
              </a:rPr>
              <a:t> </a:t>
            </a:r>
            <a:r>
              <a:rPr lang="en-US" sz="1600" dirty="0" err="1">
                <a:solidFill>
                  <a:srgbClr val="7030A0"/>
                </a:solidFill>
              </a:rPr>
              <a:t>ishlatiladi</a:t>
            </a:r>
            <a:r>
              <a:rPr lang="en-US" sz="1600" dirty="0">
                <a:solidFill>
                  <a:srgbClr val="7030A0"/>
                </a:solidFill>
              </a:rPr>
              <a:t>.</a:t>
            </a:r>
            <a:br>
              <a:rPr lang="en-US" sz="1600" dirty="0">
                <a:solidFill>
                  <a:srgbClr val="7030A0"/>
                </a:solidFill>
              </a:rPr>
            </a:br>
            <a:r>
              <a:rPr lang="en-US" sz="1600" dirty="0">
                <a:solidFill>
                  <a:srgbClr val="C00000"/>
                </a:solidFill>
              </a:rPr>
              <a:t>ZiyoNET.uz </a:t>
            </a:r>
            <a:r>
              <a:rPr lang="en-US" sz="1600" dirty="0" err="1">
                <a:solidFill>
                  <a:srgbClr val="C00000"/>
                </a:solidFill>
              </a:rPr>
              <a:t>Elektron</a:t>
            </a:r>
            <a:r>
              <a:rPr lang="en-US" sz="1600" dirty="0">
                <a:solidFill>
                  <a:srgbClr val="C00000"/>
                </a:solidFill>
              </a:rPr>
              <a:t> </a:t>
            </a:r>
            <a:r>
              <a:rPr lang="en-US" sz="1600" dirty="0" err="1">
                <a:solidFill>
                  <a:srgbClr val="C00000"/>
                </a:solidFill>
              </a:rPr>
              <a:t>kutubxona</a:t>
            </a:r>
            <a:r>
              <a:rPr lang="en-US" sz="1600" dirty="0">
                <a:solidFill>
                  <a:srgbClr val="C00000"/>
                </a:solidFill>
              </a:rPr>
              <a:t> </a:t>
            </a:r>
            <a:r>
              <a:rPr lang="en-US" sz="1600" dirty="0" err="1">
                <a:solidFill>
                  <a:srgbClr val="C00000"/>
                </a:solidFill>
              </a:rPr>
              <a:t>va</a:t>
            </a:r>
            <a:r>
              <a:rPr lang="en-US" sz="1600" dirty="0">
                <a:solidFill>
                  <a:srgbClr val="C00000"/>
                </a:solidFill>
              </a:rPr>
              <a:t> </a:t>
            </a:r>
            <a:r>
              <a:rPr lang="en-US" sz="1600" dirty="0" err="1">
                <a:solidFill>
                  <a:srgbClr val="C00000"/>
                </a:solidFill>
              </a:rPr>
              <a:t>resurslar</a:t>
            </a:r>
            <a:r>
              <a:rPr lang="en-US" sz="1600" dirty="0">
                <a:solidFill>
                  <a:srgbClr val="C00000"/>
                </a:solidFill>
              </a:rPr>
              <a:t> </a:t>
            </a:r>
            <a:r>
              <a:rPr lang="en-US" sz="1600" dirty="0" err="1">
                <a:solidFill>
                  <a:srgbClr val="C00000"/>
                </a:solidFill>
              </a:rPr>
              <a:t>portali</a:t>
            </a:r>
            <a:r>
              <a:rPr lang="en-US" sz="1600" dirty="0">
                <a:solidFill>
                  <a:srgbClr val="C00000"/>
                </a:solidFill>
              </a:rPr>
              <a:t>. </a:t>
            </a:r>
            <a:r>
              <a:rPr lang="en-US" sz="1600" dirty="0" err="1">
                <a:solidFill>
                  <a:srgbClr val="C00000"/>
                </a:solidFill>
              </a:rPr>
              <a:t>Boshlang'ich</a:t>
            </a:r>
            <a:r>
              <a:rPr lang="en-US" sz="1600" dirty="0">
                <a:solidFill>
                  <a:srgbClr val="C00000"/>
                </a:solidFill>
              </a:rPr>
              <a:t> </a:t>
            </a:r>
            <a:r>
              <a:rPr lang="en-US" sz="1600" dirty="0" err="1">
                <a:solidFill>
                  <a:srgbClr val="C00000"/>
                </a:solidFill>
              </a:rPr>
              <a:t>sinflar</a:t>
            </a:r>
            <a:r>
              <a:rPr lang="en-US" sz="1600" dirty="0">
                <a:solidFill>
                  <a:srgbClr val="C00000"/>
                </a:solidFill>
              </a:rPr>
              <a:t> </a:t>
            </a:r>
            <a:r>
              <a:rPr lang="en-US" sz="1600" dirty="0" err="1">
                <a:solidFill>
                  <a:srgbClr val="C00000"/>
                </a:solidFill>
              </a:rPr>
              <a:t>uchun</a:t>
            </a:r>
            <a:r>
              <a:rPr lang="en-US" sz="1600" dirty="0">
                <a:solidFill>
                  <a:srgbClr val="C00000"/>
                </a:solidFill>
              </a:rPr>
              <a:t> </a:t>
            </a:r>
            <a:r>
              <a:rPr lang="en-US" sz="1600" dirty="0" err="1">
                <a:solidFill>
                  <a:srgbClr val="C00000"/>
                </a:solidFill>
              </a:rPr>
              <a:t>audiokitoblar</a:t>
            </a:r>
            <a:r>
              <a:rPr lang="en-US" sz="1600" dirty="0">
                <a:solidFill>
                  <a:srgbClr val="C00000"/>
                </a:solidFill>
              </a:rPr>
              <a:t>, </a:t>
            </a:r>
            <a:r>
              <a:rPr lang="en-US" sz="1600" dirty="0" err="1">
                <a:solidFill>
                  <a:srgbClr val="C00000"/>
                </a:solidFill>
              </a:rPr>
              <a:t>o'quv</a:t>
            </a:r>
            <a:r>
              <a:rPr lang="en-US" sz="1600" dirty="0">
                <a:solidFill>
                  <a:srgbClr val="C00000"/>
                </a:solidFill>
              </a:rPr>
              <a:t> </a:t>
            </a:r>
            <a:r>
              <a:rPr lang="en-US" sz="1600" dirty="0" err="1">
                <a:solidFill>
                  <a:srgbClr val="C00000"/>
                </a:solidFill>
              </a:rPr>
              <a:t>materiallari</a:t>
            </a:r>
            <a:r>
              <a:rPr lang="en-US" sz="1600" dirty="0">
                <a:solidFill>
                  <a:srgbClr val="C00000"/>
                </a:solidFill>
              </a:rPr>
              <a:t>, </a:t>
            </a:r>
            <a:r>
              <a:rPr lang="en-US" sz="1600" dirty="0" err="1">
                <a:solidFill>
                  <a:srgbClr val="C00000"/>
                </a:solidFill>
              </a:rPr>
              <a:t>testlar</a:t>
            </a:r>
            <a:r>
              <a:rPr lang="en-US" sz="1600" dirty="0">
                <a:solidFill>
                  <a:srgbClr val="C00000"/>
                </a:solidFill>
              </a:rPr>
              <a:t>, </a:t>
            </a:r>
            <a:r>
              <a:rPr lang="en-US" sz="1600" dirty="0" err="1">
                <a:solidFill>
                  <a:srgbClr val="C00000"/>
                </a:solidFill>
              </a:rPr>
              <a:t>elektron</a:t>
            </a:r>
            <a:r>
              <a:rPr lang="en-US" sz="1600" dirty="0">
                <a:solidFill>
                  <a:srgbClr val="C00000"/>
                </a:solidFill>
              </a:rPr>
              <a:t> </a:t>
            </a:r>
            <a:r>
              <a:rPr lang="en-US" sz="1600" dirty="0" err="1">
                <a:solidFill>
                  <a:srgbClr val="C00000"/>
                </a:solidFill>
              </a:rPr>
              <a:t>darsliklar</a:t>
            </a:r>
            <a:r>
              <a:rPr lang="en-US" sz="1600" dirty="0">
                <a:solidFill>
                  <a:srgbClr val="C00000"/>
                </a:solidFill>
              </a:rPr>
              <a:t> </a:t>
            </a:r>
            <a:r>
              <a:rPr lang="en-US" sz="1600" dirty="0" err="1">
                <a:solidFill>
                  <a:srgbClr val="C00000"/>
                </a:solidFill>
              </a:rPr>
              <a:t>va</a:t>
            </a:r>
            <a:r>
              <a:rPr lang="en-US" sz="1600" dirty="0">
                <a:solidFill>
                  <a:srgbClr val="C00000"/>
                </a:solidFill>
              </a:rPr>
              <a:t> </a:t>
            </a:r>
            <a:r>
              <a:rPr lang="en-US" sz="1600" dirty="0" err="1">
                <a:solidFill>
                  <a:srgbClr val="C00000"/>
                </a:solidFill>
              </a:rPr>
              <a:t>qo'shimcha</a:t>
            </a:r>
            <a:r>
              <a:rPr lang="en-US" sz="1600" dirty="0">
                <a:solidFill>
                  <a:srgbClr val="C00000"/>
                </a:solidFill>
              </a:rPr>
              <a:t> </a:t>
            </a:r>
            <a:r>
              <a:rPr lang="en-US" sz="1600" dirty="0" err="1">
                <a:solidFill>
                  <a:srgbClr val="C00000"/>
                </a:solidFill>
              </a:rPr>
              <a:t>resurslar</a:t>
            </a:r>
            <a:r>
              <a:rPr lang="en-US" sz="1600" dirty="0">
                <a:solidFill>
                  <a:srgbClr val="C00000"/>
                </a:solidFill>
              </a:rPr>
              <a:t> bor. </a:t>
            </a:r>
            <a:r>
              <a:rPr lang="en-US" sz="1600" dirty="0" err="1">
                <a:solidFill>
                  <a:srgbClr val="C00000"/>
                </a:solidFill>
              </a:rPr>
              <a:t>O'qituvchilar</a:t>
            </a:r>
            <a:r>
              <a:rPr lang="en-US" sz="1600" dirty="0">
                <a:solidFill>
                  <a:srgbClr val="C00000"/>
                </a:solidFill>
              </a:rPr>
              <a:t> </a:t>
            </a:r>
            <a:r>
              <a:rPr lang="en-US" sz="1600" dirty="0" err="1">
                <a:solidFill>
                  <a:srgbClr val="C00000"/>
                </a:solidFill>
              </a:rPr>
              <a:t>dars</a:t>
            </a:r>
            <a:r>
              <a:rPr lang="en-US" sz="1600" dirty="0">
                <a:solidFill>
                  <a:srgbClr val="C00000"/>
                </a:solidFill>
              </a:rPr>
              <a:t> </a:t>
            </a:r>
            <a:r>
              <a:rPr lang="en-US" sz="1600" dirty="0" err="1">
                <a:solidFill>
                  <a:srgbClr val="C00000"/>
                </a:solidFill>
              </a:rPr>
              <a:t>tayyorlashda</a:t>
            </a:r>
            <a:r>
              <a:rPr lang="en-US" sz="1600" dirty="0">
                <a:solidFill>
                  <a:srgbClr val="C00000"/>
                </a:solidFill>
              </a:rPr>
              <a:t>, </a:t>
            </a:r>
            <a:r>
              <a:rPr lang="en-US" sz="1600" dirty="0" err="1">
                <a:solidFill>
                  <a:srgbClr val="C00000"/>
                </a:solidFill>
              </a:rPr>
              <a:t>o'quvchilar</a:t>
            </a:r>
            <a:r>
              <a:rPr lang="en-US" sz="1600" dirty="0">
                <a:solidFill>
                  <a:srgbClr val="C00000"/>
                </a:solidFill>
              </a:rPr>
              <a:t> </a:t>
            </a:r>
            <a:r>
              <a:rPr lang="en-US" sz="1600" dirty="0" err="1">
                <a:solidFill>
                  <a:srgbClr val="C00000"/>
                </a:solidFill>
              </a:rPr>
              <a:t>mustaqil</a:t>
            </a:r>
            <a:r>
              <a:rPr lang="en-US" sz="1600" dirty="0">
                <a:solidFill>
                  <a:srgbClr val="C00000"/>
                </a:solidFill>
              </a:rPr>
              <a:t> </a:t>
            </a:r>
            <a:r>
              <a:rPr lang="en-US" sz="1600" dirty="0" err="1">
                <a:solidFill>
                  <a:srgbClr val="C00000"/>
                </a:solidFill>
              </a:rPr>
              <a:t>o'rganishda</a:t>
            </a:r>
            <a:r>
              <a:rPr lang="en-US" sz="1600" dirty="0">
                <a:solidFill>
                  <a:srgbClr val="C00000"/>
                </a:solidFill>
              </a:rPr>
              <a:t> </a:t>
            </a:r>
            <a:r>
              <a:rPr lang="en-US" sz="1600" dirty="0" err="1">
                <a:solidFill>
                  <a:srgbClr val="C00000"/>
                </a:solidFill>
              </a:rPr>
              <a:t>foydalanadi</a:t>
            </a:r>
            <a:r>
              <a:rPr lang="en-US" sz="1600" dirty="0">
                <a:solidFill>
                  <a:srgbClr val="C00000"/>
                </a:solidFill>
              </a:rPr>
              <a:t>.</a:t>
            </a:r>
            <a:br>
              <a:rPr lang="en-US" sz="1600" dirty="0">
                <a:solidFill>
                  <a:srgbClr val="C00000"/>
                </a:solidFill>
              </a:rPr>
            </a:br>
            <a:r>
              <a:rPr lang="en-US" sz="1600" dirty="0" smtClean="0">
                <a:solidFill>
                  <a:schemeClr val="tx1">
                    <a:lumMod val="95000"/>
                    <a:lumOff val="5000"/>
                  </a:schemeClr>
                </a:solidFill>
              </a:rPr>
              <a:t>onlinedu.uz </a:t>
            </a:r>
            <a:r>
              <a:rPr lang="en-US" sz="1600" dirty="0">
                <a:solidFill>
                  <a:schemeClr val="tx1">
                    <a:lumMod val="95000"/>
                    <a:lumOff val="5000"/>
                  </a:schemeClr>
                </a:solidFill>
              </a:rPr>
              <a:t>(</a:t>
            </a:r>
            <a:r>
              <a:rPr lang="en-US" sz="1600" dirty="0" err="1">
                <a:solidFill>
                  <a:schemeClr val="tx1">
                    <a:lumMod val="95000"/>
                    <a:lumOff val="5000"/>
                  </a:schemeClr>
                </a:solidFill>
              </a:rPr>
              <a:t>Uzluksiz</a:t>
            </a:r>
            <a:r>
              <a:rPr lang="en-US" sz="1600" dirty="0">
                <a:solidFill>
                  <a:schemeClr val="tx1">
                    <a:lumMod val="95000"/>
                    <a:lumOff val="5000"/>
                  </a:schemeClr>
                </a:solidFill>
              </a:rPr>
              <a:t> </a:t>
            </a:r>
            <a:r>
              <a:rPr lang="en-US" sz="1600" dirty="0" err="1">
                <a:solidFill>
                  <a:schemeClr val="tx1">
                    <a:lumMod val="95000"/>
                    <a:lumOff val="5000"/>
                  </a:schemeClr>
                </a:solidFill>
              </a:rPr>
              <a:t>kasbiy</a:t>
            </a:r>
            <a:r>
              <a:rPr lang="en-US" sz="1600" dirty="0">
                <a:solidFill>
                  <a:schemeClr val="tx1">
                    <a:lumMod val="95000"/>
                    <a:lumOff val="5000"/>
                  </a:schemeClr>
                </a:solidFill>
              </a:rPr>
              <a:t> </a:t>
            </a:r>
            <a:r>
              <a:rPr lang="en-US" sz="1600" dirty="0" err="1">
                <a:solidFill>
                  <a:schemeClr val="tx1">
                    <a:lumMod val="95000"/>
                    <a:lumOff val="5000"/>
                  </a:schemeClr>
                </a:solidFill>
              </a:rPr>
              <a:t>ta'lim</a:t>
            </a:r>
            <a:r>
              <a:rPr lang="en-US" sz="1600" dirty="0">
                <a:solidFill>
                  <a:schemeClr val="tx1">
                    <a:lumMod val="95000"/>
                    <a:lumOff val="5000"/>
                  </a:schemeClr>
                </a:solidFill>
              </a:rPr>
              <a:t> </a:t>
            </a:r>
            <a:r>
              <a:rPr lang="en-US" sz="1600" dirty="0" err="1">
                <a:solidFill>
                  <a:schemeClr val="tx1">
                    <a:lumMod val="95000"/>
                    <a:lumOff val="5000"/>
                  </a:schemeClr>
                </a:solidFill>
              </a:rPr>
              <a:t>platformasi</a:t>
            </a:r>
            <a:r>
              <a:rPr lang="en-US" sz="1600" dirty="0">
                <a:solidFill>
                  <a:schemeClr val="tx1">
                    <a:lumMod val="95000"/>
                    <a:lumOff val="5000"/>
                  </a:schemeClr>
                </a:solidFill>
              </a:rPr>
              <a:t>) </a:t>
            </a:r>
            <a:r>
              <a:rPr lang="en-US" sz="1600" dirty="0" err="1">
                <a:solidFill>
                  <a:schemeClr val="tx1">
                    <a:lumMod val="95000"/>
                    <a:lumOff val="5000"/>
                  </a:schemeClr>
                </a:solidFill>
              </a:rPr>
              <a:t>Asosan</a:t>
            </a:r>
            <a:r>
              <a:rPr lang="en-US" sz="1600" dirty="0">
                <a:solidFill>
                  <a:schemeClr val="tx1">
                    <a:lumMod val="95000"/>
                    <a:lumOff val="5000"/>
                  </a:schemeClr>
                </a:solidFill>
              </a:rPr>
              <a:t> </a:t>
            </a:r>
            <a:r>
              <a:rPr lang="en-US" sz="1600" dirty="0" err="1">
                <a:solidFill>
                  <a:schemeClr val="tx1">
                    <a:lumMod val="95000"/>
                    <a:lumOff val="5000"/>
                  </a:schemeClr>
                </a:solidFill>
              </a:rPr>
              <a:t>o'qituvchilar</a:t>
            </a:r>
            <a:r>
              <a:rPr lang="en-US" sz="1600" dirty="0">
                <a:solidFill>
                  <a:schemeClr val="tx1">
                    <a:lumMod val="95000"/>
                    <a:lumOff val="5000"/>
                  </a:schemeClr>
                </a:solidFill>
              </a:rPr>
              <a:t> </a:t>
            </a:r>
            <a:r>
              <a:rPr lang="en-US" sz="1600" dirty="0" err="1">
                <a:solidFill>
                  <a:schemeClr val="tx1">
                    <a:lumMod val="95000"/>
                    <a:lumOff val="5000"/>
                  </a:schemeClr>
                </a:solidFill>
              </a:rPr>
              <a:t>uchun</a:t>
            </a:r>
            <a:r>
              <a:rPr lang="en-US" sz="1600" dirty="0">
                <a:solidFill>
                  <a:schemeClr val="tx1">
                    <a:lumMod val="95000"/>
                    <a:lumOff val="5000"/>
                  </a:schemeClr>
                </a:solidFill>
              </a:rPr>
              <a:t> </a:t>
            </a:r>
            <a:r>
              <a:rPr lang="en-US" sz="1600" dirty="0" err="1">
                <a:solidFill>
                  <a:schemeClr val="tx1">
                    <a:lumMod val="95000"/>
                    <a:lumOff val="5000"/>
                  </a:schemeClr>
                </a:solidFill>
              </a:rPr>
              <a:t>malaka</a:t>
            </a:r>
            <a:r>
              <a:rPr lang="en-US" sz="1600" dirty="0">
                <a:solidFill>
                  <a:schemeClr val="tx1">
                    <a:lumMod val="95000"/>
                    <a:lumOff val="5000"/>
                  </a:schemeClr>
                </a:solidFill>
              </a:rPr>
              <a:t> </a:t>
            </a:r>
            <a:r>
              <a:rPr lang="en-US" sz="1600" dirty="0" err="1">
                <a:solidFill>
                  <a:schemeClr val="tx1">
                    <a:lumMod val="95000"/>
                    <a:lumOff val="5000"/>
                  </a:schemeClr>
                </a:solidFill>
              </a:rPr>
              <a:t>oshirish</a:t>
            </a:r>
            <a:r>
              <a:rPr lang="en-US" sz="1600" dirty="0">
                <a:solidFill>
                  <a:schemeClr val="tx1">
                    <a:lumMod val="95000"/>
                    <a:lumOff val="5000"/>
                  </a:schemeClr>
                </a:solidFill>
              </a:rPr>
              <a:t> </a:t>
            </a:r>
            <a:r>
              <a:rPr lang="en-US" sz="1600" dirty="0" err="1">
                <a:solidFill>
                  <a:schemeClr val="tx1">
                    <a:lumMod val="95000"/>
                    <a:lumOff val="5000"/>
                  </a:schemeClr>
                </a:solidFill>
              </a:rPr>
              <a:t>kurslari</a:t>
            </a:r>
            <a:r>
              <a:rPr lang="en-US" sz="1600" dirty="0">
                <a:solidFill>
                  <a:schemeClr val="tx1">
                    <a:lumMod val="95000"/>
                    <a:lumOff val="5000"/>
                  </a:schemeClr>
                </a:solidFill>
              </a:rPr>
              <a:t>, ammo </a:t>
            </a:r>
            <a:r>
              <a:rPr lang="en-US" sz="1600" dirty="0" err="1">
                <a:solidFill>
                  <a:schemeClr val="tx1">
                    <a:lumMod val="95000"/>
                    <a:lumOff val="5000"/>
                  </a:schemeClr>
                </a:solidFill>
              </a:rPr>
              <a:t>boshlang'ich</a:t>
            </a:r>
            <a:r>
              <a:rPr lang="en-US" sz="1600" dirty="0">
                <a:solidFill>
                  <a:schemeClr val="tx1">
                    <a:lumMod val="95000"/>
                    <a:lumOff val="5000"/>
                  </a:schemeClr>
                </a:solidFill>
              </a:rPr>
              <a:t> </a:t>
            </a:r>
            <a:r>
              <a:rPr lang="en-US" sz="1600" dirty="0" err="1">
                <a:solidFill>
                  <a:schemeClr val="tx1">
                    <a:lumMod val="95000"/>
                    <a:lumOff val="5000"/>
                  </a:schemeClr>
                </a:solidFill>
              </a:rPr>
              <a:t>sinf</a:t>
            </a:r>
            <a:r>
              <a:rPr lang="en-US" sz="1600" dirty="0">
                <a:solidFill>
                  <a:schemeClr val="tx1">
                    <a:lumMod val="95000"/>
                    <a:lumOff val="5000"/>
                  </a:schemeClr>
                </a:solidFill>
              </a:rPr>
              <a:t> </a:t>
            </a:r>
            <a:r>
              <a:rPr lang="en-US" sz="1600" dirty="0" err="1">
                <a:solidFill>
                  <a:schemeClr val="tx1">
                    <a:lumMod val="95000"/>
                    <a:lumOff val="5000"/>
                  </a:schemeClr>
                </a:solidFill>
              </a:rPr>
              <a:t>o'qituvchilari</a:t>
            </a:r>
            <a:r>
              <a:rPr lang="en-US" sz="1600" dirty="0">
                <a:solidFill>
                  <a:schemeClr val="tx1">
                    <a:lumMod val="95000"/>
                    <a:lumOff val="5000"/>
                  </a:schemeClr>
                </a:solidFill>
              </a:rPr>
              <a:t> </a:t>
            </a:r>
            <a:r>
              <a:rPr lang="en-US" sz="1600" dirty="0" err="1">
                <a:solidFill>
                  <a:schemeClr val="tx1">
                    <a:lumMod val="95000"/>
                    <a:lumOff val="5000"/>
                  </a:schemeClr>
                </a:solidFill>
              </a:rPr>
              <a:t>uchun</a:t>
            </a:r>
            <a:r>
              <a:rPr lang="en-US" sz="1600" dirty="0">
                <a:solidFill>
                  <a:schemeClr val="tx1">
                    <a:lumMod val="95000"/>
                    <a:lumOff val="5000"/>
                  </a:schemeClr>
                </a:solidFill>
              </a:rPr>
              <a:t> </a:t>
            </a:r>
            <a:r>
              <a:rPr lang="en-US" sz="1600" dirty="0" err="1">
                <a:solidFill>
                  <a:schemeClr val="tx1">
                    <a:lumMod val="95000"/>
                    <a:lumOff val="5000"/>
                  </a:schemeClr>
                </a:solidFill>
              </a:rPr>
              <a:t>informatika</a:t>
            </a:r>
            <a:r>
              <a:rPr lang="en-US" sz="1600" dirty="0">
                <a:solidFill>
                  <a:schemeClr val="tx1">
                    <a:lumMod val="95000"/>
                    <a:lumOff val="5000"/>
                  </a:schemeClr>
                </a:solidFill>
              </a:rPr>
              <a:t>, </a:t>
            </a:r>
            <a:r>
              <a:rPr lang="en-US" sz="1600" dirty="0" err="1">
                <a:solidFill>
                  <a:schemeClr val="tx1">
                    <a:lumMod val="95000"/>
                    <a:lumOff val="5000"/>
                  </a:schemeClr>
                </a:solidFill>
              </a:rPr>
              <a:t>tabiiy</a:t>
            </a:r>
            <a:r>
              <a:rPr lang="en-US" sz="1600" dirty="0">
                <a:solidFill>
                  <a:schemeClr val="tx1">
                    <a:lumMod val="95000"/>
                    <a:lumOff val="5000"/>
                  </a:schemeClr>
                </a:solidFill>
              </a:rPr>
              <a:t> </a:t>
            </a:r>
            <a:r>
              <a:rPr lang="en-US" sz="1600" dirty="0" err="1">
                <a:solidFill>
                  <a:schemeClr val="tx1">
                    <a:lumMod val="95000"/>
                    <a:lumOff val="5000"/>
                  </a:schemeClr>
                </a:solidFill>
              </a:rPr>
              <a:t>fanlar</a:t>
            </a:r>
            <a:r>
              <a:rPr lang="en-US" sz="1600" dirty="0">
                <a:solidFill>
                  <a:schemeClr val="tx1">
                    <a:lumMod val="95000"/>
                    <a:lumOff val="5000"/>
                  </a:schemeClr>
                </a:solidFill>
              </a:rPr>
              <a:t> </a:t>
            </a:r>
            <a:r>
              <a:rPr lang="en-US" sz="1600" dirty="0" err="1">
                <a:solidFill>
                  <a:schemeClr val="tx1">
                    <a:lumMod val="95000"/>
                    <a:lumOff val="5000"/>
                  </a:schemeClr>
                </a:solidFill>
              </a:rPr>
              <a:t>va</a:t>
            </a:r>
            <a:r>
              <a:rPr lang="en-US" sz="1600" dirty="0">
                <a:solidFill>
                  <a:schemeClr val="tx1">
                    <a:lumMod val="95000"/>
                    <a:lumOff val="5000"/>
                  </a:schemeClr>
                </a:solidFill>
              </a:rPr>
              <a:t> </a:t>
            </a:r>
            <a:r>
              <a:rPr lang="en-US" sz="1600" dirty="0" err="1">
                <a:solidFill>
                  <a:schemeClr val="tx1">
                    <a:lumMod val="95000"/>
                    <a:lumOff val="5000"/>
                  </a:schemeClr>
                </a:solidFill>
              </a:rPr>
              <a:t>boshqa</a:t>
            </a:r>
            <a:r>
              <a:rPr lang="en-US" sz="1600" dirty="0">
                <a:solidFill>
                  <a:schemeClr val="tx1">
                    <a:lumMod val="95000"/>
                    <a:lumOff val="5000"/>
                  </a:schemeClr>
                </a:solidFill>
              </a:rPr>
              <a:t> </a:t>
            </a:r>
            <a:r>
              <a:rPr lang="en-US" sz="1600" dirty="0" err="1">
                <a:solidFill>
                  <a:schemeClr val="tx1">
                    <a:lumMod val="95000"/>
                    <a:lumOff val="5000"/>
                  </a:schemeClr>
                </a:solidFill>
              </a:rPr>
              <a:t>mavzular</a:t>
            </a:r>
            <a:r>
              <a:rPr lang="en-US" sz="1600" dirty="0">
                <a:solidFill>
                  <a:schemeClr val="tx1">
                    <a:lumMod val="95000"/>
                    <a:lumOff val="5000"/>
                  </a:schemeClr>
                </a:solidFill>
              </a:rPr>
              <a:t> </a:t>
            </a:r>
            <a:r>
              <a:rPr lang="en-US" sz="1600" dirty="0" err="1">
                <a:solidFill>
                  <a:schemeClr val="tx1">
                    <a:lumMod val="95000"/>
                    <a:lumOff val="5000"/>
                  </a:schemeClr>
                </a:solidFill>
              </a:rPr>
              <a:t>bo'yicha</a:t>
            </a:r>
            <a:r>
              <a:rPr lang="en-US" sz="1600" dirty="0">
                <a:solidFill>
                  <a:schemeClr val="tx1">
                    <a:lumMod val="95000"/>
                    <a:lumOff val="5000"/>
                  </a:schemeClr>
                </a:solidFill>
              </a:rPr>
              <a:t> </a:t>
            </a:r>
            <a:r>
              <a:rPr lang="en-US" sz="1600" dirty="0" err="1">
                <a:solidFill>
                  <a:schemeClr val="tx1">
                    <a:lumMod val="95000"/>
                    <a:lumOff val="5000"/>
                  </a:schemeClr>
                </a:solidFill>
              </a:rPr>
              <a:t>onlayn</a:t>
            </a:r>
            <a:r>
              <a:rPr lang="en-US" sz="1600" dirty="0">
                <a:solidFill>
                  <a:schemeClr val="tx1">
                    <a:lumMod val="95000"/>
                    <a:lumOff val="5000"/>
                  </a:schemeClr>
                </a:solidFill>
              </a:rPr>
              <a:t> </a:t>
            </a:r>
            <a:r>
              <a:rPr lang="en-US" sz="1600" dirty="0" err="1">
                <a:solidFill>
                  <a:schemeClr val="tx1">
                    <a:lumMod val="95000"/>
                    <a:lumOff val="5000"/>
                  </a:schemeClr>
                </a:solidFill>
              </a:rPr>
              <a:t>materiallar</a:t>
            </a:r>
            <a:r>
              <a:rPr lang="en-US" sz="1600" dirty="0">
                <a:solidFill>
                  <a:schemeClr val="tx1">
                    <a:lumMod val="95000"/>
                    <a:lumOff val="5000"/>
                  </a:schemeClr>
                </a:solidFill>
              </a:rPr>
              <a:t> bor. </a:t>
            </a:r>
            <a:r>
              <a:rPr lang="en-US" sz="1600" dirty="0" err="1">
                <a:solidFill>
                  <a:schemeClr val="tx1">
                    <a:lumMod val="95000"/>
                    <a:lumOff val="5000"/>
                  </a:schemeClr>
                </a:solidFill>
              </a:rPr>
              <a:t>O'qituvchilar</a:t>
            </a:r>
            <a:r>
              <a:rPr lang="en-US" sz="1600" dirty="0">
                <a:solidFill>
                  <a:schemeClr val="tx1">
                    <a:lumMod val="95000"/>
                    <a:lumOff val="5000"/>
                  </a:schemeClr>
                </a:solidFill>
              </a:rPr>
              <a:t> </a:t>
            </a:r>
            <a:r>
              <a:rPr lang="en-US" sz="1600" dirty="0" err="1">
                <a:solidFill>
                  <a:schemeClr val="tx1">
                    <a:lumMod val="95000"/>
                    <a:lumOff val="5000"/>
                  </a:schemeClr>
                </a:solidFill>
              </a:rPr>
              <a:t>bu</a:t>
            </a:r>
            <a:r>
              <a:rPr lang="en-US" sz="1600" dirty="0">
                <a:solidFill>
                  <a:schemeClr val="tx1">
                    <a:lumMod val="95000"/>
                    <a:lumOff val="5000"/>
                  </a:schemeClr>
                </a:solidFill>
              </a:rPr>
              <a:t> </a:t>
            </a:r>
            <a:r>
              <a:rPr lang="en-US" sz="1600" dirty="0" err="1">
                <a:solidFill>
                  <a:schemeClr val="tx1">
                    <a:lumMod val="95000"/>
                    <a:lumOff val="5000"/>
                  </a:schemeClr>
                </a:solidFill>
              </a:rPr>
              <a:t>yerda</a:t>
            </a:r>
            <a:r>
              <a:rPr lang="en-US" sz="1600" dirty="0">
                <a:solidFill>
                  <a:schemeClr val="tx1">
                    <a:lumMod val="95000"/>
                    <a:lumOff val="5000"/>
                  </a:schemeClr>
                </a:solidFill>
              </a:rPr>
              <a:t> </a:t>
            </a:r>
            <a:r>
              <a:rPr lang="en-US" sz="1600" dirty="0" err="1">
                <a:solidFill>
                  <a:schemeClr val="tx1">
                    <a:lumMod val="95000"/>
                    <a:lumOff val="5000"/>
                  </a:schemeClr>
                </a:solidFill>
              </a:rPr>
              <a:t>o'z</a:t>
            </a:r>
            <a:r>
              <a:rPr lang="en-US" sz="1600" dirty="0">
                <a:solidFill>
                  <a:schemeClr val="tx1">
                    <a:lumMod val="95000"/>
                    <a:lumOff val="5000"/>
                  </a:schemeClr>
                </a:solidFill>
              </a:rPr>
              <a:t> </a:t>
            </a:r>
            <a:r>
              <a:rPr lang="en-US" sz="1600" dirty="0" err="1">
                <a:solidFill>
                  <a:schemeClr val="tx1">
                    <a:lumMod val="95000"/>
                    <a:lumOff val="5000"/>
                  </a:schemeClr>
                </a:solidFill>
              </a:rPr>
              <a:t>bilimlarini</a:t>
            </a:r>
            <a:r>
              <a:rPr lang="en-US" sz="1600" dirty="0">
                <a:solidFill>
                  <a:schemeClr val="tx1">
                    <a:lumMod val="95000"/>
                    <a:lumOff val="5000"/>
                  </a:schemeClr>
                </a:solidFill>
              </a:rPr>
              <a:t> </a:t>
            </a:r>
            <a:r>
              <a:rPr lang="en-US" sz="1600" dirty="0" err="1">
                <a:solidFill>
                  <a:schemeClr val="tx1">
                    <a:lumMod val="95000"/>
                    <a:lumOff val="5000"/>
                  </a:schemeClr>
                </a:solidFill>
              </a:rPr>
              <a:t>oshirib</a:t>
            </a:r>
            <a:r>
              <a:rPr lang="en-US" sz="1600" dirty="0">
                <a:solidFill>
                  <a:schemeClr val="tx1">
                    <a:lumMod val="95000"/>
                    <a:lumOff val="5000"/>
                  </a:schemeClr>
                </a:solidFill>
              </a:rPr>
              <a:t>, </a:t>
            </a:r>
            <a:r>
              <a:rPr lang="en-US" sz="1600" dirty="0" err="1">
                <a:solidFill>
                  <a:schemeClr val="tx1">
                    <a:lumMod val="95000"/>
                    <a:lumOff val="5000"/>
                  </a:schemeClr>
                </a:solidFill>
              </a:rPr>
              <a:t>sinfda</a:t>
            </a:r>
            <a:r>
              <a:rPr lang="en-US" sz="1600" dirty="0">
                <a:solidFill>
                  <a:schemeClr val="tx1">
                    <a:lumMod val="95000"/>
                    <a:lumOff val="5000"/>
                  </a:schemeClr>
                </a:solidFill>
              </a:rPr>
              <a:t> </a:t>
            </a:r>
            <a:r>
              <a:rPr lang="en-US" sz="1600" dirty="0" err="1">
                <a:solidFill>
                  <a:schemeClr val="tx1">
                    <a:lumMod val="95000"/>
                    <a:lumOff val="5000"/>
                  </a:schemeClr>
                </a:solidFill>
              </a:rPr>
              <a:t>qo'llaydi</a:t>
            </a:r>
            <a:r>
              <a:rPr lang="en-US" sz="1600" dirty="0">
                <a:solidFill>
                  <a:schemeClr val="tx1">
                    <a:lumMod val="95000"/>
                    <a:lumOff val="5000"/>
                  </a:schemeClr>
                </a:solidFill>
              </a:rPr>
              <a:t>.</a:t>
            </a:r>
            <a:br>
              <a:rPr lang="en-US" sz="1600" dirty="0">
                <a:solidFill>
                  <a:schemeClr val="tx1">
                    <a:lumMod val="95000"/>
                    <a:lumOff val="5000"/>
                  </a:schemeClr>
                </a:solidFill>
              </a:rPr>
            </a:br>
            <a:endParaRPr lang="ru-RU" sz="1600" dirty="0">
              <a:solidFill>
                <a:schemeClr val="tx1">
                  <a:lumMod val="95000"/>
                  <a:lumOff val="5000"/>
                </a:schemeClr>
              </a:solidFill>
              <a:latin typeface="Times New Roman" pitchFamily="18" charset="0"/>
              <a:cs typeface="Times New Roman" pitchFamily="18" charset="0"/>
            </a:endParaRPr>
          </a:p>
        </p:txBody>
      </p:sp>
      <p:sp>
        <p:nvSpPr>
          <p:cNvPr id="3" name="Subtitle 2"/>
          <p:cNvSpPr>
            <a:spLocks noGrp="1"/>
          </p:cNvSpPr>
          <p:nvPr>
            <p:ph type="subTitle" idx="1"/>
          </p:nvPr>
        </p:nvSpPr>
        <p:spPr>
          <a:xfrm>
            <a:off x="76200" y="5486400"/>
            <a:ext cx="76200" cy="1371600"/>
          </a:xfrm>
        </p:spPr>
        <p:txBody>
          <a:bodyPr/>
          <a:lstStyle/>
          <a:p>
            <a:r>
              <a:rPr lang="en-US" dirty="0" smtClean="0"/>
              <a:t>.</a:t>
            </a:r>
            <a:endParaRPr lang="ru-RU" dirty="0"/>
          </a:p>
        </p:txBody>
      </p:sp>
    </p:spTree>
    <p:extLst>
      <p:ext uri="{BB962C8B-B14F-4D97-AF65-F5344CB8AC3E}">
        <p14:creationId xmlns:p14="http://schemas.microsoft.com/office/powerpoint/2010/main" val="4208165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609600"/>
            <a:ext cx="8001000" cy="5755422"/>
          </a:xfrm>
          <a:prstGeom prst="rect">
            <a:avLst/>
          </a:prstGeom>
        </p:spPr>
        <p:txBody>
          <a:bodyPr wrap="square">
            <a:spAutoFit/>
          </a:bodyPr>
          <a:lstStyle/>
          <a:p>
            <a:pPr algn="ctr"/>
            <a:r>
              <a:rPr lang="en-US" b="1" dirty="0" err="1" smtClean="0"/>
              <a:t>Bepul</a:t>
            </a:r>
            <a:r>
              <a:rPr lang="en-US" b="1" dirty="0" smtClean="0"/>
              <a:t> </a:t>
            </a:r>
            <a:r>
              <a:rPr lang="en-US" b="1" dirty="0" err="1" smtClean="0"/>
              <a:t>xalqaro</a:t>
            </a:r>
            <a:r>
              <a:rPr lang="en-US" b="1" dirty="0" smtClean="0"/>
              <a:t> </a:t>
            </a:r>
            <a:r>
              <a:rPr lang="en-US" b="1" dirty="0" err="1" smtClean="0"/>
              <a:t>va</a:t>
            </a:r>
            <a:r>
              <a:rPr lang="en-US" b="1" dirty="0" smtClean="0"/>
              <a:t> </a:t>
            </a:r>
            <a:r>
              <a:rPr lang="en-US" b="1" dirty="0" err="1" smtClean="0"/>
              <a:t>qo'shimcha</a:t>
            </a:r>
            <a:r>
              <a:rPr lang="en-US" b="1" dirty="0" smtClean="0"/>
              <a:t> </a:t>
            </a:r>
            <a:r>
              <a:rPr lang="en-US" b="1" dirty="0" err="1" smtClean="0"/>
              <a:t>platformalar</a:t>
            </a:r>
            <a:r>
              <a:rPr lang="en-US" b="1" dirty="0" smtClean="0"/>
              <a:t> (</a:t>
            </a:r>
            <a:r>
              <a:rPr lang="en-US" b="1" dirty="0" err="1" smtClean="0"/>
              <a:t>maktablarda</a:t>
            </a:r>
            <a:r>
              <a:rPr lang="en-US" b="1" dirty="0" smtClean="0"/>
              <a:t> </a:t>
            </a:r>
            <a:r>
              <a:rPr lang="en-US" b="1" dirty="0" err="1" smtClean="0"/>
              <a:t>keng</a:t>
            </a:r>
            <a:r>
              <a:rPr lang="en-US" b="1" dirty="0" smtClean="0"/>
              <a:t> </a:t>
            </a:r>
            <a:r>
              <a:rPr lang="en-US" b="1" dirty="0" err="1" smtClean="0"/>
              <a:t>qo'llaniladi</a:t>
            </a:r>
            <a:r>
              <a:rPr lang="en-US" b="1" dirty="0" smtClean="0"/>
              <a:t>)</a:t>
            </a:r>
          </a:p>
          <a:p>
            <a:pPr algn="ctr"/>
            <a:endParaRPr lang="en-US" b="1" dirty="0" smtClean="0"/>
          </a:p>
          <a:p>
            <a:r>
              <a:rPr lang="en-US" sz="2000" b="1" dirty="0" smtClean="0">
                <a:latin typeface="Times New Roman" pitchFamily="18" charset="0"/>
                <a:cs typeface="Times New Roman" pitchFamily="18" charset="0"/>
              </a:rPr>
              <a:t>Google Classroom </a:t>
            </a:r>
            <a:r>
              <a:rPr lang="en-US" sz="2000" b="1" dirty="0" err="1" smtClean="0">
                <a:latin typeface="Times New Roman" pitchFamily="18" charset="0"/>
                <a:cs typeface="Times New Roman" pitchFamily="18" charset="0"/>
              </a:rPr>
              <a:t>Boshlang'ich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sinflarda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eng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mashhur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vosita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O'qituvchi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topshiriqlar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beradi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rasm</a:t>
            </a:r>
            <a:r>
              <a:rPr lang="en-US" sz="2000" b="1" dirty="0" smtClean="0">
                <a:latin typeface="Times New Roman" pitchFamily="18" charset="0"/>
                <a:cs typeface="Times New Roman" pitchFamily="18" charset="0"/>
              </a:rPr>
              <a:t>, video, test), </a:t>
            </a:r>
            <a:r>
              <a:rPr lang="en-US" sz="2000" b="1" dirty="0" err="1" smtClean="0">
                <a:latin typeface="Times New Roman" pitchFamily="18" charset="0"/>
                <a:cs typeface="Times New Roman" pitchFamily="18" charset="0"/>
              </a:rPr>
              <a:t>o'quvchilar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uy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vazifasini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yuklaydi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baho</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qo'yiladi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Oddiy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bepul</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ko'p</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maktablarda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asosiy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onlayn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dars</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vositasi</a:t>
            </a:r>
            <a:r>
              <a:rPr lang="en-US" sz="2000" b="1" dirty="0" smtClean="0">
                <a:latin typeface="Times New Roman" pitchFamily="18" charset="0"/>
                <a:cs typeface="Times New Roman" pitchFamily="18" charset="0"/>
              </a:rPr>
              <a:t>.</a:t>
            </a:r>
          </a:p>
          <a:p>
            <a:endParaRPr lang="en-US" dirty="0" smtClean="0"/>
          </a:p>
          <a:p>
            <a:r>
              <a:rPr lang="en-US" b="1" dirty="0" err="1" smtClean="0">
                <a:solidFill>
                  <a:srgbClr val="C00000"/>
                </a:solidFill>
              </a:rPr>
              <a:t>Kahoot</a:t>
            </a:r>
            <a:r>
              <a:rPr lang="en-US" b="1" dirty="0" smtClean="0">
                <a:solidFill>
                  <a:srgbClr val="C00000"/>
                </a:solidFill>
              </a:rPr>
              <a:t>!</a:t>
            </a:r>
            <a:r>
              <a:rPr lang="en-US" dirty="0" smtClean="0">
                <a:solidFill>
                  <a:srgbClr val="C00000"/>
                </a:solidFill>
              </a:rPr>
              <a:t> </a:t>
            </a:r>
            <a:r>
              <a:rPr lang="en-US" dirty="0" err="1" smtClean="0">
                <a:solidFill>
                  <a:srgbClr val="C00000"/>
                </a:solidFill>
              </a:rPr>
              <a:t>O'yinli</a:t>
            </a:r>
            <a:r>
              <a:rPr lang="en-US" dirty="0" smtClean="0">
                <a:solidFill>
                  <a:srgbClr val="C00000"/>
                </a:solidFill>
              </a:rPr>
              <a:t> </a:t>
            </a:r>
            <a:r>
              <a:rPr lang="en-US" dirty="0" err="1" smtClean="0">
                <a:solidFill>
                  <a:srgbClr val="C00000"/>
                </a:solidFill>
              </a:rPr>
              <a:t>viktorinalar</a:t>
            </a:r>
            <a:r>
              <a:rPr lang="en-US" dirty="0" smtClean="0">
                <a:solidFill>
                  <a:srgbClr val="C00000"/>
                </a:solidFill>
              </a:rPr>
              <a:t> </a:t>
            </a:r>
            <a:r>
              <a:rPr lang="en-US" dirty="0" err="1" smtClean="0">
                <a:solidFill>
                  <a:srgbClr val="C00000"/>
                </a:solidFill>
              </a:rPr>
              <a:t>va</a:t>
            </a:r>
            <a:r>
              <a:rPr lang="en-US" dirty="0" smtClean="0">
                <a:solidFill>
                  <a:srgbClr val="C00000"/>
                </a:solidFill>
              </a:rPr>
              <a:t> </a:t>
            </a:r>
            <a:r>
              <a:rPr lang="en-US" dirty="0" err="1" smtClean="0">
                <a:solidFill>
                  <a:srgbClr val="C00000"/>
                </a:solidFill>
              </a:rPr>
              <a:t>testlar</a:t>
            </a:r>
            <a:r>
              <a:rPr lang="en-US" dirty="0" smtClean="0">
                <a:solidFill>
                  <a:srgbClr val="C00000"/>
                </a:solidFill>
              </a:rPr>
              <a:t> </a:t>
            </a:r>
            <a:r>
              <a:rPr lang="en-US" dirty="0" err="1" smtClean="0">
                <a:solidFill>
                  <a:srgbClr val="C00000"/>
                </a:solidFill>
              </a:rPr>
              <a:t>uchun</a:t>
            </a:r>
            <a:r>
              <a:rPr lang="en-US" dirty="0" smtClean="0">
                <a:solidFill>
                  <a:srgbClr val="C00000"/>
                </a:solidFill>
              </a:rPr>
              <a:t> ideal. </a:t>
            </a:r>
            <a:r>
              <a:rPr lang="en-US" dirty="0" err="1" smtClean="0">
                <a:solidFill>
                  <a:srgbClr val="C00000"/>
                </a:solidFill>
              </a:rPr>
              <a:t>Boshlang'ich</a:t>
            </a:r>
            <a:r>
              <a:rPr lang="en-US" dirty="0" smtClean="0">
                <a:solidFill>
                  <a:srgbClr val="C00000"/>
                </a:solidFill>
              </a:rPr>
              <a:t> </a:t>
            </a:r>
            <a:r>
              <a:rPr lang="en-US" dirty="0" err="1" smtClean="0">
                <a:solidFill>
                  <a:srgbClr val="C00000"/>
                </a:solidFill>
              </a:rPr>
              <a:t>sinflarda</a:t>
            </a:r>
            <a:r>
              <a:rPr lang="en-US" dirty="0" smtClean="0">
                <a:solidFill>
                  <a:srgbClr val="C00000"/>
                </a:solidFill>
              </a:rPr>
              <a:t> </a:t>
            </a:r>
            <a:r>
              <a:rPr lang="en-US" dirty="0" err="1" smtClean="0">
                <a:solidFill>
                  <a:srgbClr val="C00000"/>
                </a:solidFill>
              </a:rPr>
              <a:t>matematika</a:t>
            </a:r>
            <a:r>
              <a:rPr lang="en-US" dirty="0" smtClean="0">
                <a:solidFill>
                  <a:srgbClr val="C00000"/>
                </a:solidFill>
              </a:rPr>
              <a:t>, </a:t>
            </a:r>
            <a:r>
              <a:rPr lang="en-US" dirty="0" err="1" smtClean="0">
                <a:solidFill>
                  <a:srgbClr val="C00000"/>
                </a:solidFill>
              </a:rPr>
              <a:t>ona</a:t>
            </a:r>
            <a:r>
              <a:rPr lang="en-US" dirty="0" smtClean="0">
                <a:solidFill>
                  <a:srgbClr val="C00000"/>
                </a:solidFill>
              </a:rPr>
              <a:t> </a:t>
            </a:r>
            <a:r>
              <a:rPr lang="en-US" dirty="0" err="1" smtClean="0">
                <a:solidFill>
                  <a:srgbClr val="C00000"/>
                </a:solidFill>
              </a:rPr>
              <a:t>tili</a:t>
            </a:r>
            <a:r>
              <a:rPr lang="en-US" dirty="0" smtClean="0">
                <a:solidFill>
                  <a:srgbClr val="C00000"/>
                </a:solidFill>
              </a:rPr>
              <a:t>, </a:t>
            </a:r>
            <a:r>
              <a:rPr lang="en-US" dirty="0" err="1" smtClean="0">
                <a:solidFill>
                  <a:srgbClr val="C00000"/>
                </a:solidFill>
              </a:rPr>
              <a:t>tabiatshunoslik</a:t>
            </a:r>
            <a:r>
              <a:rPr lang="en-US" dirty="0" smtClean="0">
                <a:solidFill>
                  <a:srgbClr val="C00000"/>
                </a:solidFill>
              </a:rPr>
              <a:t> </a:t>
            </a:r>
            <a:r>
              <a:rPr lang="en-US" dirty="0" err="1" smtClean="0">
                <a:solidFill>
                  <a:srgbClr val="C00000"/>
                </a:solidFill>
              </a:rPr>
              <a:t>bo'yicha</a:t>
            </a:r>
            <a:r>
              <a:rPr lang="en-US" dirty="0" smtClean="0">
                <a:solidFill>
                  <a:srgbClr val="C00000"/>
                </a:solidFill>
              </a:rPr>
              <a:t> </a:t>
            </a:r>
            <a:r>
              <a:rPr lang="en-US" dirty="0" err="1" smtClean="0">
                <a:solidFill>
                  <a:srgbClr val="C00000"/>
                </a:solidFill>
              </a:rPr>
              <a:t>qiziqarli</a:t>
            </a:r>
            <a:r>
              <a:rPr lang="en-US" dirty="0" smtClean="0">
                <a:solidFill>
                  <a:srgbClr val="C00000"/>
                </a:solidFill>
              </a:rPr>
              <a:t> </a:t>
            </a:r>
            <a:r>
              <a:rPr lang="en-US" dirty="0" err="1" smtClean="0">
                <a:solidFill>
                  <a:srgbClr val="C00000"/>
                </a:solidFill>
              </a:rPr>
              <a:t>savollar</a:t>
            </a:r>
            <a:r>
              <a:rPr lang="en-US" dirty="0" smtClean="0">
                <a:solidFill>
                  <a:srgbClr val="C00000"/>
                </a:solidFill>
              </a:rPr>
              <a:t> </a:t>
            </a:r>
            <a:r>
              <a:rPr lang="en-US" dirty="0" err="1" smtClean="0">
                <a:solidFill>
                  <a:srgbClr val="C00000"/>
                </a:solidFill>
              </a:rPr>
              <a:t>o'tkazish</a:t>
            </a:r>
            <a:r>
              <a:rPr lang="en-US" dirty="0" smtClean="0">
                <a:solidFill>
                  <a:srgbClr val="C00000"/>
                </a:solidFill>
              </a:rPr>
              <a:t> </a:t>
            </a:r>
            <a:r>
              <a:rPr lang="en-US" dirty="0" err="1" smtClean="0">
                <a:solidFill>
                  <a:srgbClr val="C00000"/>
                </a:solidFill>
              </a:rPr>
              <a:t>mumkin</a:t>
            </a:r>
            <a:r>
              <a:rPr lang="en-US" dirty="0" smtClean="0">
                <a:solidFill>
                  <a:srgbClr val="C00000"/>
                </a:solidFill>
              </a:rPr>
              <a:t>. </a:t>
            </a:r>
            <a:r>
              <a:rPr lang="en-US" dirty="0" err="1" smtClean="0">
                <a:solidFill>
                  <a:srgbClr val="C00000"/>
                </a:solidFill>
              </a:rPr>
              <a:t>Bolalar</a:t>
            </a:r>
            <a:r>
              <a:rPr lang="en-US" dirty="0" smtClean="0">
                <a:solidFill>
                  <a:srgbClr val="C00000"/>
                </a:solidFill>
              </a:rPr>
              <a:t> </a:t>
            </a:r>
            <a:r>
              <a:rPr lang="en-US" dirty="0" err="1" smtClean="0">
                <a:solidFill>
                  <a:srgbClr val="C00000"/>
                </a:solidFill>
              </a:rPr>
              <a:t>telefon</a:t>
            </a:r>
            <a:r>
              <a:rPr lang="en-US" dirty="0" smtClean="0">
                <a:solidFill>
                  <a:srgbClr val="C00000"/>
                </a:solidFill>
              </a:rPr>
              <a:t> </a:t>
            </a:r>
            <a:r>
              <a:rPr lang="en-US" dirty="0" err="1" smtClean="0">
                <a:solidFill>
                  <a:srgbClr val="C00000"/>
                </a:solidFill>
              </a:rPr>
              <a:t>yoki</a:t>
            </a:r>
            <a:r>
              <a:rPr lang="en-US" dirty="0" smtClean="0">
                <a:solidFill>
                  <a:srgbClr val="C00000"/>
                </a:solidFill>
              </a:rPr>
              <a:t> </a:t>
            </a:r>
            <a:r>
              <a:rPr lang="en-US" dirty="0" err="1" smtClean="0">
                <a:solidFill>
                  <a:srgbClr val="C00000"/>
                </a:solidFill>
              </a:rPr>
              <a:t>kompyuterda</a:t>
            </a:r>
            <a:r>
              <a:rPr lang="en-US" dirty="0" smtClean="0">
                <a:solidFill>
                  <a:srgbClr val="C00000"/>
                </a:solidFill>
              </a:rPr>
              <a:t> </a:t>
            </a:r>
            <a:r>
              <a:rPr lang="en-US" dirty="0" err="1" smtClean="0">
                <a:solidFill>
                  <a:srgbClr val="C00000"/>
                </a:solidFill>
              </a:rPr>
              <a:t>o'ynaydi</a:t>
            </a:r>
            <a:r>
              <a:rPr lang="en-US" dirty="0" smtClean="0">
                <a:solidFill>
                  <a:srgbClr val="C00000"/>
                </a:solidFill>
              </a:rPr>
              <a:t>, real </a:t>
            </a:r>
            <a:r>
              <a:rPr lang="en-US" dirty="0" err="1" smtClean="0">
                <a:solidFill>
                  <a:srgbClr val="C00000"/>
                </a:solidFill>
              </a:rPr>
              <a:t>vaqtda</a:t>
            </a:r>
            <a:r>
              <a:rPr lang="en-US" dirty="0" smtClean="0">
                <a:solidFill>
                  <a:srgbClr val="C00000"/>
                </a:solidFill>
              </a:rPr>
              <a:t> </a:t>
            </a:r>
            <a:r>
              <a:rPr lang="en-US" dirty="0" err="1" smtClean="0">
                <a:solidFill>
                  <a:srgbClr val="C00000"/>
                </a:solidFill>
              </a:rPr>
              <a:t>natijalar</a:t>
            </a:r>
            <a:r>
              <a:rPr lang="en-US" dirty="0" smtClean="0">
                <a:solidFill>
                  <a:srgbClr val="C00000"/>
                </a:solidFill>
              </a:rPr>
              <a:t> </a:t>
            </a:r>
            <a:r>
              <a:rPr lang="en-US" dirty="0" err="1" smtClean="0">
                <a:solidFill>
                  <a:srgbClr val="C00000"/>
                </a:solidFill>
              </a:rPr>
              <a:t>chiqadi</a:t>
            </a:r>
            <a:r>
              <a:rPr lang="en-US" dirty="0" smtClean="0">
                <a:solidFill>
                  <a:srgbClr val="C00000"/>
                </a:solidFill>
              </a:rPr>
              <a:t>. </a:t>
            </a:r>
            <a:r>
              <a:rPr lang="en-US" dirty="0" err="1" smtClean="0">
                <a:solidFill>
                  <a:srgbClr val="C00000"/>
                </a:solidFill>
              </a:rPr>
              <a:t>Bepul</a:t>
            </a:r>
            <a:r>
              <a:rPr lang="en-US" dirty="0" smtClean="0">
                <a:solidFill>
                  <a:srgbClr val="C00000"/>
                </a:solidFill>
              </a:rPr>
              <a:t> </a:t>
            </a:r>
            <a:r>
              <a:rPr lang="en-US" dirty="0" err="1" smtClean="0">
                <a:solidFill>
                  <a:srgbClr val="C00000"/>
                </a:solidFill>
              </a:rPr>
              <a:t>versiyasi</a:t>
            </a:r>
            <a:r>
              <a:rPr lang="en-US" dirty="0" smtClean="0">
                <a:solidFill>
                  <a:srgbClr val="C00000"/>
                </a:solidFill>
              </a:rPr>
              <a:t> </a:t>
            </a:r>
            <a:r>
              <a:rPr lang="en-US" dirty="0" err="1" smtClean="0">
                <a:solidFill>
                  <a:srgbClr val="C00000"/>
                </a:solidFill>
              </a:rPr>
              <a:t>yetarli</a:t>
            </a:r>
            <a:r>
              <a:rPr lang="en-US" dirty="0" smtClean="0">
                <a:solidFill>
                  <a:srgbClr val="C00000"/>
                </a:solidFill>
              </a:rPr>
              <a:t>.</a:t>
            </a:r>
          </a:p>
          <a:p>
            <a:endParaRPr lang="en-US" dirty="0" smtClean="0">
              <a:solidFill>
                <a:srgbClr val="C00000"/>
              </a:solidFill>
            </a:endParaRPr>
          </a:p>
          <a:p>
            <a:r>
              <a:rPr lang="en-US" b="1" dirty="0" err="1" smtClean="0"/>
              <a:t>Quizizz</a:t>
            </a:r>
            <a:r>
              <a:rPr lang="en-US" dirty="0" smtClean="0"/>
              <a:t> </a:t>
            </a:r>
            <a:r>
              <a:rPr lang="en-US" dirty="0" err="1" smtClean="0"/>
              <a:t>va</a:t>
            </a:r>
            <a:r>
              <a:rPr lang="en-US" dirty="0" smtClean="0"/>
              <a:t> </a:t>
            </a:r>
            <a:r>
              <a:rPr lang="en-US" b="1" dirty="0" err="1" smtClean="0"/>
              <a:t>Wordwall</a:t>
            </a:r>
            <a:r>
              <a:rPr lang="en-US" dirty="0" smtClean="0"/>
              <a:t> (</a:t>
            </a:r>
            <a:r>
              <a:rPr lang="en-US" dirty="0" err="1" smtClean="0"/>
              <a:t>yoki</a:t>
            </a:r>
            <a:r>
              <a:rPr lang="en-US" dirty="0" smtClean="0"/>
              <a:t> </a:t>
            </a:r>
            <a:r>
              <a:rPr lang="en-US" dirty="0" err="1" smtClean="0"/>
              <a:t>Baamboozle</a:t>
            </a:r>
            <a:r>
              <a:rPr lang="en-US" dirty="0" smtClean="0"/>
              <a:t>) </a:t>
            </a:r>
            <a:r>
              <a:rPr lang="en-US" dirty="0" err="1" smtClean="0"/>
              <a:t>Kahootga</a:t>
            </a:r>
            <a:r>
              <a:rPr lang="en-US" dirty="0" smtClean="0"/>
              <a:t> </a:t>
            </a:r>
            <a:r>
              <a:rPr lang="en-US" dirty="0" err="1" smtClean="0"/>
              <a:t>o'xshash</a:t>
            </a:r>
            <a:r>
              <a:rPr lang="en-US" dirty="0" smtClean="0"/>
              <a:t> </a:t>
            </a:r>
            <a:r>
              <a:rPr lang="en-US" dirty="0" err="1" smtClean="0"/>
              <a:t>o'yinli</a:t>
            </a:r>
            <a:r>
              <a:rPr lang="en-US" dirty="0" smtClean="0"/>
              <a:t> </a:t>
            </a:r>
            <a:r>
              <a:rPr lang="en-US" dirty="0" err="1" smtClean="0"/>
              <a:t>platformalar</a:t>
            </a:r>
            <a:r>
              <a:rPr lang="en-US" dirty="0" smtClean="0"/>
              <a:t>. </a:t>
            </a:r>
            <a:r>
              <a:rPr lang="en-US" dirty="0" err="1" smtClean="0"/>
              <a:t>Interaktiv</a:t>
            </a:r>
            <a:r>
              <a:rPr lang="en-US" dirty="0" smtClean="0"/>
              <a:t> </a:t>
            </a:r>
            <a:r>
              <a:rPr lang="en-US" dirty="0" err="1" smtClean="0"/>
              <a:t>savollar</a:t>
            </a:r>
            <a:r>
              <a:rPr lang="en-US" dirty="0" smtClean="0"/>
              <a:t>, </a:t>
            </a:r>
            <a:r>
              <a:rPr lang="en-US" dirty="0" err="1" smtClean="0"/>
              <a:t>badge'lar</a:t>
            </a:r>
            <a:r>
              <a:rPr lang="en-US" dirty="0" smtClean="0"/>
              <a:t> </a:t>
            </a:r>
            <a:r>
              <a:rPr lang="en-US" dirty="0" err="1" smtClean="0"/>
              <a:t>va</a:t>
            </a:r>
            <a:r>
              <a:rPr lang="en-US" dirty="0" smtClean="0"/>
              <a:t> individual </a:t>
            </a:r>
            <a:r>
              <a:rPr lang="en-US" dirty="0" err="1" smtClean="0"/>
              <a:t>natijalar</a:t>
            </a:r>
            <a:r>
              <a:rPr lang="en-US" dirty="0" smtClean="0"/>
              <a:t>. </a:t>
            </a:r>
            <a:r>
              <a:rPr lang="en-US" dirty="0" err="1" smtClean="0"/>
              <a:t>Boshlang'ich</a:t>
            </a:r>
            <a:r>
              <a:rPr lang="en-US" dirty="0" smtClean="0"/>
              <a:t> </a:t>
            </a:r>
            <a:r>
              <a:rPr lang="en-US" dirty="0" err="1" smtClean="0"/>
              <a:t>sinflarda</a:t>
            </a:r>
            <a:r>
              <a:rPr lang="en-US" dirty="0" smtClean="0"/>
              <a:t> </a:t>
            </a:r>
            <a:r>
              <a:rPr lang="en-US" dirty="0" err="1" smtClean="0"/>
              <a:t>motivatsiyani</a:t>
            </a:r>
            <a:r>
              <a:rPr lang="en-US" dirty="0" smtClean="0"/>
              <a:t> </a:t>
            </a:r>
            <a:r>
              <a:rPr lang="en-US" dirty="0" err="1" smtClean="0"/>
              <a:t>oshirish</a:t>
            </a:r>
            <a:r>
              <a:rPr lang="en-US" dirty="0" smtClean="0"/>
              <a:t> </a:t>
            </a:r>
            <a:r>
              <a:rPr lang="en-US" dirty="0" err="1" smtClean="0"/>
              <a:t>uchun</a:t>
            </a:r>
            <a:r>
              <a:rPr lang="en-US" dirty="0" smtClean="0"/>
              <a:t> </a:t>
            </a:r>
            <a:r>
              <a:rPr lang="en-US" dirty="0" err="1" smtClean="0"/>
              <a:t>juda</a:t>
            </a:r>
            <a:r>
              <a:rPr lang="en-US" dirty="0" smtClean="0"/>
              <a:t> </a:t>
            </a:r>
            <a:r>
              <a:rPr lang="en-US" dirty="0" err="1" smtClean="0"/>
              <a:t>yaxshi</a:t>
            </a:r>
            <a:r>
              <a:rPr lang="en-US" dirty="0" smtClean="0"/>
              <a:t>.</a:t>
            </a:r>
          </a:p>
          <a:p>
            <a:endParaRPr lang="en-US" dirty="0" smtClean="0"/>
          </a:p>
          <a:p>
            <a:r>
              <a:rPr lang="en-US" b="1" dirty="0" smtClean="0">
                <a:solidFill>
                  <a:srgbClr val="0070C0"/>
                </a:solidFill>
              </a:rPr>
              <a:t>Khan Academy</a:t>
            </a:r>
            <a:r>
              <a:rPr lang="en-US" dirty="0" smtClean="0">
                <a:solidFill>
                  <a:srgbClr val="0070C0"/>
                </a:solidFill>
              </a:rPr>
              <a:t> (khanacademy.org </a:t>
            </a:r>
            <a:r>
              <a:rPr lang="en-US" dirty="0" err="1" smtClean="0">
                <a:solidFill>
                  <a:srgbClr val="0070C0"/>
                </a:solidFill>
              </a:rPr>
              <a:t>yoki</a:t>
            </a:r>
            <a:r>
              <a:rPr lang="en-US" dirty="0" smtClean="0">
                <a:solidFill>
                  <a:srgbClr val="0070C0"/>
                </a:solidFill>
              </a:rPr>
              <a:t> xanakademiyasi.uz </a:t>
            </a:r>
            <a:r>
              <a:rPr lang="en-US" dirty="0" err="1" smtClean="0">
                <a:solidFill>
                  <a:srgbClr val="0070C0"/>
                </a:solidFill>
              </a:rPr>
              <a:t>o'zbekcha</a:t>
            </a:r>
            <a:r>
              <a:rPr lang="en-US" dirty="0" smtClean="0">
                <a:solidFill>
                  <a:srgbClr val="0070C0"/>
                </a:solidFill>
              </a:rPr>
              <a:t> </a:t>
            </a:r>
            <a:r>
              <a:rPr lang="en-US" dirty="0" err="1" smtClean="0">
                <a:solidFill>
                  <a:srgbClr val="0070C0"/>
                </a:solidFill>
              </a:rPr>
              <a:t>versiyasi</a:t>
            </a:r>
            <a:r>
              <a:rPr lang="en-US" dirty="0" smtClean="0">
                <a:solidFill>
                  <a:srgbClr val="0070C0"/>
                </a:solidFill>
              </a:rPr>
              <a:t>) </a:t>
            </a:r>
            <a:r>
              <a:rPr lang="en-US" dirty="0" err="1" smtClean="0">
                <a:solidFill>
                  <a:srgbClr val="0070C0"/>
                </a:solidFill>
              </a:rPr>
              <a:t>Matematika</a:t>
            </a:r>
            <a:r>
              <a:rPr lang="en-US" dirty="0" smtClean="0">
                <a:solidFill>
                  <a:srgbClr val="0070C0"/>
                </a:solidFill>
              </a:rPr>
              <a:t> </a:t>
            </a:r>
            <a:r>
              <a:rPr lang="en-US" dirty="0" err="1" smtClean="0">
                <a:solidFill>
                  <a:srgbClr val="0070C0"/>
                </a:solidFill>
              </a:rPr>
              <a:t>va</a:t>
            </a:r>
            <a:r>
              <a:rPr lang="en-US" dirty="0" smtClean="0">
                <a:solidFill>
                  <a:srgbClr val="0070C0"/>
                </a:solidFill>
              </a:rPr>
              <a:t> </a:t>
            </a:r>
            <a:r>
              <a:rPr lang="en-US" dirty="0" err="1" smtClean="0">
                <a:solidFill>
                  <a:srgbClr val="0070C0"/>
                </a:solidFill>
              </a:rPr>
              <a:t>fanlar</a:t>
            </a:r>
            <a:r>
              <a:rPr lang="en-US" dirty="0" smtClean="0">
                <a:solidFill>
                  <a:srgbClr val="0070C0"/>
                </a:solidFill>
              </a:rPr>
              <a:t> </a:t>
            </a:r>
            <a:r>
              <a:rPr lang="en-US" dirty="0" err="1" smtClean="0">
                <a:solidFill>
                  <a:srgbClr val="0070C0"/>
                </a:solidFill>
              </a:rPr>
              <a:t>bo'yicha</a:t>
            </a:r>
            <a:r>
              <a:rPr lang="en-US" dirty="0" smtClean="0">
                <a:solidFill>
                  <a:srgbClr val="0070C0"/>
                </a:solidFill>
              </a:rPr>
              <a:t> </a:t>
            </a:r>
            <a:r>
              <a:rPr lang="en-US" dirty="0" err="1" smtClean="0">
                <a:solidFill>
                  <a:srgbClr val="0070C0"/>
                </a:solidFill>
              </a:rPr>
              <a:t>bepul</a:t>
            </a:r>
            <a:r>
              <a:rPr lang="en-US" dirty="0" smtClean="0">
                <a:solidFill>
                  <a:srgbClr val="0070C0"/>
                </a:solidFill>
              </a:rPr>
              <a:t> video </a:t>
            </a:r>
            <a:r>
              <a:rPr lang="en-US" dirty="0" err="1" smtClean="0">
                <a:solidFill>
                  <a:srgbClr val="0070C0"/>
                </a:solidFill>
              </a:rPr>
              <a:t>darslar</a:t>
            </a:r>
            <a:r>
              <a:rPr lang="en-US" dirty="0" smtClean="0">
                <a:solidFill>
                  <a:srgbClr val="0070C0"/>
                </a:solidFill>
              </a:rPr>
              <a:t>. </a:t>
            </a:r>
            <a:r>
              <a:rPr lang="en-US" dirty="0" err="1" smtClean="0">
                <a:solidFill>
                  <a:srgbClr val="0070C0"/>
                </a:solidFill>
              </a:rPr>
              <a:t>Boshlang'ich</a:t>
            </a:r>
            <a:r>
              <a:rPr lang="en-US" dirty="0" smtClean="0">
                <a:solidFill>
                  <a:srgbClr val="0070C0"/>
                </a:solidFill>
              </a:rPr>
              <a:t> </a:t>
            </a:r>
            <a:r>
              <a:rPr lang="en-US" dirty="0" err="1" smtClean="0">
                <a:solidFill>
                  <a:srgbClr val="0070C0"/>
                </a:solidFill>
              </a:rPr>
              <a:t>sinflar</a:t>
            </a:r>
            <a:r>
              <a:rPr lang="en-US" dirty="0" smtClean="0">
                <a:solidFill>
                  <a:srgbClr val="0070C0"/>
                </a:solidFill>
              </a:rPr>
              <a:t> </a:t>
            </a:r>
            <a:r>
              <a:rPr lang="en-US" dirty="0" err="1" smtClean="0">
                <a:solidFill>
                  <a:srgbClr val="0070C0"/>
                </a:solidFill>
              </a:rPr>
              <a:t>uchun</a:t>
            </a:r>
            <a:r>
              <a:rPr lang="en-US" dirty="0" smtClean="0">
                <a:solidFill>
                  <a:srgbClr val="0070C0"/>
                </a:solidFill>
              </a:rPr>
              <a:t> </a:t>
            </a:r>
            <a:r>
              <a:rPr lang="en-US" dirty="0" err="1" smtClean="0">
                <a:solidFill>
                  <a:srgbClr val="0070C0"/>
                </a:solidFill>
              </a:rPr>
              <a:t>oddiy</a:t>
            </a:r>
            <a:r>
              <a:rPr lang="en-US" dirty="0" smtClean="0">
                <a:solidFill>
                  <a:srgbClr val="0070C0"/>
                </a:solidFill>
              </a:rPr>
              <a:t> </a:t>
            </a:r>
            <a:r>
              <a:rPr lang="en-US" dirty="0" err="1" smtClean="0">
                <a:solidFill>
                  <a:srgbClr val="0070C0"/>
                </a:solidFill>
              </a:rPr>
              <a:t>va</a:t>
            </a:r>
            <a:r>
              <a:rPr lang="en-US" dirty="0" smtClean="0">
                <a:solidFill>
                  <a:srgbClr val="0070C0"/>
                </a:solidFill>
              </a:rPr>
              <a:t> </a:t>
            </a:r>
            <a:r>
              <a:rPr lang="en-US" dirty="0" err="1" smtClean="0">
                <a:solidFill>
                  <a:srgbClr val="0070C0"/>
                </a:solidFill>
              </a:rPr>
              <a:t>mos</a:t>
            </a:r>
            <a:r>
              <a:rPr lang="en-US" dirty="0" smtClean="0">
                <a:solidFill>
                  <a:srgbClr val="0070C0"/>
                </a:solidFill>
              </a:rPr>
              <a:t> </a:t>
            </a:r>
            <a:r>
              <a:rPr lang="en-US" dirty="0" err="1" smtClean="0">
                <a:solidFill>
                  <a:srgbClr val="0070C0"/>
                </a:solidFill>
              </a:rPr>
              <a:t>materiallar</a:t>
            </a:r>
            <a:r>
              <a:rPr lang="en-US" dirty="0" smtClean="0">
                <a:solidFill>
                  <a:srgbClr val="0070C0"/>
                </a:solidFill>
              </a:rPr>
              <a:t> bor.</a:t>
            </a:r>
            <a:endParaRPr lang="en-US" dirty="0">
              <a:solidFill>
                <a:srgbClr val="0070C0"/>
              </a:solidFill>
            </a:endParaRPr>
          </a:p>
        </p:txBody>
      </p:sp>
    </p:spTree>
    <p:extLst>
      <p:ext uri="{BB962C8B-B14F-4D97-AF65-F5344CB8AC3E}">
        <p14:creationId xmlns:p14="http://schemas.microsoft.com/office/powerpoint/2010/main" val="987022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166843"/>
            <a:ext cx="4419600" cy="4247317"/>
          </a:xfrm>
          <a:prstGeom prst="rect">
            <a:avLst/>
          </a:prstGeom>
        </p:spPr>
        <p:txBody>
          <a:bodyPr wrap="square">
            <a:spAutoFit/>
          </a:bodyPr>
          <a:lstStyle/>
          <a:p>
            <a:r>
              <a:rPr lang="en-US" b="1" dirty="0" err="1"/>
              <a:t>Muhim</a:t>
            </a:r>
            <a:r>
              <a:rPr lang="en-US" b="1" dirty="0"/>
              <a:t> </a:t>
            </a:r>
            <a:r>
              <a:rPr lang="en-US" b="1" dirty="0" err="1" smtClean="0"/>
              <a:t>Tamoyillar</a:t>
            </a:r>
            <a:endParaRPr lang="en-US" b="1" dirty="0" smtClean="0"/>
          </a:p>
          <a:p>
            <a:endParaRPr lang="en-US" b="1" dirty="0"/>
          </a:p>
          <a:p>
            <a:r>
              <a:rPr lang="en-US" dirty="0" err="1"/>
              <a:t>Shaxsga</a:t>
            </a:r>
            <a:r>
              <a:rPr lang="en-US" dirty="0"/>
              <a:t> </a:t>
            </a:r>
            <a:r>
              <a:rPr lang="en-US" dirty="0" err="1"/>
              <a:t>yo‘naltirilgan</a:t>
            </a:r>
            <a:r>
              <a:rPr lang="en-US" dirty="0"/>
              <a:t> </a:t>
            </a:r>
            <a:r>
              <a:rPr lang="en-US" dirty="0" err="1"/>
              <a:t>ta’lim</a:t>
            </a:r>
            <a:r>
              <a:rPr lang="en-US" dirty="0"/>
              <a:t> </a:t>
            </a:r>
            <a:r>
              <a:rPr lang="en-US" dirty="0" err="1"/>
              <a:t>texnologiyalarining</a:t>
            </a:r>
            <a:r>
              <a:rPr lang="en-US" dirty="0"/>
              <a:t> </a:t>
            </a:r>
            <a:r>
              <a:rPr lang="en-US" dirty="0" err="1"/>
              <a:t>samaradorligi</a:t>
            </a:r>
            <a:r>
              <a:rPr lang="en-US" dirty="0"/>
              <a:t> </a:t>
            </a:r>
            <a:r>
              <a:rPr lang="en-US" dirty="0" err="1"/>
              <a:t>quyidagi</a:t>
            </a:r>
            <a:r>
              <a:rPr lang="en-US" dirty="0"/>
              <a:t> </a:t>
            </a:r>
            <a:r>
              <a:rPr lang="en-US" dirty="0" err="1"/>
              <a:t>tamoyillarga</a:t>
            </a:r>
            <a:r>
              <a:rPr lang="en-US" dirty="0"/>
              <a:t> </a:t>
            </a:r>
            <a:r>
              <a:rPr lang="en-US" dirty="0" err="1"/>
              <a:t>rioya</a:t>
            </a:r>
            <a:r>
              <a:rPr lang="en-US" dirty="0"/>
              <a:t> </a:t>
            </a:r>
            <a:r>
              <a:rPr lang="en-US" dirty="0" err="1"/>
              <a:t>qilishga</a:t>
            </a:r>
            <a:r>
              <a:rPr lang="en-US" dirty="0"/>
              <a:t> </a:t>
            </a:r>
            <a:r>
              <a:rPr lang="en-US" dirty="0" err="1"/>
              <a:t>bog‘liq</a:t>
            </a:r>
            <a:r>
              <a:rPr lang="en-US" dirty="0"/>
              <a:t>:</a:t>
            </a:r>
          </a:p>
          <a:p>
            <a:r>
              <a:rPr lang="en-US" b="1" dirty="0" smtClean="0"/>
              <a:t>                                                              </a:t>
            </a:r>
            <a:r>
              <a:rPr lang="en-US" b="1" dirty="0" err="1" smtClean="0"/>
              <a:t>Hamkorlik</a:t>
            </a:r>
            <a:r>
              <a:rPr lang="en-US" b="1" dirty="0" smtClean="0"/>
              <a:t> </a:t>
            </a:r>
            <a:r>
              <a:rPr lang="en-US" b="1" dirty="0" err="1"/>
              <a:t>va</a:t>
            </a:r>
            <a:r>
              <a:rPr lang="en-US" b="1" dirty="0"/>
              <a:t> </a:t>
            </a:r>
            <a:r>
              <a:rPr lang="en-US" b="1" dirty="0" err="1"/>
              <a:t>tanlash</a:t>
            </a:r>
            <a:r>
              <a:rPr lang="en-US" b="1" dirty="0"/>
              <a:t> </a:t>
            </a:r>
            <a:r>
              <a:rPr lang="en-US" b="1" dirty="0" err="1"/>
              <a:t>erkinligi</a:t>
            </a:r>
            <a:r>
              <a:rPr lang="en-US" dirty="0"/>
              <a:t>: </a:t>
            </a:r>
            <a:r>
              <a:rPr lang="en-US" dirty="0" err="1"/>
              <a:t>O‘qituvchi</a:t>
            </a:r>
            <a:r>
              <a:rPr lang="en-US" dirty="0"/>
              <a:t> </a:t>
            </a:r>
            <a:r>
              <a:rPr lang="en-US" dirty="0" err="1"/>
              <a:t>va</a:t>
            </a:r>
            <a:r>
              <a:rPr lang="en-US" dirty="0"/>
              <a:t> </a:t>
            </a:r>
            <a:r>
              <a:rPr lang="en-US" dirty="0" err="1"/>
              <a:t>o‘quvchi</a:t>
            </a:r>
            <a:r>
              <a:rPr lang="en-US" dirty="0"/>
              <a:t> </a:t>
            </a:r>
            <a:r>
              <a:rPr lang="en-US" dirty="0" err="1"/>
              <a:t>o‘rtasidagi</a:t>
            </a:r>
            <a:r>
              <a:rPr lang="en-US" dirty="0"/>
              <a:t> </a:t>
            </a:r>
            <a:r>
              <a:rPr lang="en-US" dirty="0" err="1"/>
              <a:t>munosabatlar</a:t>
            </a:r>
            <a:r>
              <a:rPr lang="en-US" dirty="0"/>
              <a:t> </a:t>
            </a:r>
            <a:r>
              <a:rPr lang="en-US" dirty="0" err="1"/>
              <a:t>o‘zaro</a:t>
            </a:r>
            <a:r>
              <a:rPr lang="en-US" dirty="0"/>
              <a:t> </a:t>
            </a:r>
            <a:r>
              <a:rPr lang="en-US" dirty="0" err="1"/>
              <a:t>hurmat</a:t>
            </a:r>
            <a:r>
              <a:rPr lang="en-US" dirty="0"/>
              <a:t> </a:t>
            </a:r>
            <a:r>
              <a:rPr lang="en-US" dirty="0" err="1"/>
              <a:t>va</a:t>
            </a:r>
            <a:r>
              <a:rPr lang="en-US" dirty="0"/>
              <a:t> </a:t>
            </a:r>
            <a:r>
              <a:rPr lang="en-US" dirty="0" err="1"/>
              <a:t>hamkorlikka</a:t>
            </a:r>
            <a:r>
              <a:rPr lang="en-US" dirty="0"/>
              <a:t> </a:t>
            </a:r>
            <a:r>
              <a:rPr lang="en-US" dirty="0" err="1"/>
              <a:t>asoslanadi</a:t>
            </a:r>
            <a:r>
              <a:rPr lang="en-US" dirty="0" smtClean="0"/>
              <a:t>.</a:t>
            </a:r>
          </a:p>
          <a:p>
            <a:endParaRPr lang="en-US" dirty="0"/>
          </a:p>
          <a:p>
            <a:r>
              <a:rPr lang="en-US" b="1" dirty="0" err="1"/>
              <a:t>Individuallashtirish</a:t>
            </a:r>
            <a:r>
              <a:rPr lang="en-US" dirty="0"/>
              <a:t>: </a:t>
            </a:r>
            <a:r>
              <a:rPr lang="en-US" dirty="0" err="1"/>
              <a:t>O‘quv</a:t>
            </a:r>
            <a:r>
              <a:rPr lang="en-US" dirty="0"/>
              <a:t> </a:t>
            </a:r>
            <a:r>
              <a:rPr lang="en-US" dirty="0" err="1"/>
              <a:t>jarayoni</a:t>
            </a:r>
            <a:r>
              <a:rPr lang="en-US" dirty="0"/>
              <a:t> </a:t>
            </a:r>
            <a:r>
              <a:rPr lang="en-US" dirty="0" err="1"/>
              <a:t>har</a:t>
            </a:r>
            <a:r>
              <a:rPr lang="en-US" dirty="0"/>
              <a:t> </a:t>
            </a:r>
            <a:r>
              <a:rPr lang="en-US" dirty="0" err="1"/>
              <a:t>bir</a:t>
            </a:r>
            <a:r>
              <a:rPr lang="en-US" dirty="0"/>
              <a:t> </a:t>
            </a:r>
            <a:r>
              <a:rPr lang="en-US" dirty="0" err="1"/>
              <a:t>o‘quvchining</a:t>
            </a:r>
            <a:r>
              <a:rPr lang="en-US" dirty="0"/>
              <a:t> </a:t>
            </a:r>
            <a:r>
              <a:rPr lang="en-US" dirty="0" err="1"/>
              <a:t>imkoniyatlari</a:t>
            </a:r>
            <a:r>
              <a:rPr lang="en-US" dirty="0"/>
              <a:t> </a:t>
            </a:r>
            <a:r>
              <a:rPr lang="en-US" dirty="0" err="1"/>
              <a:t>va</a:t>
            </a:r>
            <a:r>
              <a:rPr lang="en-US" dirty="0"/>
              <a:t> </a:t>
            </a:r>
            <a:r>
              <a:rPr lang="en-US" dirty="0" err="1"/>
              <a:t>ehtiyojlariga</a:t>
            </a:r>
            <a:r>
              <a:rPr lang="en-US" dirty="0"/>
              <a:t> </a:t>
            </a:r>
            <a:r>
              <a:rPr lang="en-US" dirty="0" err="1"/>
              <a:t>moslashtiriladi</a:t>
            </a:r>
            <a:r>
              <a:rPr lang="en-US" dirty="0" smtClean="0"/>
              <a:t>.</a:t>
            </a:r>
            <a:endParaRPr lang="en-US" dirty="0"/>
          </a:p>
        </p:txBody>
      </p:sp>
      <p:sp>
        <p:nvSpPr>
          <p:cNvPr id="3" name="Down Arrow 2"/>
          <p:cNvSpPr/>
          <p:nvPr/>
        </p:nvSpPr>
        <p:spPr>
          <a:xfrm>
            <a:off x="4946301" y="1166843"/>
            <a:ext cx="3581400" cy="5691157"/>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b="1" dirty="0" err="1"/>
              <a:t>Faollik</a:t>
            </a:r>
            <a:r>
              <a:rPr lang="en-US" b="1" dirty="0"/>
              <a:t> </a:t>
            </a:r>
            <a:r>
              <a:rPr lang="en-US" b="1" dirty="0" err="1"/>
              <a:t>va</a:t>
            </a:r>
            <a:r>
              <a:rPr lang="en-US" b="1" dirty="0"/>
              <a:t> </a:t>
            </a:r>
            <a:r>
              <a:rPr lang="en-US" b="1" dirty="0" err="1">
                <a:solidFill>
                  <a:schemeClr val="accent6">
                    <a:lumMod val="75000"/>
                  </a:schemeClr>
                </a:solidFill>
              </a:rPr>
              <a:t>mustaqillik</a:t>
            </a:r>
            <a:r>
              <a:rPr lang="en-US" dirty="0">
                <a:solidFill>
                  <a:schemeClr val="accent6">
                    <a:lumMod val="75000"/>
                  </a:schemeClr>
                </a:solidFill>
              </a:rPr>
              <a:t>: </a:t>
            </a:r>
            <a:r>
              <a:rPr lang="en-US" dirty="0" err="1">
                <a:solidFill>
                  <a:schemeClr val="accent6">
                    <a:lumMod val="75000"/>
                  </a:schemeClr>
                </a:solidFill>
              </a:rPr>
              <a:t>O‘quvchi</a:t>
            </a:r>
            <a:r>
              <a:rPr lang="en-US" dirty="0">
                <a:solidFill>
                  <a:schemeClr val="accent6">
                    <a:lumMod val="75000"/>
                  </a:schemeClr>
                </a:solidFill>
              </a:rPr>
              <a:t> </a:t>
            </a:r>
            <a:r>
              <a:rPr lang="en-US" dirty="0" err="1">
                <a:solidFill>
                  <a:schemeClr val="accent6">
                    <a:lumMod val="75000"/>
                  </a:schemeClr>
                </a:solidFill>
              </a:rPr>
              <a:t>o‘quv</a:t>
            </a:r>
            <a:r>
              <a:rPr lang="en-US" dirty="0">
                <a:solidFill>
                  <a:schemeClr val="accent6">
                    <a:lumMod val="75000"/>
                  </a:schemeClr>
                </a:solidFill>
              </a:rPr>
              <a:t> </a:t>
            </a:r>
            <a:r>
              <a:rPr lang="en-US" dirty="0" err="1">
                <a:solidFill>
                  <a:schemeClr val="accent6">
                    <a:lumMod val="75000"/>
                  </a:schemeClr>
                </a:solidFill>
              </a:rPr>
              <a:t>jarayonining</a:t>
            </a:r>
            <a:r>
              <a:rPr lang="en-US" dirty="0">
                <a:solidFill>
                  <a:schemeClr val="accent6">
                    <a:lumMod val="75000"/>
                  </a:schemeClr>
                </a:solidFill>
              </a:rPr>
              <a:t> </a:t>
            </a:r>
            <a:r>
              <a:rPr lang="en-US" dirty="0" err="1">
                <a:solidFill>
                  <a:schemeClr val="accent6">
                    <a:lumMod val="75000"/>
                  </a:schemeClr>
                </a:solidFill>
              </a:rPr>
              <a:t>asosiy</a:t>
            </a:r>
            <a:r>
              <a:rPr lang="en-US" dirty="0">
                <a:solidFill>
                  <a:schemeClr val="accent6">
                    <a:lumMod val="75000"/>
                  </a:schemeClr>
                </a:solidFill>
              </a:rPr>
              <a:t> </a:t>
            </a:r>
            <a:r>
              <a:rPr lang="en-US" dirty="0" err="1">
                <a:solidFill>
                  <a:schemeClr val="accent6">
                    <a:lumMod val="75000"/>
                  </a:schemeClr>
                </a:solidFill>
              </a:rPr>
              <a:t>ishtirokchisi</a:t>
            </a:r>
            <a:r>
              <a:rPr lang="en-US" dirty="0">
                <a:solidFill>
                  <a:schemeClr val="accent6">
                    <a:lumMod val="75000"/>
                  </a:schemeClr>
                </a:solidFill>
              </a:rPr>
              <a:t> </a:t>
            </a:r>
            <a:r>
              <a:rPr lang="en-US" dirty="0" err="1">
                <a:solidFill>
                  <a:schemeClr val="accent6">
                    <a:lumMod val="75000"/>
                  </a:schemeClr>
                </a:solidFill>
              </a:rPr>
              <a:t>bo‘lib</a:t>
            </a:r>
            <a:r>
              <a:rPr lang="en-US" dirty="0">
                <a:solidFill>
                  <a:schemeClr val="accent6">
                    <a:lumMod val="75000"/>
                  </a:schemeClr>
                </a:solidFill>
              </a:rPr>
              <a:t>, </a:t>
            </a:r>
            <a:r>
              <a:rPr lang="en-US" dirty="0" err="1">
                <a:solidFill>
                  <a:schemeClr val="accent6">
                    <a:lumMod val="75000"/>
                  </a:schemeClr>
                </a:solidFill>
              </a:rPr>
              <a:t>mustaqil</a:t>
            </a:r>
            <a:r>
              <a:rPr lang="en-US" dirty="0">
                <a:solidFill>
                  <a:schemeClr val="accent6">
                    <a:lumMod val="75000"/>
                  </a:schemeClr>
                </a:solidFill>
              </a:rPr>
              <a:t> </a:t>
            </a:r>
            <a:r>
              <a:rPr lang="en-US" dirty="0" err="1">
                <a:solidFill>
                  <a:schemeClr val="accent6">
                    <a:lumMod val="75000"/>
                  </a:schemeClr>
                </a:solidFill>
              </a:rPr>
              <a:t>fikrlash</a:t>
            </a:r>
            <a:r>
              <a:rPr lang="en-US" dirty="0">
                <a:solidFill>
                  <a:schemeClr val="accent6">
                    <a:lumMod val="75000"/>
                  </a:schemeClr>
                </a:solidFill>
              </a:rPr>
              <a:t> </a:t>
            </a:r>
            <a:r>
              <a:rPr lang="en-US" dirty="0" err="1">
                <a:solidFill>
                  <a:schemeClr val="accent6">
                    <a:lumMod val="75000"/>
                  </a:schemeClr>
                </a:solidFill>
              </a:rPr>
              <a:t>va</a:t>
            </a:r>
            <a:r>
              <a:rPr lang="en-US" dirty="0">
                <a:solidFill>
                  <a:schemeClr val="accent6">
                    <a:lumMod val="75000"/>
                  </a:schemeClr>
                </a:solidFill>
              </a:rPr>
              <a:t> </a:t>
            </a:r>
            <a:r>
              <a:rPr lang="en-US" dirty="0" err="1">
                <a:solidFill>
                  <a:schemeClr val="accent6">
                    <a:lumMod val="75000"/>
                  </a:schemeClr>
                </a:solidFill>
              </a:rPr>
              <a:t>ijod</a:t>
            </a:r>
            <a:r>
              <a:rPr lang="en-US" dirty="0">
                <a:solidFill>
                  <a:schemeClr val="accent6">
                    <a:lumMod val="75000"/>
                  </a:schemeClr>
                </a:solidFill>
              </a:rPr>
              <a:t> </a:t>
            </a:r>
            <a:r>
              <a:rPr lang="en-US" dirty="0" err="1">
                <a:solidFill>
                  <a:schemeClr val="accent6">
                    <a:lumMod val="75000"/>
                  </a:schemeClr>
                </a:solidFill>
              </a:rPr>
              <a:t>qilishga</a:t>
            </a:r>
            <a:r>
              <a:rPr lang="en-US" dirty="0">
                <a:solidFill>
                  <a:schemeClr val="accent6">
                    <a:lumMod val="75000"/>
                  </a:schemeClr>
                </a:solidFill>
              </a:rPr>
              <a:t> </a:t>
            </a:r>
            <a:r>
              <a:rPr lang="en-US" dirty="0" err="1">
                <a:solidFill>
                  <a:schemeClr val="accent6">
                    <a:lumMod val="75000"/>
                  </a:schemeClr>
                </a:solidFill>
              </a:rPr>
              <a:t>rag‘batlantiriladi</a:t>
            </a:r>
            <a:r>
              <a:rPr lang="en-US" dirty="0">
                <a:solidFill>
                  <a:schemeClr val="accent6">
                    <a:lumMod val="75000"/>
                  </a:schemeClr>
                </a:solidFill>
              </a:rPr>
              <a:t>.</a:t>
            </a:r>
            <a:endParaRPr lang="en-US" dirty="0">
              <a:solidFill>
                <a:schemeClr val="accent6">
                  <a:lumMod val="75000"/>
                </a:schemeClr>
              </a:solidFill>
            </a:endParaRPr>
          </a:p>
        </p:txBody>
      </p:sp>
    </p:spTree>
    <p:extLst>
      <p:ext uri="{BB962C8B-B14F-4D97-AF65-F5344CB8AC3E}">
        <p14:creationId xmlns:p14="http://schemas.microsoft.com/office/powerpoint/2010/main" val="23683636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113</TotalTime>
  <Words>1103</Words>
  <Application>Microsoft Office PowerPoint</Application>
  <PresentationFormat>On-screen Show (4:3)</PresentationFormat>
  <Paragraphs>98</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Oriel</vt:lpstr>
      <vt:lpstr>2.2.1 Shaxsga yo’naltirilgan ta’lim turlari va texnologiyalari</vt:lpstr>
      <vt:lpstr>1-4 sinflarda shaxsga yo‘naltirilgan ta’limning asosiy xususiyatlari Bolalar o‘rganish uslublari (VARK):  Vizual (ko‘rish),  Audial (eshitish),  Read/Write (o‘qish/yozish),.  Kinestetik (harakat orqali) bajariladi — har bir bolaga moslashtiriladi. Tezlik farqi katta: ba’zilari tez o‘zlashtiradi, boshqalari ko‘proq vaqt va takroran tushuntirishga muhtoj . Motivatsiya muhim : o‘yin, sticker, badge, tanlov imkoni, maqtov va o‘z-o‘zini (reflaksiya)baholash. Texnologiya bog’liq tarafi, oddiy va arzon: telefon/planshet, bepul ilovalar, QR-kodlar, bosma materiallar orqali. </vt:lpstr>
      <vt:lpstr>PowerPoint Presentation</vt:lpstr>
      <vt:lpstr>PowerPoint Presentation</vt:lpstr>
      <vt:lpstr>Individuallashtirish va Moslashuvchanlikni Ta’minlovchi Texnologiyalar Bu texnologiyalar har bir o‘quvchining o‘z sur’ati va uslubida o‘rganishiga imkon yaratadi.  Individual ta’lim texnologiyasi: Har bir o‘quvchi uchun alohida o‘quv reja va dasturlarni ishlab chiqishni nazarda tutadi.  Modulli ta’lim texnologiyasi: O‘quv materialini mantiqiy tugallangan modullarga bo‘lib o‘qitishni tashkil etadi.   Bu o‘quvchilarning bilim imkoniyatlarini va ijodiy qobiliyatlarini rivojlantirishga eng yaxshi moslashgan tizimlardan biri hisoblanadi. </vt:lpstr>
      <vt:lpstr>PowerPoint Presentation</vt:lpstr>
      <vt:lpstr>PowerPoint Presentation</vt:lpstr>
      <vt:lpstr>PowerPoint Presentation</vt:lpstr>
      <vt:lpstr>Montessori ta'lim usuli . Montessori ta'lim usuli 1907-yil 6-yanvarda Italiyaning poytaxti Rim shahrida rasman boshlangan va birinchi marta qo'llanilgan.  Bu usulning asoschisi  — italyan shifokori va pedagogi Mariya Montessori Italiyaning birinchi ayol shifokori sifatida tanilgan shaxs. </vt:lpstr>
      <vt:lpstr>Montessori ta'lim usuli  (Montessori method)  XX asr boshlarida ishlab chiqilgan bolaga yo'naltirilgan ta'lim yondashuvidir - Bu usul bolaning tabiiy qiziqishi,  mustaqilligi  o'z-o'zini rivojlantirish qobiliyatiga asoslanadi.  An'anaviy ta'limdan farqli o'laroq, o'qituvchi "o'rgatuvchi" emas, balki "yo'l ko'rsatuvchi" (guide) bo'lib, bola o'zini qiziqtirgan uddalay oladigan uslubni tanlaydi.  -Bu usul dunyoda 60 mingdan ortiq maktab va bog'chalarda qo'llaniladi va ko'pincha erta yoshdagi bolalar (3-6 yosh) uchun mashhur, ammo 1-4-sinflar (7-10 yosh) uchun ham moslashtirilgan darajasi bor.  </vt:lpstr>
      <vt:lpstr>PowerPoint Presentation</vt:lpstr>
      <vt:lpstr>PowerPoint Presentation</vt:lpstr>
      <vt:lpstr>                              Malaka asosidagi ta'lim - Vaqt emas, balki malaka egallash muhim. O'quvchi ma'lum ko'nikmani to'liq o'zlashtirgach oldinga siljiydi.  Tanlov asosidagi yoki loyiha/muammo asosidagi ta'lim - O'quvchi qanday o'rganishni yoki natijani qanday ko'rsatishni tanlaydi (rasm chizish, hikoya yozish, loyiha qilish. Muammoli ta'lim  -Real hayotiy muammolarni hal qilish orqali o'rganish, bu tanqidiy fikrlash va ijodkorlikni rivojlantiradi.  Blended yoki moslashuvchan ta'lim  -Onlayn va oflayn usullarni birlashtirish, o'quvchi o'z tezligida o'rganadi. Buning uchun turli tizimlar mavjud . Masalan: platformalar</vt:lpstr>
      <vt:lpstr>Davlat va milliy platformalar (bepul, rasmiy tavsiya etilgan  Maktab.uz Boshlang'ich sinflar uchun eng muhim platformalardan biri. Videodarslar kutubxonasi (1-4-sinflar uchun ona tili, matematika, tabiatshunoslik, tasviriy san'at va boshqalar, interaktiv topshiriqlar, savollar va mustahkamlash materiallari mavjud. O'quvchilar darsni o'tkazib yuborsa, uyda qayta ko'rib chiqishi mumkin. O'qituvchilar va ota-onalar o'quv jarayonini kuzatishi mumkin. Bu platforma xalqaro standartlarga mos va maktablarda blended learning (onlayn + sinf darsi) uchun ishlatiladi. ZiyoNET.uz Elektron kutubxona va resurslar portali. Boshlang'ich sinflar uchun audiokitoblar, o'quv materiallari, testlar, elektron darsliklar va qo'shimcha resurslar bor. O'qituvchilar dars tayyorlashda, o'quvchilar mustaqil o'rganishda foydalanadi. onlinedu.uz (Uzluksiz kasbiy ta'lim platformasi) Asosan o'qituvchilar uchun malaka oshirish kurslari, ammo boshlang'ich sinf o'qituvchilari uchun informatika, tabiiy fanlar va boshqa mavzular bo'yicha onlayn materiallar bor. O'qituvchilar bu yerda o'z bilimlarini oshirib, sinfda qo'llaydi.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2.2.1 Shaxsga yo’naltirilgan ta’lim turlari va texnologiyalari</dc:title>
  <dc:creator>Acer-i5</dc:creator>
  <cp:lastModifiedBy>Acer-i5</cp:lastModifiedBy>
  <cp:revision>10</cp:revision>
  <dcterms:created xsi:type="dcterms:W3CDTF">2026-02-04T15:42:31Z</dcterms:created>
  <dcterms:modified xsi:type="dcterms:W3CDTF">2026-10-12T13:14:07Z</dcterms:modified>
</cp:coreProperties>
</file>