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1" r:id="rId1"/>
  </p:sldMasterIdLst>
  <p:notesMasterIdLst>
    <p:notesMasterId r:id="rId17"/>
  </p:notesMasterIdLst>
  <p:sldIdLst>
    <p:sldId id="256" r:id="rId2"/>
    <p:sldId id="266" r:id="rId3"/>
    <p:sldId id="257" r:id="rId4"/>
    <p:sldId id="267" r:id="rId5"/>
    <p:sldId id="268" r:id="rId6"/>
    <p:sldId id="258" r:id="rId7"/>
    <p:sldId id="269" r:id="rId8"/>
    <p:sldId id="259" r:id="rId9"/>
    <p:sldId id="260" r:id="rId10"/>
    <p:sldId id="261" r:id="rId11"/>
    <p:sldId id="262" r:id="rId12"/>
    <p:sldId id="270" r:id="rId13"/>
    <p:sldId id="263" r:id="rId14"/>
    <p:sldId id="264" r:id="rId15"/>
    <p:sldId id="265" r:id="rId16"/>
  </p:sldIdLst>
  <p:sldSz cx="12192000" cy="6858000"/>
  <p:notesSz cx="6858000" cy="12192000"/>
  <p:embeddedFontLst>
    <p:embeddedFont>
      <p:font typeface="PT Serif Bold" charset="-52"/>
      <p:regular r:id="rId18"/>
    </p:embeddedFont>
    <p:embeddedFont>
      <p:font typeface="Wix Madefor Text Bold" charset="-52"/>
      <p:regular r:id="rId19"/>
    </p:embeddedFont>
    <p:embeddedFont>
      <p:font typeface="Franklin Gothic Medium" pitchFamily="34" charset="0"/>
      <p:regular r:id="rId20"/>
      <p:italic r:id="rId21"/>
    </p:embeddedFont>
    <p:embeddedFont>
      <p:font typeface="Wix Madefor Text Medium" charset="-52"/>
      <p:regular r:id="rId22"/>
    </p:embeddedFont>
    <p:embeddedFont>
      <p:font typeface="Wix Madefor Text SemiBold" charset="-52"/>
      <p:regular r:id="rId23"/>
    </p:embeddedFont>
    <p:embeddedFont>
      <p:font typeface="Wix Madefor Text" charset="-52"/>
      <p:regular r:id="rId24"/>
    </p:embeddedFont>
    <p:embeddedFont>
      <p:font typeface="Calibri" pitchFamily="34" charset="0"/>
      <p:regular r:id="rId25"/>
      <p:bold r:id="rId26"/>
      <p:italic r:id="rId27"/>
      <p:boldItalic r:id="rId28"/>
    </p:embeddedFont>
    <p:embeddedFont>
      <p:font typeface="Franklin Gothic Book" pitchFamily="34" charset="0"/>
      <p:regular r:id="rId29"/>
      <p:italic r:id="rId30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>
        <p:scale>
          <a:sx n="88" d="100"/>
          <a:sy n="88" d="100"/>
        </p:scale>
        <p:origin x="-360" y="25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8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font" Target="fonts/font13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6096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6096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78D249-7923-412E-A3AD-277BFDCD2190}" type="datetimeFigureOut">
              <a:rPr lang="ru-RU" smtClean="0"/>
              <a:t>12.10.2026</a:t>
            </a:fld>
            <a:endParaRPr lang="ru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-635000" y="914400"/>
            <a:ext cx="8128000" cy="4572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1580813"/>
            <a:ext cx="2971800" cy="609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11580813"/>
            <a:ext cx="2971800" cy="609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D93201-9BA8-421D-A656-DD525235E6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86047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Bugungi asosiy fikr: standartdagi kutilgan natija darsdagi aniq faoliyatga aylangandagina ta’lim mantiqi uzilmaydi.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1" y="2647950"/>
            <a:ext cx="4762500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3173" y="-925"/>
            <a:ext cx="12195173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1089484" y="1730403"/>
            <a:ext cx="7531497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616370" y="2470926"/>
            <a:ext cx="8681508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7975A-2824-4DAA-9201-32CEFF72A3DD}" type="datetimeFigureOut">
              <a:rPr lang="ru-RU" smtClean="0"/>
              <a:t>12.10.2026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B049A-D831-4F94-98A3-94E90D1142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7975A-2824-4DAA-9201-32CEFF72A3DD}" type="datetimeFigureOut">
              <a:rPr lang="ru-RU" smtClean="0"/>
              <a:t>12.10.2026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B049A-D831-4F94-98A3-94E90D1142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3173" y="-925"/>
            <a:ext cx="12195173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1" y="2647950"/>
            <a:ext cx="4762500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1092532" y="1726738"/>
            <a:ext cx="7534656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621536" y="2468304"/>
            <a:ext cx="8680704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7975A-2824-4DAA-9201-32CEFF72A3DD}" type="datetimeFigureOut">
              <a:rPr lang="ru-RU" smtClean="0"/>
              <a:t>12.10.2026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B049A-D831-4F94-98A3-94E90D1142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097280"/>
            <a:ext cx="42672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6688" y="1097280"/>
            <a:ext cx="42672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7975A-2824-4DAA-9201-32CEFF72A3DD}" type="datetimeFigureOut">
              <a:rPr lang="ru-RU" smtClean="0"/>
              <a:t>12.10.2026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B049A-D831-4F94-98A3-94E90D1142D9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097280"/>
            <a:ext cx="42672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2200" y="1701848"/>
            <a:ext cx="42672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6688" y="1097280"/>
            <a:ext cx="42672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6688" y="1701848"/>
            <a:ext cx="42672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7975A-2824-4DAA-9201-32CEFF72A3DD}" type="datetimeFigureOut">
              <a:rPr lang="ru-RU" smtClean="0"/>
              <a:t>12.10.2026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B049A-D831-4F94-98A3-94E90D1142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7975A-2824-4DAA-9201-32CEFF72A3DD}" type="datetimeFigureOut">
              <a:rPr lang="ru-RU" smtClean="0"/>
              <a:t>12.10.2026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B049A-D831-4F94-98A3-94E90D1142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7975A-2824-4DAA-9201-32CEFF72A3DD}" type="datetimeFigureOut">
              <a:rPr lang="ru-RU" smtClean="0"/>
              <a:t>12.10.2026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B049A-D831-4F94-98A3-94E90D1142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1" y="2647950"/>
            <a:ext cx="4762500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1720852" y="-1720850"/>
            <a:ext cx="6858000" cy="10299704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1046573" y="1576104"/>
            <a:ext cx="694944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32737" y="2618913"/>
            <a:ext cx="507703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730605" y="2253385"/>
            <a:ext cx="7726347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7975A-2824-4DAA-9201-32CEFF72A3DD}" type="datetimeFigureOut">
              <a:rPr lang="ru-RU" smtClean="0"/>
              <a:t>12.10.2026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3AB049A-D831-4F94-98A3-94E90D1142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705101" y="0"/>
            <a:ext cx="9486900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1" y="2647950"/>
            <a:ext cx="4762500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" y="5048250"/>
            <a:ext cx="4762500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94929" y="1717501"/>
            <a:ext cx="73152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524639" y="2180529"/>
            <a:ext cx="8128727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7975A-2824-4DAA-9201-32CEFF72A3DD}" type="datetimeFigureOut">
              <a:rPr lang="ru-RU" smtClean="0"/>
              <a:t>12.10.2026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B049A-D831-4F94-98A3-94E90D1142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7975A-2824-4DAA-9201-32CEFF72A3DD}" type="datetimeFigureOut">
              <a:rPr lang="ru-RU" smtClean="0"/>
              <a:t>12.10.2026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B049A-D831-4F94-98A3-94E90D1142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678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4678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7975A-2824-4DAA-9201-32CEFF72A3DD}" type="datetimeFigureOut">
              <a:rPr lang="ru-RU" smtClean="0"/>
              <a:t>12.10.2026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B049A-D831-4F94-98A3-94E90D1142D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master 1">
    <p:bg>
      <p:bgPr>
        <a:solidFill>
          <a:srgbClr val="FAEC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black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3175" y="5050633"/>
            <a:ext cx="4765676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3173" y="5051293"/>
            <a:ext cx="12195173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365760"/>
            <a:ext cx="1002792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100629"/>
            <a:ext cx="1002792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68224" y="5870448"/>
            <a:ext cx="2901696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9D47975A-2824-4DAA-9201-32CEFF72A3DD}" type="datetimeFigureOut">
              <a:rPr lang="ru-RU" smtClean="0"/>
              <a:t>12.10.2026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90019" y="6285122"/>
            <a:ext cx="62992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01384" y="6170822"/>
            <a:ext cx="67056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23AB049A-D831-4F94-98A3-94E90D1142D9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  <p:sldLayoutId id="2147483663" r:id="rId12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-14385" y="750499"/>
            <a:ext cx="6908627" cy="6858000"/>
          </a:xfrm>
          <a:prstGeom prst="rect">
            <a:avLst/>
          </a:prstGeom>
          <a:solidFill>
            <a:srgbClr val="1A2F78"/>
          </a:solidFill>
          <a:ln/>
        </p:spPr>
      </p:sp>
      <p:sp>
        <p:nvSpPr>
          <p:cNvPr id="3" name="Shape 1"/>
          <p:cNvSpPr/>
          <p:nvPr/>
        </p:nvSpPr>
        <p:spPr>
          <a:xfrm>
            <a:off x="279294" y="330200"/>
            <a:ext cx="660284" cy="660301"/>
          </a:xfrm>
          <a:prstGeom prst="ellipse">
            <a:avLst/>
          </a:prstGeom>
          <a:noFill/>
          <a:ln w="19050">
            <a:solidFill>
              <a:srgbClr val="3FBFB6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33142" y="990501"/>
            <a:ext cx="6172046" cy="13553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62500" lnSpcReduction="20000"/>
          </a:bodyPr>
          <a:lstStyle/>
          <a:p>
            <a:pPr marL="0" indent="0" algn="l">
              <a:lnSpc>
                <a:spcPct val="97000"/>
              </a:lnSpc>
              <a:buNone/>
            </a:pPr>
            <a:r>
              <a:rPr lang="en-US" sz="46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3.1.1.1 </a:t>
            </a:r>
            <a:r>
              <a:rPr lang="en-US" sz="4600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Boshlang’ich</a:t>
            </a:r>
            <a:r>
              <a:rPr lang="en-US" sz="46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4600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ta’lim</a:t>
            </a:r>
            <a:r>
              <a:rPr lang="en-US" sz="46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4600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bo‘yicha</a:t>
            </a:r>
            <a:r>
              <a:rPr lang="en-US" sz="46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4600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o‘quv</a:t>
            </a:r>
            <a:r>
              <a:rPr lang="en-US" sz="46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4600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dasturi</a:t>
            </a:r>
            <a:r>
              <a:rPr lang="en-US" sz="46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4600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va</a:t>
            </a:r>
            <a:r>
              <a:rPr lang="en-US" sz="46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4600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zamonaviy</a:t>
            </a:r>
            <a:r>
              <a:rPr lang="en-US" sz="46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4600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darsliklar</a:t>
            </a:r>
            <a:r>
              <a:rPr lang="en-US" sz="46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4600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bilan</a:t>
            </a:r>
            <a:r>
              <a:rPr lang="en-US" sz="46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4600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ishlash</a:t>
            </a:r>
            <a:r>
              <a:rPr lang="en-US" sz="4600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ga</a:t>
            </a:r>
            <a:r>
              <a:rPr lang="en-US" sz="46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4600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oid</a:t>
            </a:r>
            <a:r>
              <a:rPr lang="en-US" sz="46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4600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uslubiy</a:t>
            </a:r>
            <a:r>
              <a:rPr lang="en-US" sz="46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4600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tavsiyalar</a:t>
            </a:r>
            <a:endParaRPr lang="en-US" sz="46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Text 5"/>
          <p:cNvSpPr/>
          <p:nvPr/>
        </p:nvSpPr>
        <p:spPr>
          <a:xfrm>
            <a:off x="304792" y="2967487"/>
            <a:ext cx="6172046" cy="17767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900" dirty="0">
                <a:solidFill>
                  <a:srgbClr val="FFFFFF"/>
                </a:solidFill>
                <a:latin typeface="Wix Madefor Text Medium" pitchFamily="34" charset="0"/>
                <a:ea typeface="Wix Madefor Text Medium" pitchFamily="34" charset="-122"/>
                <a:cs typeface="Wix Madefor Text Medium" pitchFamily="34" charset="-120"/>
              </a:rPr>
              <a:t>Boshlang‘ich ta’limda yagona mantiq</a:t>
            </a:r>
            <a:endParaRPr lang="en-US" sz="1900" dirty="0"/>
          </a:p>
        </p:txBody>
      </p:sp>
      <p:sp>
        <p:nvSpPr>
          <p:cNvPr id="8" name="Text 6"/>
          <p:cNvSpPr/>
          <p:nvPr/>
        </p:nvSpPr>
        <p:spPr>
          <a:xfrm>
            <a:off x="304792" y="4893270"/>
            <a:ext cx="6603835" cy="2063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2000" kern="100" spc="12" dirty="0">
                <a:solidFill>
                  <a:srgbClr val="FFFFFF"/>
                </a:solidFill>
                <a:latin typeface="Wix Madefor Text" pitchFamily="34" charset="0"/>
                <a:ea typeface="Wix Madefor Text" pitchFamily="34" charset="-122"/>
                <a:cs typeface="Wix Madefor Text" pitchFamily="34" charset="-120"/>
              </a:rPr>
              <a:t>DTS → o‘quv dasturi → darslik → faoliyat → baholash</a:t>
            </a:r>
            <a:endParaRPr lang="en-US" sz="2000" dirty="0"/>
          </a:p>
        </p:txBody>
      </p:sp>
      <p:sp>
        <p:nvSpPr>
          <p:cNvPr id="9" name="Shape 7"/>
          <p:cNvSpPr/>
          <p:nvPr/>
        </p:nvSpPr>
        <p:spPr>
          <a:xfrm>
            <a:off x="6908627" y="0"/>
            <a:ext cx="5283068" cy="6858000"/>
          </a:xfrm>
          <a:prstGeom prst="rect">
            <a:avLst/>
          </a:prstGeom>
          <a:solidFill>
            <a:srgbClr val="1A2F78"/>
          </a:solidFill>
          <a:ln/>
        </p:spPr>
      </p:sp>
      <p:sp>
        <p:nvSpPr>
          <p:cNvPr id="10" name="Shape 8"/>
          <p:cNvSpPr/>
          <p:nvPr/>
        </p:nvSpPr>
        <p:spPr>
          <a:xfrm>
            <a:off x="6908627" y="457200"/>
            <a:ext cx="4825879" cy="5943600"/>
          </a:xfrm>
          <a:prstGeom prst="rect">
            <a:avLst/>
          </a:prstGeom>
          <a:noFill/>
          <a:ln w="6350">
            <a:solidFill>
              <a:srgbClr val="3FBFB6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609585" y="6438900"/>
            <a:ext cx="1131462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200" b="1" kern="100" spc="48" dirty="0">
                <a:solidFill>
                  <a:srgbClr val="3FBFB6"/>
                </a:solidFill>
                <a:latin typeface="PT Serif Bold" pitchFamily="34" charset="0"/>
                <a:ea typeface="PT Serif Bold" pitchFamily="34" charset="-122"/>
                <a:cs typeface="PT Serif Bold" pitchFamily="34" charset="-120"/>
              </a:rPr>
              <a:t>01 / 10</a:t>
            </a:r>
            <a:endParaRPr lang="en-US" sz="1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6460" y="578239"/>
            <a:ext cx="5508776" cy="61848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.</a:t>
            </a:r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.</a:t>
            </a:r>
            <a:endParaRPr lang="ru-RU" dirty="0"/>
          </a:p>
        </p:txBody>
      </p:sp>
      <p:sp>
        <p:nvSpPr>
          <p:cNvPr id="4" name="Rectangle 3"/>
          <p:cNvSpPr/>
          <p:nvPr/>
        </p:nvSpPr>
        <p:spPr>
          <a:xfrm>
            <a:off x="1026544" y="652596"/>
            <a:ext cx="54864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So‘nggi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yillarda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O‘zbekiston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boshlang‘ich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ta’lim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tizimida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darsliklarni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yangilash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bo‘yicha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keng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ko‘lamli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islohotlar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amalga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oshirilmoqda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. </a:t>
            </a:r>
            <a:endParaRPr lang="en-US" sz="2400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endParaRPr lang="en-US" sz="2400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en-US" sz="2400" b="1" dirty="0" err="1" smtClean="0">
                <a:solidFill>
                  <a:schemeClr val="accent3">
                    <a:lumMod val="50000"/>
                  </a:schemeClr>
                </a:solidFill>
              </a:rPr>
              <a:t>Yangi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avlod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darsliklari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ilg‘or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xorijiy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tajribalar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asosida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yaratilib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o‘quvchilarda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nafaqat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bilim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balki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tanqidiy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fikrlash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muloqot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hamkorlik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va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ijodkorlik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kabi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ko‘nikmalarni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shakllantirishga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qaratilgan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</a:rPr>
              <a:t>.</a:t>
            </a:r>
          </a:p>
          <a:p>
            <a:endParaRPr lang="en-US" sz="2400" b="1" dirty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Quyida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har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bir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fan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bo‘yicha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darslik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va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o‘quv-uslubiy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qo‘llanmalarning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tahlili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,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aniqlangan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muammolar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va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ularni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bartaraf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etish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yo‘llari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3">
                    <a:lumMod val="50000"/>
                  </a:schemeClr>
                </a:solidFill>
              </a:rPr>
              <a:t>keltirilgan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83568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2438339" cy="6858000"/>
          </a:xfrm>
          <a:prstGeom prst="rect">
            <a:avLst/>
          </a:prstGeom>
          <a:solidFill>
            <a:srgbClr val="1A2F78"/>
          </a:solidFill>
          <a:ln/>
        </p:spPr>
      </p:sp>
      <p:sp>
        <p:nvSpPr>
          <p:cNvPr id="3" name="Shape 1"/>
          <p:cNvSpPr/>
          <p:nvPr/>
        </p:nvSpPr>
        <p:spPr>
          <a:xfrm>
            <a:off x="279294" y="330200"/>
            <a:ext cx="660284" cy="660301"/>
          </a:xfrm>
          <a:prstGeom prst="ellipse">
            <a:avLst/>
          </a:prstGeom>
          <a:noFill/>
          <a:ln w="19050">
            <a:solidFill>
              <a:srgbClr val="3FBFB6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279393" y="1248410"/>
            <a:ext cx="2158946" cy="2133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endParaRPr lang="en-US" sz="1200" dirty="0"/>
          </a:p>
        </p:txBody>
      </p:sp>
      <p:sp>
        <p:nvSpPr>
          <p:cNvPr id="5" name="Text 3"/>
          <p:cNvSpPr/>
          <p:nvPr/>
        </p:nvSpPr>
        <p:spPr>
          <a:xfrm>
            <a:off x="279393" y="1546820"/>
            <a:ext cx="2158946" cy="2857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500" dirty="0">
                <a:solidFill>
                  <a:srgbClr val="FFFFFF"/>
                </a:solidFill>
                <a:latin typeface="Wix Madefor Text" pitchFamily="34" charset="0"/>
                <a:ea typeface="Wix Madefor Text" pitchFamily="34" charset="-122"/>
                <a:cs typeface="Wix Madefor Text" pitchFamily="34" charset="-120"/>
              </a:rPr>
              <a:t>Yagona mantiq</a:t>
            </a:r>
            <a:endParaRPr lang="en-US" sz="1500" dirty="0"/>
          </a:p>
        </p:txBody>
      </p:sp>
      <p:sp>
        <p:nvSpPr>
          <p:cNvPr id="6" name="Shape 4"/>
          <p:cNvSpPr/>
          <p:nvPr/>
        </p:nvSpPr>
        <p:spPr>
          <a:xfrm>
            <a:off x="279393" y="1973858"/>
            <a:ext cx="482588" cy="31651"/>
          </a:xfrm>
          <a:prstGeom prst="roundRect">
            <a:avLst>
              <a:gd name="adj" fmla="val 49998"/>
            </a:avLst>
          </a:prstGeom>
          <a:solidFill>
            <a:srgbClr val="3FBFB6"/>
          </a:solidFill>
          <a:ln/>
        </p:spPr>
      </p:sp>
      <p:sp>
        <p:nvSpPr>
          <p:cNvPr id="7" name="Text 5"/>
          <p:cNvSpPr/>
          <p:nvPr/>
        </p:nvSpPr>
        <p:spPr>
          <a:xfrm>
            <a:off x="279393" y="2150705"/>
            <a:ext cx="2158946" cy="2133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200" kern="100" spc="96" dirty="0">
                <a:solidFill>
                  <a:srgbClr val="FFFFFF"/>
                </a:solidFill>
                <a:latin typeface="Wix Madefor Text SemiBold" pitchFamily="34" charset="0"/>
                <a:ea typeface="Wix Madefor Text SemiBold" pitchFamily="34" charset="-122"/>
                <a:cs typeface="Wix Madefor Text SemiBold" pitchFamily="34" charset="-120"/>
              </a:rPr>
              <a:t>STANDART</a:t>
            </a:r>
            <a:endParaRPr lang="en-US" sz="1200" dirty="0"/>
          </a:p>
        </p:txBody>
      </p:sp>
      <p:sp>
        <p:nvSpPr>
          <p:cNvPr id="8" name="Text 6"/>
          <p:cNvSpPr/>
          <p:nvPr/>
        </p:nvSpPr>
        <p:spPr>
          <a:xfrm>
            <a:off x="279393" y="5772944"/>
            <a:ext cx="2158946" cy="2063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250" kern="100" spc="12" dirty="0">
                <a:solidFill>
                  <a:srgbClr val="FFFFFF"/>
                </a:solidFill>
                <a:latin typeface="Wix Madefor Text" pitchFamily="34" charset="0"/>
                <a:ea typeface="Wix Madefor Text" pitchFamily="34" charset="-122"/>
                <a:cs typeface="Wix Madefor Text" pitchFamily="34" charset="-120"/>
              </a:rPr>
              <a:t>Tayanch hujjat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2946326" y="449538"/>
            <a:ext cx="8686583" cy="4495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8000"/>
              </a:lnSpc>
              <a:buNone/>
            </a:pPr>
            <a:r>
              <a:rPr lang="en-US" sz="3000" b="1" kern="100" spc="-30" dirty="0">
                <a:solidFill>
                  <a:srgbClr val="1A2F78"/>
                </a:solidFill>
                <a:latin typeface="PT Serif Bold" pitchFamily="34" charset="0"/>
                <a:ea typeface="PT Serif Bold" pitchFamily="34" charset="-122"/>
                <a:cs typeface="PT Serif Bold" pitchFamily="34" charset="-120"/>
              </a:rPr>
              <a:t>DTS nimani belgilaydi?</a:t>
            </a:r>
            <a:endParaRPr lang="en-US" sz="3000" dirty="0"/>
          </a:p>
        </p:txBody>
      </p:sp>
      <p:sp>
        <p:nvSpPr>
          <p:cNvPr id="10" name="Shape 8"/>
          <p:cNvSpPr/>
          <p:nvPr/>
        </p:nvSpPr>
        <p:spPr>
          <a:xfrm>
            <a:off x="2946326" y="1149648"/>
            <a:ext cx="8686583" cy="31651"/>
          </a:xfrm>
          <a:prstGeom prst="roundRect">
            <a:avLst>
              <a:gd name="adj" fmla="val 49998"/>
            </a:avLst>
          </a:prstGeom>
          <a:solidFill>
            <a:srgbClr val="3FBFB6"/>
          </a:solidFill>
          <a:ln/>
        </p:spPr>
      </p:sp>
      <p:sp>
        <p:nvSpPr>
          <p:cNvPr id="11" name="Text 9"/>
          <p:cNvSpPr/>
          <p:nvPr/>
        </p:nvSpPr>
        <p:spPr>
          <a:xfrm>
            <a:off x="2946326" y="1427460"/>
            <a:ext cx="9245369" cy="2857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500" dirty="0">
                <a:solidFill>
                  <a:srgbClr val="26243A"/>
                </a:solidFill>
                <a:latin typeface="Wix Madefor Text" pitchFamily="34" charset="0"/>
                <a:ea typeface="Wix Madefor Text" pitchFamily="34" charset="-122"/>
                <a:cs typeface="Wix Madefor Text" pitchFamily="34" charset="-120"/>
              </a:rPr>
              <a:t>DTS darsning mavzusini emas, o‘quvchi egallashi kerak bo‘lgan natijani yo‘naltiradi.</a:t>
            </a:r>
            <a:endParaRPr lang="en-US" sz="1500" dirty="0"/>
          </a:p>
        </p:txBody>
      </p:sp>
      <p:sp>
        <p:nvSpPr>
          <p:cNvPr id="12" name="Shape 10"/>
          <p:cNvSpPr/>
          <p:nvPr/>
        </p:nvSpPr>
        <p:spPr>
          <a:xfrm>
            <a:off x="2946326" y="2059285"/>
            <a:ext cx="431789" cy="431800"/>
          </a:xfrm>
          <a:prstGeom prst="ellipse">
            <a:avLst/>
          </a:prstGeom>
          <a:noFill/>
          <a:ln w="19050">
            <a:solidFill>
              <a:srgbClr val="A12A35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3047328" y="2173585"/>
            <a:ext cx="839270" cy="203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600" b="1" dirty="0">
                <a:solidFill>
                  <a:srgbClr val="1A2F78"/>
                </a:solidFill>
                <a:latin typeface="PT Serif Bold" pitchFamily="34" charset="0"/>
                <a:ea typeface="PT Serif Bold" pitchFamily="34" charset="-122"/>
                <a:cs typeface="PT Serif Bold" pitchFamily="34" charset="-120"/>
              </a:rPr>
              <a:t>01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3530512" y="2146280"/>
            <a:ext cx="8102397" cy="2805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700" dirty="0">
                <a:solidFill>
                  <a:srgbClr val="1A2F78"/>
                </a:solidFill>
                <a:latin typeface="Wix Madefor Text Medium" pitchFamily="34" charset="0"/>
                <a:ea typeface="Wix Madefor Text Medium" pitchFamily="34" charset="-122"/>
                <a:cs typeface="Wix Madefor Text Medium" pitchFamily="34" charset="-120"/>
              </a:rPr>
              <a:t>Bilim va ko‘nikma</a:t>
            </a:r>
            <a:endParaRPr lang="en-US" sz="1700" dirty="0"/>
          </a:p>
        </p:txBody>
      </p:sp>
      <p:sp>
        <p:nvSpPr>
          <p:cNvPr id="15" name="Text 13"/>
          <p:cNvSpPr/>
          <p:nvPr/>
        </p:nvSpPr>
        <p:spPr>
          <a:xfrm>
            <a:off x="3530512" y="2571651"/>
            <a:ext cx="8102397" cy="2857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500" dirty="0">
                <a:solidFill>
                  <a:srgbClr val="26243A"/>
                </a:solidFill>
                <a:latin typeface="Wix Madefor Text" pitchFamily="34" charset="0"/>
                <a:ea typeface="Wix Madefor Text" pitchFamily="34" charset="-122"/>
                <a:cs typeface="Wix Madefor Text" pitchFamily="34" charset="-120"/>
              </a:rPr>
              <a:t>O‘quvchi nimani biladi, bajaradi va qo‘llaydi?</a:t>
            </a:r>
            <a:endParaRPr lang="en-US" sz="1500" dirty="0"/>
          </a:p>
        </p:txBody>
      </p:sp>
      <p:sp>
        <p:nvSpPr>
          <p:cNvPr id="16" name="Shape 14"/>
          <p:cNvSpPr/>
          <p:nvPr/>
        </p:nvSpPr>
        <p:spPr>
          <a:xfrm>
            <a:off x="2946326" y="3447157"/>
            <a:ext cx="431789" cy="431800"/>
          </a:xfrm>
          <a:prstGeom prst="ellipse">
            <a:avLst/>
          </a:prstGeom>
          <a:noFill/>
          <a:ln w="19050">
            <a:solidFill>
              <a:srgbClr val="A12A35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3047328" y="3561457"/>
            <a:ext cx="839270" cy="203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600" b="1" dirty="0">
                <a:solidFill>
                  <a:srgbClr val="1A2F78"/>
                </a:solidFill>
                <a:latin typeface="PT Serif Bold" pitchFamily="34" charset="0"/>
                <a:ea typeface="PT Serif Bold" pitchFamily="34" charset="-122"/>
                <a:cs typeface="PT Serif Bold" pitchFamily="34" charset="-120"/>
              </a:rPr>
              <a:t>02</a:t>
            </a:r>
            <a:endParaRPr lang="en-US" sz="1600" dirty="0"/>
          </a:p>
        </p:txBody>
      </p:sp>
      <p:sp>
        <p:nvSpPr>
          <p:cNvPr id="18" name="Text 16"/>
          <p:cNvSpPr/>
          <p:nvPr/>
        </p:nvSpPr>
        <p:spPr>
          <a:xfrm>
            <a:off x="3530512" y="3534152"/>
            <a:ext cx="8102397" cy="2805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700" dirty="0">
                <a:solidFill>
                  <a:srgbClr val="1A2F78"/>
                </a:solidFill>
                <a:latin typeface="Wix Madefor Text Medium" pitchFamily="34" charset="0"/>
                <a:ea typeface="Wix Madefor Text Medium" pitchFamily="34" charset="-122"/>
                <a:cs typeface="Wix Madefor Text Medium" pitchFamily="34" charset="-120"/>
              </a:rPr>
              <a:t>Dars natijasi</a:t>
            </a:r>
            <a:endParaRPr lang="en-US" sz="1700" dirty="0"/>
          </a:p>
        </p:txBody>
      </p:sp>
      <p:sp>
        <p:nvSpPr>
          <p:cNvPr id="19" name="Text 17"/>
          <p:cNvSpPr/>
          <p:nvPr/>
        </p:nvSpPr>
        <p:spPr>
          <a:xfrm>
            <a:off x="3530512" y="3959523"/>
            <a:ext cx="8102397" cy="2857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500" dirty="0">
                <a:solidFill>
                  <a:srgbClr val="26243A"/>
                </a:solidFill>
                <a:latin typeface="Wix Madefor Text" pitchFamily="34" charset="0"/>
                <a:ea typeface="Wix Madefor Text" pitchFamily="34" charset="-122"/>
                <a:cs typeface="Wix Madefor Text" pitchFamily="34" charset="-120"/>
              </a:rPr>
              <a:t>Maqsad va kutilayotgan natija standart talabiga ulanadi.</a:t>
            </a:r>
            <a:endParaRPr lang="en-US" sz="1500" dirty="0"/>
          </a:p>
        </p:txBody>
      </p:sp>
      <p:sp>
        <p:nvSpPr>
          <p:cNvPr id="20" name="Shape 18"/>
          <p:cNvSpPr/>
          <p:nvPr/>
        </p:nvSpPr>
        <p:spPr>
          <a:xfrm>
            <a:off x="2946326" y="4835029"/>
            <a:ext cx="431789" cy="431800"/>
          </a:xfrm>
          <a:prstGeom prst="ellipse">
            <a:avLst/>
          </a:prstGeom>
          <a:noFill/>
          <a:ln w="19050">
            <a:solidFill>
              <a:srgbClr val="A12A35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3047328" y="4949329"/>
            <a:ext cx="839270" cy="203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600" b="1" dirty="0">
                <a:solidFill>
                  <a:srgbClr val="1A2F78"/>
                </a:solidFill>
                <a:latin typeface="PT Serif Bold" pitchFamily="34" charset="0"/>
                <a:ea typeface="PT Serif Bold" pitchFamily="34" charset="-122"/>
                <a:cs typeface="PT Serif Bold" pitchFamily="34" charset="-120"/>
              </a:rPr>
              <a:t>03</a:t>
            </a:r>
            <a:endParaRPr lang="en-US" sz="1600" dirty="0"/>
          </a:p>
        </p:txBody>
      </p:sp>
      <p:sp>
        <p:nvSpPr>
          <p:cNvPr id="22" name="Text 20"/>
          <p:cNvSpPr/>
          <p:nvPr/>
        </p:nvSpPr>
        <p:spPr>
          <a:xfrm>
            <a:off x="3530512" y="4922024"/>
            <a:ext cx="8102397" cy="2805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700" dirty="0">
                <a:solidFill>
                  <a:srgbClr val="1A2F78"/>
                </a:solidFill>
                <a:latin typeface="Wix Madefor Text Medium" pitchFamily="34" charset="0"/>
                <a:ea typeface="Wix Madefor Text Medium" pitchFamily="34" charset="-122"/>
                <a:cs typeface="Wix Madefor Text Medium" pitchFamily="34" charset="-120"/>
              </a:rPr>
              <a:t>Mustaqil amal</a:t>
            </a:r>
            <a:endParaRPr lang="en-US" sz="1700" dirty="0"/>
          </a:p>
        </p:txBody>
      </p:sp>
      <p:sp>
        <p:nvSpPr>
          <p:cNvPr id="23" name="Text 21"/>
          <p:cNvSpPr/>
          <p:nvPr/>
        </p:nvSpPr>
        <p:spPr>
          <a:xfrm>
            <a:off x="3530512" y="5347395"/>
            <a:ext cx="8102397" cy="2857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500" i="1" dirty="0">
                <a:solidFill>
                  <a:srgbClr val="26243A"/>
                </a:solidFill>
                <a:latin typeface="Wix Madefor Text" pitchFamily="34" charset="0"/>
                <a:ea typeface="Wix Madefor Text" pitchFamily="34" charset="-122"/>
                <a:cs typeface="Wix Madefor Text" pitchFamily="34" charset="-120"/>
              </a:rPr>
              <a:t>“Dars oxirida o‘quvchi nimani mustaqil bajara oladi?”</a:t>
            </a:r>
            <a:endParaRPr lang="en-US" sz="1500" dirty="0"/>
          </a:p>
        </p:txBody>
      </p:sp>
      <p:sp>
        <p:nvSpPr>
          <p:cNvPr id="24" name="Shape 22"/>
          <p:cNvSpPr/>
          <p:nvPr/>
        </p:nvSpPr>
        <p:spPr>
          <a:xfrm>
            <a:off x="2431989" y="0"/>
            <a:ext cx="12700" cy="6858000"/>
          </a:xfrm>
          <a:prstGeom prst="rect">
            <a:avLst/>
          </a:prstGeom>
          <a:solidFill>
            <a:srgbClr val="3FBFB6"/>
          </a:solidFill>
          <a:ln/>
        </p:spPr>
      </p:sp>
      <p:sp>
        <p:nvSpPr>
          <p:cNvPr id="25" name="Shape 23"/>
          <p:cNvSpPr/>
          <p:nvPr/>
        </p:nvSpPr>
        <p:spPr>
          <a:xfrm>
            <a:off x="2946326" y="3288407"/>
            <a:ext cx="8686583" cy="12700"/>
          </a:xfrm>
          <a:prstGeom prst="rect">
            <a:avLst/>
          </a:prstGeom>
          <a:solidFill>
            <a:srgbClr val="3FBFB6"/>
          </a:solidFill>
          <a:ln/>
        </p:spPr>
      </p:sp>
      <p:sp>
        <p:nvSpPr>
          <p:cNvPr id="26" name="Shape 24"/>
          <p:cNvSpPr/>
          <p:nvPr/>
        </p:nvSpPr>
        <p:spPr>
          <a:xfrm>
            <a:off x="2946326" y="4676279"/>
            <a:ext cx="8686583" cy="12700"/>
          </a:xfrm>
          <a:prstGeom prst="rect">
            <a:avLst/>
          </a:prstGeom>
          <a:solidFill>
            <a:srgbClr val="3FBFB6"/>
          </a:solidFill>
          <a:ln/>
        </p:spPr>
      </p:sp>
      <p:sp>
        <p:nvSpPr>
          <p:cNvPr id="27" name="Text 25"/>
          <p:cNvSpPr/>
          <p:nvPr/>
        </p:nvSpPr>
        <p:spPr>
          <a:xfrm>
            <a:off x="609585" y="6438900"/>
            <a:ext cx="1131462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200" b="1" kern="100" spc="48" dirty="0">
                <a:solidFill>
                  <a:srgbClr val="3FBFB6"/>
                </a:solidFill>
                <a:latin typeface="PT Serif Bold" pitchFamily="34" charset="0"/>
                <a:ea typeface="PT Serif Bold" pitchFamily="34" charset="-122"/>
                <a:cs typeface="PT Serif Bold" pitchFamily="34" charset="-120"/>
              </a:rPr>
              <a:t>02 / 10</a:t>
            </a:r>
            <a:endParaRPr lang="en-US" sz="1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91132" y="441272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1" dirty="0" err="1"/>
              <a:t>Alifbe</a:t>
            </a:r>
            <a:endParaRPr lang="en-US" b="1" dirty="0"/>
          </a:p>
          <a:p>
            <a:r>
              <a:rPr lang="en-US" dirty="0"/>
              <a:t>“</a:t>
            </a:r>
            <a:r>
              <a:rPr lang="en-US" dirty="0" err="1"/>
              <a:t>Alifbe</a:t>
            </a:r>
            <a:r>
              <a:rPr lang="en-US" dirty="0"/>
              <a:t>” </a:t>
            </a:r>
            <a:r>
              <a:rPr lang="en-US" dirty="0" err="1"/>
              <a:t>darsligi</a:t>
            </a:r>
            <a:r>
              <a:rPr lang="en-US" dirty="0"/>
              <a:t> 1-sinf </a:t>
            </a:r>
            <a:r>
              <a:rPr lang="en-US" dirty="0" err="1"/>
              <a:t>o‘quvchilarini</a:t>
            </a:r>
            <a:r>
              <a:rPr lang="en-US" dirty="0"/>
              <a:t> </a:t>
            </a:r>
            <a:r>
              <a:rPr lang="en-US" dirty="0" err="1"/>
              <a:t>savodli</a:t>
            </a:r>
            <a:r>
              <a:rPr lang="en-US" dirty="0"/>
              <a:t> </a:t>
            </a:r>
            <a:r>
              <a:rPr lang="en-US" dirty="0" err="1"/>
              <a:t>o‘qish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yozishga</a:t>
            </a:r>
            <a:r>
              <a:rPr lang="en-US" dirty="0"/>
              <a:t> </a:t>
            </a:r>
            <a:r>
              <a:rPr lang="en-US" dirty="0" err="1"/>
              <a:t>o‘rgatishning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vositasi</a:t>
            </a:r>
            <a:r>
              <a:rPr lang="en-US" dirty="0"/>
              <a:t> </a:t>
            </a:r>
            <a:r>
              <a:rPr lang="en-US" dirty="0" err="1"/>
              <a:t>hisoblanadi</a:t>
            </a:r>
            <a:r>
              <a:rPr lang="en-US" dirty="0"/>
              <a:t>. </a:t>
            </a:r>
            <a:r>
              <a:rPr lang="en-US" dirty="0" err="1"/>
              <a:t>Darslikning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maqsadi</a:t>
            </a:r>
            <a:r>
              <a:rPr lang="en-US" dirty="0"/>
              <a:t> </a:t>
            </a:r>
            <a:r>
              <a:rPr lang="en-US" dirty="0" err="1"/>
              <a:t>harf</a:t>
            </a:r>
            <a:r>
              <a:rPr lang="en-US" dirty="0"/>
              <a:t> </a:t>
            </a:r>
            <a:r>
              <a:rPr lang="en-US" dirty="0" err="1"/>
              <a:t>tanish</a:t>
            </a:r>
            <a:r>
              <a:rPr lang="en-US" dirty="0"/>
              <a:t>, </a:t>
            </a:r>
            <a:r>
              <a:rPr lang="en-US" dirty="0" err="1"/>
              <a:t>o‘qish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yozishni</a:t>
            </a:r>
            <a:r>
              <a:rPr lang="en-US" dirty="0"/>
              <a:t> </a:t>
            </a:r>
            <a:r>
              <a:rPr lang="en-US" dirty="0" err="1"/>
              <a:t>o‘rgatishdan</a:t>
            </a:r>
            <a:r>
              <a:rPr lang="en-US" dirty="0"/>
              <a:t> </a:t>
            </a:r>
            <a:r>
              <a:rPr lang="en-US" dirty="0" err="1"/>
              <a:t>iborat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err="1" smtClean="0"/>
              <a:t>Tayyorgarlik</a:t>
            </a:r>
            <a:r>
              <a:rPr lang="en-US" dirty="0" smtClean="0"/>
              <a:t> </a:t>
            </a:r>
            <a:r>
              <a:rPr lang="en-US" dirty="0" err="1"/>
              <a:t>davrida</a:t>
            </a:r>
            <a:r>
              <a:rPr lang="en-US" dirty="0"/>
              <a:t> </a:t>
            </a:r>
            <a:r>
              <a:rPr lang="en-US" dirty="0" err="1"/>
              <a:t>bolalar</a:t>
            </a:r>
            <a:r>
              <a:rPr lang="en-US" dirty="0"/>
              <a:t> </a:t>
            </a:r>
            <a:r>
              <a:rPr lang="en-US" dirty="0" err="1"/>
              <a:t>nutqini</a:t>
            </a:r>
            <a:r>
              <a:rPr lang="en-US" dirty="0"/>
              <a:t> </a:t>
            </a:r>
            <a:r>
              <a:rPr lang="en-US" dirty="0" err="1"/>
              <a:t>o‘stirishga</a:t>
            </a:r>
            <a:r>
              <a:rPr lang="en-US" dirty="0"/>
              <a:t>, </a:t>
            </a:r>
            <a:r>
              <a:rPr lang="en-US" dirty="0" err="1"/>
              <a:t>tevarak-atrofdagi</a:t>
            </a:r>
            <a:r>
              <a:rPr lang="en-US" dirty="0"/>
              <a:t> </a:t>
            </a:r>
            <a:r>
              <a:rPr lang="en-US" dirty="0" err="1"/>
              <a:t>narsalar</a:t>
            </a:r>
            <a:r>
              <a:rPr lang="en-US" dirty="0"/>
              <a:t> </a:t>
            </a:r>
            <a:r>
              <a:rPr lang="en-US" dirty="0" err="1"/>
              <a:t>haqida</a:t>
            </a:r>
            <a:r>
              <a:rPr lang="en-US" dirty="0"/>
              <a:t> </a:t>
            </a:r>
            <a:r>
              <a:rPr lang="en-US" dirty="0" err="1"/>
              <a:t>gapirib</a:t>
            </a:r>
            <a:r>
              <a:rPr lang="en-US" dirty="0"/>
              <a:t> </a:t>
            </a:r>
            <a:r>
              <a:rPr lang="en-US" dirty="0" err="1"/>
              <a:t>berishga</a:t>
            </a:r>
            <a:r>
              <a:rPr lang="en-US" dirty="0"/>
              <a:t>, </a:t>
            </a:r>
            <a:r>
              <a:rPr lang="en-US" dirty="0" err="1"/>
              <a:t>rasmlarni</a:t>
            </a:r>
            <a:r>
              <a:rPr lang="en-US" dirty="0"/>
              <a:t> </a:t>
            </a:r>
            <a:r>
              <a:rPr lang="en-US" dirty="0" err="1"/>
              <a:t>tomosha</a:t>
            </a:r>
            <a:r>
              <a:rPr lang="en-US" dirty="0"/>
              <a:t> </a:t>
            </a:r>
            <a:r>
              <a:rPr lang="en-US" dirty="0" err="1"/>
              <a:t>qilib</a:t>
            </a:r>
            <a:r>
              <a:rPr lang="en-US" dirty="0"/>
              <a:t> </a:t>
            </a:r>
            <a:r>
              <a:rPr lang="en-US" dirty="0" err="1"/>
              <a:t>mazmunini</a:t>
            </a:r>
            <a:r>
              <a:rPr lang="en-US" dirty="0"/>
              <a:t> </a:t>
            </a:r>
            <a:r>
              <a:rPr lang="en-US" dirty="0" err="1"/>
              <a:t>so‘zlab</a:t>
            </a:r>
            <a:r>
              <a:rPr lang="en-US" dirty="0"/>
              <a:t> </a:t>
            </a:r>
            <a:r>
              <a:rPr lang="en-US" dirty="0" err="1"/>
              <a:t>berishga</a:t>
            </a:r>
            <a:r>
              <a:rPr lang="en-US" dirty="0"/>
              <a:t> </a:t>
            </a:r>
            <a:r>
              <a:rPr lang="en-US" dirty="0" err="1"/>
              <a:t>o‘rgatiladi</a:t>
            </a:r>
            <a:r>
              <a:rPr lang="en-US" dirty="0"/>
              <a:t>. </a:t>
            </a:r>
            <a:r>
              <a:rPr lang="en-US" dirty="0" err="1"/>
              <a:t>Savod</a:t>
            </a:r>
            <a:r>
              <a:rPr lang="en-US" dirty="0"/>
              <a:t> </a:t>
            </a:r>
            <a:r>
              <a:rPr lang="en-US" dirty="0" err="1"/>
              <a:t>o‘rgatishning</a:t>
            </a:r>
            <a:r>
              <a:rPr lang="en-US" dirty="0"/>
              <a:t> </a:t>
            </a:r>
            <a:r>
              <a:rPr lang="en-US" dirty="0" err="1"/>
              <a:t>tahlil-tarkib</a:t>
            </a:r>
            <a:r>
              <a:rPr lang="en-US" dirty="0"/>
              <a:t> </a:t>
            </a:r>
            <a:r>
              <a:rPr lang="en-US" dirty="0" err="1"/>
              <a:t>usuli</a:t>
            </a:r>
            <a:r>
              <a:rPr lang="en-US" dirty="0"/>
              <a:t> </a:t>
            </a:r>
            <a:r>
              <a:rPr lang="en-US" dirty="0" err="1"/>
              <a:t>talabiga</a:t>
            </a:r>
            <a:r>
              <a:rPr lang="en-US" dirty="0"/>
              <a:t> </a:t>
            </a:r>
            <a:r>
              <a:rPr lang="en-US" dirty="0" err="1"/>
              <a:t>ko‘ra</a:t>
            </a:r>
            <a:r>
              <a:rPr lang="en-US" dirty="0"/>
              <a:t>, </a:t>
            </a:r>
            <a:r>
              <a:rPr lang="en-US" dirty="0" err="1"/>
              <a:t>tovush-harflarni</a:t>
            </a:r>
            <a:r>
              <a:rPr lang="en-US" dirty="0"/>
              <a:t> </a:t>
            </a:r>
            <a:r>
              <a:rPr lang="en-US" dirty="0" err="1"/>
              <a:t>bo‘g‘inda</a:t>
            </a:r>
            <a:r>
              <a:rPr lang="en-US" dirty="0"/>
              <a:t> </a:t>
            </a:r>
            <a:r>
              <a:rPr lang="en-US" dirty="0" err="1"/>
              <a:t>to‘g‘ri</a:t>
            </a:r>
            <a:r>
              <a:rPr lang="en-US" dirty="0"/>
              <a:t> </a:t>
            </a:r>
            <a:r>
              <a:rPr lang="en-US" dirty="0" err="1"/>
              <a:t>qo‘shib</a:t>
            </a:r>
            <a:r>
              <a:rPr lang="en-US" dirty="0"/>
              <a:t> </a:t>
            </a:r>
            <a:r>
              <a:rPr lang="en-US" dirty="0" err="1"/>
              <a:t>talaffuz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so‘zlarni</a:t>
            </a:r>
            <a:r>
              <a:rPr lang="en-US" dirty="0"/>
              <a:t> </a:t>
            </a:r>
            <a:r>
              <a:rPr lang="en-US" dirty="0" err="1"/>
              <a:t>yaxlit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o‘qishga</a:t>
            </a:r>
            <a:r>
              <a:rPr lang="en-US" dirty="0"/>
              <a:t> </a:t>
            </a:r>
            <a:r>
              <a:rPr lang="en-US" dirty="0" err="1"/>
              <a:t>odatlantirish</a:t>
            </a:r>
            <a:r>
              <a:rPr lang="en-US" dirty="0"/>
              <a:t> </a:t>
            </a:r>
            <a:r>
              <a:rPr lang="en-US" dirty="0" err="1"/>
              <a:t>muhim</a:t>
            </a:r>
            <a:r>
              <a:rPr lang="en-US" dirty="0"/>
              <a:t> </a:t>
            </a:r>
            <a:r>
              <a:rPr lang="en-US" dirty="0" err="1"/>
              <a:t>ahamiyatga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  <p:sp>
        <p:nvSpPr>
          <p:cNvPr id="3" name="Oval 2"/>
          <p:cNvSpPr/>
          <p:nvPr/>
        </p:nvSpPr>
        <p:spPr>
          <a:xfrm>
            <a:off x="175404" y="3443264"/>
            <a:ext cx="5089584" cy="34147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 err="1"/>
              <a:t>Muammolar</a:t>
            </a:r>
            <a:r>
              <a:rPr lang="en-US" b="1" dirty="0"/>
              <a:t>:</a:t>
            </a:r>
            <a:r>
              <a:rPr lang="en-US" dirty="0"/>
              <a:t> </a:t>
            </a:r>
            <a:endParaRPr lang="en-US" dirty="0" smtClean="0"/>
          </a:p>
          <a:p>
            <a:r>
              <a:rPr lang="en-US" dirty="0" err="1" smtClean="0"/>
              <a:t>Alifbe</a:t>
            </a:r>
            <a:r>
              <a:rPr lang="en-US" dirty="0" smtClean="0"/>
              <a:t> </a:t>
            </a:r>
            <a:r>
              <a:rPr lang="en-US" dirty="0" err="1"/>
              <a:t>darsligida</a:t>
            </a:r>
            <a:r>
              <a:rPr lang="en-US" dirty="0"/>
              <a:t> </a:t>
            </a:r>
            <a:r>
              <a:rPr lang="en-US" dirty="0" err="1"/>
              <a:t>ayrim</a:t>
            </a:r>
            <a:r>
              <a:rPr lang="en-US" dirty="0"/>
              <a:t> </a:t>
            </a:r>
            <a:r>
              <a:rPr lang="en-US" dirty="0" err="1"/>
              <a:t>mavzular</a:t>
            </a:r>
            <a:r>
              <a:rPr lang="en-US" dirty="0"/>
              <a:t> </a:t>
            </a:r>
            <a:r>
              <a:rPr lang="en-US" dirty="0" err="1"/>
              <a:t>bolalar</a:t>
            </a:r>
            <a:r>
              <a:rPr lang="en-US" dirty="0"/>
              <a:t> </a:t>
            </a:r>
            <a:r>
              <a:rPr lang="en-US" dirty="0" err="1"/>
              <a:t>yoshiga</a:t>
            </a:r>
            <a:r>
              <a:rPr lang="en-US" dirty="0"/>
              <a:t> </a:t>
            </a:r>
            <a:r>
              <a:rPr lang="en-US" dirty="0" err="1"/>
              <a:t>nisbatan</a:t>
            </a:r>
            <a:r>
              <a:rPr lang="en-US" dirty="0"/>
              <a:t> </a:t>
            </a:r>
            <a:r>
              <a:rPr lang="en-US" dirty="0" err="1"/>
              <a:t>murakkab</a:t>
            </a:r>
            <a:r>
              <a:rPr lang="en-US" dirty="0"/>
              <a:t> </a:t>
            </a:r>
            <a:r>
              <a:rPr lang="en-US" dirty="0" err="1"/>
              <a:t>bayon</a:t>
            </a:r>
            <a:r>
              <a:rPr lang="en-US" dirty="0"/>
              <a:t> </a:t>
            </a:r>
            <a:r>
              <a:rPr lang="en-US" dirty="0" err="1"/>
              <a:t>qilingan</a:t>
            </a:r>
            <a:r>
              <a:rPr lang="en-US" dirty="0"/>
              <a:t>. </a:t>
            </a:r>
            <a:r>
              <a:rPr lang="en-US" dirty="0" err="1"/>
              <a:t>Shuningdek</a:t>
            </a:r>
            <a:r>
              <a:rPr lang="en-US" dirty="0"/>
              <a:t>, </a:t>
            </a:r>
            <a:r>
              <a:rPr lang="en-US" dirty="0" err="1"/>
              <a:t>darslikdagi</a:t>
            </a:r>
            <a:r>
              <a:rPr lang="en-US" dirty="0"/>
              <a:t> </a:t>
            </a:r>
            <a:r>
              <a:rPr lang="en-US" dirty="0" err="1"/>
              <a:t>matnlar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rasmlarning</a:t>
            </a:r>
            <a:r>
              <a:rPr lang="en-US" dirty="0"/>
              <a:t> </a:t>
            </a:r>
            <a:r>
              <a:rPr lang="en-US" dirty="0" err="1"/>
              <a:t>bolalar</a:t>
            </a:r>
            <a:r>
              <a:rPr lang="en-US" dirty="0"/>
              <a:t> </a:t>
            </a:r>
            <a:r>
              <a:rPr lang="en-US" dirty="0" err="1"/>
              <a:t>saviyasiga</a:t>
            </a:r>
            <a:r>
              <a:rPr lang="en-US" dirty="0"/>
              <a:t> </a:t>
            </a:r>
            <a:r>
              <a:rPr lang="en-US" dirty="0" err="1"/>
              <a:t>to‘liq</a:t>
            </a:r>
            <a:r>
              <a:rPr lang="en-US" dirty="0"/>
              <a:t> </a:t>
            </a:r>
            <a:r>
              <a:rPr lang="en-US" dirty="0" err="1"/>
              <a:t>mos</a:t>
            </a:r>
            <a:r>
              <a:rPr lang="en-US" dirty="0"/>
              <a:t> </a:t>
            </a:r>
            <a:r>
              <a:rPr lang="en-US" dirty="0" err="1"/>
              <a:t>kelmasligi</a:t>
            </a:r>
            <a:r>
              <a:rPr lang="en-US" dirty="0"/>
              <a:t> </a:t>
            </a:r>
            <a:r>
              <a:rPr lang="en-US" dirty="0" err="1"/>
              <a:t>kuzatilgan</a:t>
            </a:r>
            <a:r>
              <a:rPr lang="en-US" dirty="0"/>
              <a:t>.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5348376" y="4309025"/>
            <a:ext cx="6633713" cy="194512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 err="1"/>
              <a:t>Yechim</a:t>
            </a:r>
            <a:r>
              <a:rPr lang="en-US" b="1" dirty="0"/>
              <a:t> </a:t>
            </a:r>
            <a:r>
              <a:rPr lang="en-US" b="1" dirty="0" err="1"/>
              <a:t>yo‘llari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en-US" dirty="0" err="1"/>
              <a:t>Darslik</a:t>
            </a:r>
            <a:r>
              <a:rPr lang="en-US" dirty="0"/>
              <a:t> </a:t>
            </a:r>
            <a:r>
              <a:rPr lang="en-US" dirty="0" err="1"/>
              <a:t>mazmunini</a:t>
            </a:r>
            <a:r>
              <a:rPr lang="en-US" dirty="0"/>
              <a:t> </a:t>
            </a:r>
            <a:r>
              <a:rPr lang="en-US" dirty="0" err="1"/>
              <a:t>bolalar</a:t>
            </a:r>
            <a:r>
              <a:rPr lang="en-US" dirty="0"/>
              <a:t> </a:t>
            </a:r>
            <a:r>
              <a:rPr lang="en-US" dirty="0" err="1"/>
              <a:t>psixologiyasiga</a:t>
            </a:r>
            <a:r>
              <a:rPr lang="en-US" dirty="0"/>
              <a:t> </a:t>
            </a:r>
            <a:r>
              <a:rPr lang="en-US" dirty="0" err="1"/>
              <a:t>moslashtirish</a:t>
            </a:r>
            <a:r>
              <a:rPr lang="en-US" dirty="0"/>
              <a:t>, </a:t>
            </a:r>
            <a:r>
              <a:rPr lang="en-US" dirty="0" err="1"/>
              <a:t>rasmlarni</a:t>
            </a:r>
            <a:r>
              <a:rPr lang="en-US" dirty="0"/>
              <a:t> </a:t>
            </a:r>
            <a:r>
              <a:rPr lang="en-US" dirty="0" err="1"/>
              <a:t>yanada</a:t>
            </a:r>
            <a:r>
              <a:rPr lang="en-US" dirty="0"/>
              <a:t> </a:t>
            </a:r>
            <a:r>
              <a:rPr lang="en-US" dirty="0" err="1"/>
              <a:t>jonli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tushunarli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, </a:t>
            </a:r>
            <a:r>
              <a:rPr lang="en-US" dirty="0" err="1"/>
              <a:t>o‘qituvchilar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metodik</a:t>
            </a:r>
            <a:r>
              <a:rPr lang="en-US" dirty="0"/>
              <a:t> </a:t>
            </a:r>
            <a:r>
              <a:rPr lang="en-US" dirty="0" err="1"/>
              <a:t>qo‘llanmalarni</a:t>
            </a:r>
            <a:r>
              <a:rPr lang="en-US" dirty="0"/>
              <a:t> </a:t>
            </a:r>
            <a:r>
              <a:rPr lang="en-US" dirty="0" err="1"/>
              <a:t>kengaytirish</a:t>
            </a:r>
            <a:r>
              <a:rPr lang="en-US" dirty="0"/>
              <a:t> </a:t>
            </a:r>
            <a:r>
              <a:rPr lang="en-US" dirty="0" err="1"/>
              <a:t>zarur</a:t>
            </a:r>
            <a:r>
              <a:rPr lang="en-US" dirty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2975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79894" y="1632192"/>
            <a:ext cx="1050697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/>
              <a:t>Ona</a:t>
            </a:r>
            <a:r>
              <a:rPr lang="en-US" b="1" dirty="0"/>
              <a:t> </a:t>
            </a:r>
            <a:r>
              <a:rPr lang="en-US" b="1" dirty="0" err="1"/>
              <a:t>tili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o‘qish</a:t>
            </a:r>
            <a:r>
              <a:rPr lang="en-US" b="1" dirty="0"/>
              <a:t> </a:t>
            </a:r>
            <a:r>
              <a:rPr lang="en-US" b="1" dirty="0" err="1"/>
              <a:t>savodxonligi</a:t>
            </a:r>
            <a:endParaRPr lang="en-US" b="1" dirty="0"/>
          </a:p>
          <a:p>
            <a:r>
              <a:rPr lang="en-US" dirty="0"/>
              <a:t>2021-2022-o‘quv </a:t>
            </a:r>
            <a:r>
              <a:rPr lang="en-US" dirty="0" err="1"/>
              <a:t>yillaridan</a:t>
            </a:r>
            <a:r>
              <a:rPr lang="en-US" dirty="0"/>
              <a:t> </a:t>
            </a:r>
            <a:r>
              <a:rPr lang="en-US" dirty="0" err="1"/>
              <a:t>boshlab</a:t>
            </a:r>
            <a:r>
              <a:rPr lang="en-US" dirty="0"/>
              <a:t> </a:t>
            </a:r>
            <a:r>
              <a:rPr lang="en-US" dirty="0" err="1"/>
              <a:t>ona</a:t>
            </a:r>
            <a:r>
              <a:rPr lang="en-US" dirty="0"/>
              <a:t> </a:t>
            </a:r>
            <a:r>
              <a:rPr lang="en-US" dirty="0" err="1"/>
              <a:t>tili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o‘qish</a:t>
            </a:r>
            <a:r>
              <a:rPr lang="en-US" dirty="0"/>
              <a:t> </a:t>
            </a:r>
            <a:r>
              <a:rPr lang="en-US" dirty="0" err="1"/>
              <a:t>savodxonligi</a:t>
            </a:r>
            <a:r>
              <a:rPr lang="en-US" dirty="0"/>
              <a:t> </a:t>
            </a:r>
            <a:r>
              <a:rPr lang="en-US" dirty="0" err="1"/>
              <a:t>integratsion</a:t>
            </a:r>
            <a:r>
              <a:rPr lang="en-US" dirty="0"/>
              <a:t> fan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joriy</a:t>
            </a:r>
            <a:r>
              <a:rPr lang="en-US" dirty="0"/>
              <a:t> </a:t>
            </a:r>
            <a:r>
              <a:rPr lang="en-US" dirty="0" err="1"/>
              <a:t>etildi</a:t>
            </a:r>
            <a:r>
              <a:rPr lang="en-US" dirty="0"/>
              <a:t>.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darsliklar</a:t>
            </a:r>
            <a:r>
              <a:rPr lang="en-US" dirty="0"/>
              <a:t> </a:t>
            </a:r>
            <a:r>
              <a:rPr lang="en-US" dirty="0" err="1"/>
              <a:t>fonetika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grafika</a:t>
            </a:r>
            <a:r>
              <a:rPr lang="en-US" dirty="0"/>
              <a:t> </a:t>
            </a:r>
            <a:r>
              <a:rPr lang="en-US" dirty="0" err="1"/>
              <a:t>bo‘limlari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boshlanib</a:t>
            </a:r>
            <a:r>
              <a:rPr lang="en-US" dirty="0"/>
              <a:t>, </a:t>
            </a:r>
            <a:r>
              <a:rPr lang="en-US" dirty="0" err="1"/>
              <a:t>lingvistik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nutqiy</a:t>
            </a:r>
            <a:r>
              <a:rPr lang="en-US" dirty="0"/>
              <a:t> </a:t>
            </a:r>
            <a:r>
              <a:rPr lang="en-US" dirty="0" err="1"/>
              <a:t>kompetensiyani</a:t>
            </a:r>
            <a:r>
              <a:rPr lang="en-US" dirty="0"/>
              <a:t> </a:t>
            </a:r>
            <a:r>
              <a:rPr lang="en-US" dirty="0" err="1"/>
              <a:t>to‘liq</a:t>
            </a:r>
            <a:r>
              <a:rPr lang="en-US" dirty="0"/>
              <a:t> </a:t>
            </a:r>
            <a:r>
              <a:rPr lang="en-US" dirty="0" err="1"/>
              <a:t>qamrab</a:t>
            </a:r>
            <a:r>
              <a:rPr lang="en-US" dirty="0"/>
              <a:t> </a:t>
            </a:r>
            <a:r>
              <a:rPr lang="en-US" dirty="0" err="1"/>
              <a:t>olishga</a:t>
            </a:r>
            <a:r>
              <a:rPr lang="en-US" dirty="0"/>
              <a:t> </a:t>
            </a:r>
            <a:r>
              <a:rPr lang="en-US" dirty="0" err="1"/>
              <a:t>harakat</a:t>
            </a:r>
            <a:r>
              <a:rPr lang="en-US" dirty="0"/>
              <a:t> </a:t>
            </a:r>
            <a:r>
              <a:rPr lang="en-US" dirty="0" err="1"/>
              <a:t>qilingan</a:t>
            </a:r>
            <a:r>
              <a:rPr lang="en-US" dirty="0"/>
              <a:t>. </a:t>
            </a:r>
            <a:r>
              <a:rPr lang="en-US" dirty="0" err="1"/>
              <a:t>O‘qish</a:t>
            </a:r>
            <a:r>
              <a:rPr lang="en-US" dirty="0"/>
              <a:t> </a:t>
            </a:r>
            <a:r>
              <a:rPr lang="en-US" dirty="0" err="1"/>
              <a:t>savodxonligi</a:t>
            </a:r>
            <a:r>
              <a:rPr lang="en-US" dirty="0"/>
              <a:t> </a:t>
            </a:r>
            <a:r>
              <a:rPr lang="en-US" dirty="0" err="1"/>
              <a:t>darsligi</a:t>
            </a:r>
            <a:r>
              <a:rPr lang="en-US" dirty="0"/>
              <a:t> </a:t>
            </a:r>
            <a:r>
              <a:rPr lang="en-US" dirty="0" err="1"/>
              <a:t>harf-tovush</a:t>
            </a:r>
            <a:r>
              <a:rPr lang="en-US" dirty="0"/>
              <a:t> </a:t>
            </a:r>
            <a:r>
              <a:rPr lang="en-US" dirty="0" err="1"/>
              <a:t>o‘rgatish</a:t>
            </a:r>
            <a:r>
              <a:rPr lang="en-US" dirty="0"/>
              <a:t>, </a:t>
            </a:r>
            <a:r>
              <a:rPr lang="en-US" dirty="0" err="1"/>
              <a:t>so‘z-jumla</a:t>
            </a:r>
            <a:r>
              <a:rPr lang="en-US" dirty="0"/>
              <a:t> </a:t>
            </a:r>
            <a:r>
              <a:rPr lang="en-US" dirty="0" err="1"/>
              <a:t>o‘qish</a:t>
            </a:r>
            <a:r>
              <a:rPr lang="en-US" dirty="0"/>
              <a:t>, </a:t>
            </a:r>
            <a:r>
              <a:rPr lang="en-US" dirty="0" err="1"/>
              <a:t>matn</a:t>
            </a:r>
            <a:r>
              <a:rPr lang="en-US" dirty="0"/>
              <a:t> </a:t>
            </a:r>
            <a:r>
              <a:rPr lang="en-US" dirty="0" err="1"/>
              <a:t>tushunish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ijodiy</a:t>
            </a:r>
            <a:r>
              <a:rPr lang="en-US" dirty="0"/>
              <a:t> </a:t>
            </a:r>
            <a:r>
              <a:rPr lang="en-US" dirty="0" err="1"/>
              <a:t>vazifalar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o‘quvchilarning</a:t>
            </a:r>
            <a:r>
              <a:rPr lang="en-US" dirty="0"/>
              <a:t> </a:t>
            </a:r>
            <a:r>
              <a:rPr lang="en-US" dirty="0" err="1"/>
              <a:t>o‘qish</a:t>
            </a:r>
            <a:r>
              <a:rPr lang="en-US" dirty="0"/>
              <a:t> </a:t>
            </a:r>
            <a:r>
              <a:rPr lang="en-US" dirty="0" err="1"/>
              <a:t>ko‘nikmalarini</a:t>
            </a:r>
            <a:r>
              <a:rPr lang="en-US" dirty="0"/>
              <a:t> </a:t>
            </a:r>
            <a:r>
              <a:rPr lang="en-US" dirty="0" err="1"/>
              <a:t>shakllantiradi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b="1" dirty="0" err="1"/>
              <a:t>Muammolar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en-US" dirty="0" err="1"/>
              <a:t>Ayrim</a:t>
            </a:r>
            <a:r>
              <a:rPr lang="en-US" dirty="0"/>
              <a:t> </a:t>
            </a:r>
            <a:r>
              <a:rPr lang="en-US" dirty="0" err="1"/>
              <a:t>mavzular</a:t>
            </a:r>
            <a:r>
              <a:rPr lang="en-US" dirty="0"/>
              <a:t> </a:t>
            </a:r>
            <a:r>
              <a:rPr lang="en-US" dirty="0" err="1"/>
              <a:t>tashqi</a:t>
            </a:r>
            <a:r>
              <a:rPr lang="en-US" dirty="0"/>
              <a:t> </a:t>
            </a:r>
            <a:r>
              <a:rPr lang="en-US" dirty="0" err="1"/>
              <a:t>olam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integratsiya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tuzilmagan</a:t>
            </a:r>
            <a:r>
              <a:rPr lang="en-US" dirty="0"/>
              <a:t>. </a:t>
            </a:r>
            <a:r>
              <a:rPr lang="en-US" dirty="0" err="1"/>
              <a:t>Ona</a:t>
            </a:r>
            <a:r>
              <a:rPr lang="en-US" dirty="0"/>
              <a:t> </a:t>
            </a:r>
            <a:r>
              <a:rPr lang="en-US" dirty="0" err="1"/>
              <a:t>tili</a:t>
            </a:r>
            <a:r>
              <a:rPr lang="en-US" dirty="0"/>
              <a:t> </a:t>
            </a:r>
            <a:r>
              <a:rPr lang="en-US" dirty="0" err="1"/>
              <a:t>darsliklarida</a:t>
            </a:r>
            <a:r>
              <a:rPr lang="en-US" dirty="0"/>
              <a:t> </a:t>
            </a:r>
            <a:r>
              <a:rPr lang="en-US" dirty="0" err="1"/>
              <a:t>mantiqiy</a:t>
            </a:r>
            <a:r>
              <a:rPr lang="en-US" dirty="0"/>
              <a:t> </a:t>
            </a:r>
            <a:r>
              <a:rPr lang="en-US" dirty="0" err="1"/>
              <a:t>mashqlar</a:t>
            </a:r>
            <a:r>
              <a:rPr lang="en-US" dirty="0"/>
              <a:t> </a:t>
            </a:r>
            <a:r>
              <a:rPr lang="en-US" dirty="0" err="1"/>
              <a:t>uzviylik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uzluksizlikni</a:t>
            </a:r>
            <a:r>
              <a:rPr lang="en-US" dirty="0"/>
              <a:t> </a:t>
            </a:r>
            <a:r>
              <a:rPr lang="en-US" dirty="0" err="1"/>
              <a:t>ta’minlamayapti</a:t>
            </a:r>
            <a:r>
              <a:rPr lang="en-US" dirty="0"/>
              <a:t>. 4-sinf </a:t>
            </a:r>
            <a:r>
              <a:rPr lang="en-US" dirty="0" err="1"/>
              <a:t>o‘qituvchilarining</a:t>
            </a:r>
            <a:r>
              <a:rPr lang="en-US" dirty="0"/>
              <a:t> </a:t>
            </a:r>
            <a:r>
              <a:rPr lang="en-US" dirty="0" err="1"/>
              <a:t>fikricha</a:t>
            </a:r>
            <a:r>
              <a:rPr lang="en-US" dirty="0"/>
              <a:t>, </a:t>
            </a:r>
            <a:r>
              <a:rPr lang="en-US" dirty="0" err="1"/>
              <a:t>ona</a:t>
            </a:r>
            <a:r>
              <a:rPr lang="en-US" dirty="0"/>
              <a:t> </a:t>
            </a:r>
            <a:r>
              <a:rPr lang="en-US" dirty="0" err="1"/>
              <a:t>tili</a:t>
            </a:r>
            <a:r>
              <a:rPr lang="en-US" dirty="0"/>
              <a:t> </a:t>
            </a:r>
            <a:r>
              <a:rPr lang="en-US" dirty="0" err="1"/>
              <a:t>darsligi</a:t>
            </a:r>
            <a:r>
              <a:rPr lang="en-US" dirty="0"/>
              <a:t> </a:t>
            </a:r>
            <a:r>
              <a:rPr lang="en-US" dirty="0" err="1"/>
              <a:t>bolalar</a:t>
            </a:r>
            <a:r>
              <a:rPr lang="en-US" dirty="0"/>
              <a:t> </a:t>
            </a:r>
            <a:r>
              <a:rPr lang="en-US" dirty="0" err="1"/>
              <a:t>tushunadigan</a:t>
            </a:r>
            <a:r>
              <a:rPr lang="en-US" dirty="0"/>
              <a:t> </a:t>
            </a:r>
            <a:r>
              <a:rPr lang="en-US" dirty="0" err="1"/>
              <a:t>tarzda</a:t>
            </a:r>
            <a:r>
              <a:rPr lang="en-US" dirty="0"/>
              <a:t> </a:t>
            </a:r>
            <a:r>
              <a:rPr lang="en-US" dirty="0" err="1"/>
              <a:t>yozilgan</a:t>
            </a:r>
            <a:r>
              <a:rPr lang="en-US" dirty="0"/>
              <a:t> </a:t>
            </a:r>
            <a:r>
              <a:rPr lang="en-US" dirty="0" err="1"/>
              <a:t>bo‘lsa</a:t>
            </a:r>
            <a:r>
              <a:rPr lang="en-US" dirty="0"/>
              <a:t>-da, </a:t>
            </a:r>
            <a:r>
              <a:rPr lang="en-US" dirty="0" err="1"/>
              <a:t>ba’zi</a:t>
            </a:r>
            <a:r>
              <a:rPr lang="en-US" dirty="0"/>
              <a:t> </a:t>
            </a:r>
            <a:r>
              <a:rPr lang="en-US" dirty="0" err="1"/>
              <a:t>mavzular</a:t>
            </a:r>
            <a:r>
              <a:rPr lang="en-US" dirty="0"/>
              <a:t> </a:t>
            </a:r>
            <a:r>
              <a:rPr lang="en-US" dirty="0" err="1"/>
              <a:t>hali</a:t>
            </a:r>
            <a:r>
              <a:rPr lang="en-US" dirty="0"/>
              <a:t> ham </a:t>
            </a:r>
            <a:r>
              <a:rPr lang="en-US" dirty="0" err="1"/>
              <a:t>qiyinlik</a:t>
            </a:r>
            <a:r>
              <a:rPr lang="en-US" dirty="0"/>
              <a:t> </a:t>
            </a:r>
            <a:r>
              <a:rPr lang="en-US" dirty="0" err="1"/>
              <a:t>qilmoqda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b="1" dirty="0" err="1">
                <a:solidFill>
                  <a:srgbClr val="FF0000"/>
                </a:solidFill>
              </a:rPr>
              <a:t>Yechim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yo‘llari</a:t>
            </a:r>
            <a:r>
              <a:rPr lang="en-US" b="1" dirty="0">
                <a:solidFill>
                  <a:srgbClr val="FF0000"/>
                </a:solidFill>
              </a:rPr>
              <a:t>: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Mavzularni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hayotiy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misollar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bilan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boyitish</a:t>
            </a:r>
            <a:r>
              <a:rPr lang="en-US" dirty="0">
                <a:solidFill>
                  <a:srgbClr val="FF0000"/>
                </a:solidFill>
              </a:rPr>
              <a:t>, </a:t>
            </a:r>
            <a:r>
              <a:rPr lang="en-US" dirty="0" err="1">
                <a:solidFill>
                  <a:srgbClr val="FF0000"/>
                </a:solidFill>
              </a:rPr>
              <a:t>integratsion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yondashuvni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kuchaytirish</a:t>
            </a:r>
            <a:r>
              <a:rPr lang="en-US" dirty="0">
                <a:solidFill>
                  <a:srgbClr val="FF0000"/>
                </a:solidFill>
              </a:rPr>
              <a:t>, </a:t>
            </a:r>
            <a:r>
              <a:rPr lang="en-US" dirty="0" err="1">
                <a:solidFill>
                  <a:srgbClr val="FF0000"/>
                </a:solidFill>
              </a:rPr>
              <a:t>o‘qituvchilar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uchun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qo‘shimcha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metodik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ko‘rsatmalar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ishlab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chiqish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lozim</a:t>
            </a:r>
            <a:r>
              <a:rPr lang="en-US" dirty="0">
                <a:solidFill>
                  <a:srgbClr val="FF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473058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2438339" cy="6858000"/>
          </a:xfrm>
          <a:prstGeom prst="rect">
            <a:avLst/>
          </a:prstGeom>
          <a:solidFill>
            <a:srgbClr val="1A2F78"/>
          </a:solidFill>
          <a:ln/>
        </p:spPr>
      </p:sp>
      <p:sp>
        <p:nvSpPr>
          <p:cNvPr id="3" name="Shape 1"/>
          <p:cNvSpPr/>
          <p:nvPr/>
        </p:nvSpPr>
        <p:spPr>
          <a:xfrm>
            <a:off x="279294" y="330200"/>
            <a:ext cx="660284" cy="660301"/>
          </a:xfrm>
          <a:prstGeom prst="ellipse">
            <a:avLst/>
          </a:prstGeom>
          <a:noFill/>
          <a:ln w="19050">
            <a:solidFill>
              <a:srgbClr val="3FBFB6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279393" y="1248410"/>
            <a:ext cx="2158946" cy="2133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endParaRPr lang="en-US" sz="1200" dirty="0"/>
          </a:p>
        </p:txBody>
      </p:sp>
      <p:sp>
        <p:nvSpPr>
          <p:cNvPr id="5" name="Text 3"/>
          <p:cNvSpPr/>
          <p:nvPr/>
        </p:nvSpPr>
        <p:spPr>
          <a:xfrm>
            <a:off x="279393" y="1546820"/>
            <a:ext cx="2158946" cy="2857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500" dirty="0">
                <a:solidFill>
                  <a:srgbClr val="FFFFFF"/>
                </a:solidFill>
                <a:latin typeface="Wix Madefor Text" pitchFamily="34" charset="0"/>
                <a:ea typeface="Wix Madefor Text" pitchFamily="34" charset="-122"/>
                <a:cs typeface="Wix Madefor Text" pitchFamily="34" charset="-120"/>
              </a:rPr>
              <a:t>Yagona mantiq</a:t>
            </a:r>
            <a:endParaRPr lang="en-US" sz="1500" dirty="0"/>
          </a:p>
        </p:txBody>
      </p:sp>
      <p:sp>
        <p:nvSpPr>
          <p:cNvPr id="6" name="Shape 4"/>
          <p:cNvSpPr/>
          <p:nvPr/>
        </p:nvSpPr>
        <p:spPr>
          <a:xfrm>
            <a:off x="279393" y="1973858"/>
            <a:ext cx="482588" cy="31651"/>
          </a:xfrm>
          <a:prstGeom prst="roundRect">
            <a:avLst>
              <a:gd name="adj" fmla="val 49998"/>
            </a:avLst>
          </a:prstGeom>
          <a:solidFill>
            <a:srgbClr val="3FBFB6"/>
          </a:solidFill>
          <a:ln/>
        </p:spPr>
      </p:sp>
      <p:sp>
        <p:nvSpPr>
          <p:cNvPr id="7" name="Text 5"/>
          <p:cNvSpPr/>
          <p:nvPr/>
        </p:nvSpPr>
        <p:spPr>
          <a:xfrm>
            <a:off x="279393" y="2150705"/>
            <a:ext cx="2158946" cy="2133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200" kern="100" spc="96" dirty="0">
                <a:solidFill>
                  <a:srgbClr val="FFFFFF"/>
                </a:solidFill>
                <a:latin typeface="Wix Madefor Text SemiBold" pitchFamily="34" charset="0"/>
                <a:ea typeface="Wix Madefor Text SemiBold" pitchFamily="34" charset="-122"/>
                <a:cs typeface="Wix Madefor Text SemiBold" pitchFamily="34" charset="-120"/>
              </a:rPr>
              <a:t>DASTUR</a:t>
            </a:r>
            <a:endParaRPr lang="en-US" sz="1200" dirty="0"/>
          </a:p>
        </p:txBody>
      </p:sp>
      <p:sp>
        <p:nvSpPr>
          <p:cNvPr id="8" name="Text 6"/>
          <p:cNvSpPr/>
          <p:nvPr/>
        </p:nvSpPr>
        <p:spPr>
          <a:xfrm>
            <a:off x="279393" y="5772944"/>
            <a:ext cx="2158946" cy="2063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250" kern="100" spc="12" dirty="0">
                <a:solidFill>
                  <a:srgbClr val="FFFFFF"/>
                </a:solidFill>
                <a:latin typeface="Wix Madefor Text" pitchFamily="34" charset="0"/>
                <a:ea typeface="Wix Madefor Text" pitchFamily="34" charset="-122"/>
                <a:cs typeface="Wix Madefor Text" pitchFamily="34" charset="-120"/>
              </a:rPr>
              <a:t>Tarjima vositasi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2946326" y="449538"/>
            <a:ext cx="8686583" cy="4495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8000"/>
              </a:lnSpc>
              <a:buNone/>
            </a:pPr>
            <a:r>
              <a:rPr lang="en-US" sz="3000" b="1" kern="100" spc="-30" dirty="0">
                <a:solidFill>
                  <a:srgbClr val="1A2F78"/>
                </a:solidFill>
                <a:latin typeface="PT Serif Bold" pitchFamily="34" charset="0"/>
                <a:ea typeface="PT Serif Bold" pitchFamily="34" charset="-122"/>
                <a:cs typeface="PT Serif Bold" pitchFamily="34" charset="-120"/>
              </a:rPr>
              <a:t>O‘quv dasturi — standartni darsga tarjima qiladi</a:t>
            </a:r>
            <a:endParaRPr lang="en-US" sz="3000" dirty="0"/>
          </a:p>
        </p:txBody>
      </p:sp>
      <p:sp>
        <p:nvSpPr>
          <p:cNvPr id="10" name="Shape 8"/>
          <p:cNvSpPr/>
          <p:nvPr/>
        </p:nvSpPr>
        <p:spPr>
          <a:xfrm>
            <a:off x="2946326" y="1149648"/>
            <a:ext cx="8686583" cy="31651"/>
          </a:xfrm>
          <a:prstGeom prst="roundRect">
            <a:avLst>
              <a:gd name="adj" fmla="val 49998"/>
            </a:avLst>
          </a:prstGeom>
          <a:solidFill>
            <a:srgbClr val="3FBFB6"/>
          </a:solidFill>
          <a:ln/>
        </p:spPr>
      </p:sp>
      <p:sp>
        <p:nvSpPr>
          <p:cNvPr id="11" name="Text 9"/>
          <p:cNvSpPr/>
          <p:nvPr/>
        </p:nvSpPr>
        <p:spPr>
          <a:xfrm>
            <a:off x="2946326" y="1427460"/>
            <a:ext cx="9245369" cy="2857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500" dirty="0">
                <a:solidFill>
                  <a:srgbClr val="26243A"/>
                </a:solidFill>
                <a:latin typeface="Wix Madefor Text" pitchFamily="34" charset="0"/>
                <a:ea typeface="Wix Madefor Text" pitchFamily="34" charset="-122"/>
                <a:cs typeface="Wix Madefor Text" pitchFamily="34" charset="-120"/>
              </a:rPr>
              <a:t>Mavzu nomi emas, o‘quv natijasi markazda turadi.</a:t>
            </a:r>
            <a:endParaRPr lang="en-US" sz="1500" dirty="0"/>
          </a:p>
        </p:txBody>
      </p:sp>
      <p:sp>
        <p:nvSpPr>
          <p:cNvPr id="12" name="Text 10"/>
          <p:cNvSpPr/>
          <p:nvPr/>
        </p:nvSpPr>
        <p:spPr>
          <a:xfrm>
            <a:off x="3200320" y="3322677"/>
            <a:ext cx="1917652" cy="2133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200" kern="100" spc="96" dirty="0">
                <a:solidFill>
                  <a:srgbClr val="A12A35"/>
                </a:solidFill>
                <a:latin typeface="Wix Madefor Text SemiBold" pitchFamily="34" charset="0"/>
                <a:ea typeface="Wix Madefor Text SemiBold" pitchFamily="34" charset="-122"/>
                <a:cs typeface="Wix Madefor Text SemiBold" pitchFamily="34" charset="-120"/>
              </a:rPr>
              <a:t>YILLIK REJA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3200320" y="3634740"/>
            <a:ext cx="1663658" cy="3136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900" dirty="0">
                <a:solidFill>
                  <a:srgbClr val="1A2F78"/>
                </a:solidFill>
                <a:latin typeface="Wix Madefor Text Medium" pitchFamily="34" charset="0"/>
                <a:ea typeface="Wix Madefor Text Medium" pitchFamily="34" charset="-122"/>
                <a:cs typeface="Wix Madefor Text Medium" pitchFamily="34" charset="-120"/>
              </a:rPr>
              <a:t>Yo‘nalish</a:t>
            </a:r>
            <a:endParaRPr lang="en-US" sz="1900" dirty="0"/>
          </a:p>
        </p:txBody>
      </p:sp>
      <p:sp>
        <p:nvSpPr>
          <p:cNvPr id="14" name="Text 12"/>
          <p:cNvSpPr/>
          <p:nvPr/>
        </p:nvSpPr>
        <p:spPr>
          <a:xfrm>
            <a:off x="3200320" y="4087118"/>
            <a:ext cx="1663658" cy="5715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500" dirty="0">
                <a:solidFill>
                  <a:srgbClr val="26243A"/>
                </a:solidFill>
                <a:latin typeface="Wix Madefor Text" pitchFamily="34" charset="0"/>
                <a:ea typeface="Wix Madefor Text" pitchFamily="34" charset="-122"/>
                <a:cs typeface="Wix Madefor Text" pitchFamily="34" charset="-120"/>
              </a:rPr>
              <a:t>Yil davomida qaysi natijalar quriladi?</a:t>
            </a:r>
            <a:endParaRPr lang="en-US" sz="1500" dirty="0"/>
          </a:p>
        </p:txBody>
      </p:sp>
      <p:sp>
        <p:nvSpPr>
          <p:cNvPr id="15" name="Text 13"/>
          <p:cNvSpPr/>
          <p:nvPr/>
        </p:nvSpPr>
        <p:spPr>
          <a:xfrm>
            <a:off x="5371966" y="3073142"/>
            <a:ext cx="1663658" cy="4266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200" kern="100" spc="96" dirty="0">
                <a:solidFill>
                  <a:srgbClr val="A12A35"/>
                </a:solidFill>
                <a:latin typeface="Wix Madefor Text SemiBold" pitchFamily="34" charset="0"/>
                <a:ea typeface="Wix Madefor Text SemiBold" pitchFamily="34" charset="-122"/>
                <a:cs typeface="Wix Madefor Text SemiBold" pitchFamily="34" charset="-120"/>
              </a:rPr>
              <a:t>CHORAKLIK MAQSAD</a:t>
            </a: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5371966" y="3598525"/>
            <a:ext cx="1663658" cy="3136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900" dirty="0">
                <a:solidFill>
                  <a:srgbClr val="1A2F78"/>
                </a:solidFill>
                <a:latin typeface="Wix Madefor Text Medium" pitchFamily="34" charset="0"/>
                <a:ea typeface="Wix Madefor Text Medium" pitchFamily="34" charset="-122"/>
                <a:cs typeface="Wix Madefor Text Medium" pitchFamily="34" charset="-120"/>
              </a:rPr>
              <a:t>Qadam</a:t>
            </a:r>
            <a:endParaRPr lang="en-US" sz="1900" dirty="0"/>
          </a:p>
        </p:txBody>
      </p:sp>
      <p:sp>
        <p:nvSpPr>
          <p:cNvPr id="17" name="Text 15"/>
          <p:cNvSpPr/>
          <p:nvPr/>
        </p:nvSpPr>
        <p:spPr>
          <a:xfrm>
            <a:off x="5371966" y="4050903"/>
            <a:ext cx="1663658" cy="8572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500" dirty="0">
                <a:solidFill>
                  <a:srgbClr val="26243A"/>
                </a:solidFill>
                <a:latin typeface="Wix Madefor Text" pitchFamily="34" charset="0"/>
                <a:ea typeface="Wix Madefor Text" pitchFamily="34" charset="-122"/>
                <a:cs typeface="Wix Madefor Text" pitchFamily="34" charset="-120"/>
              </a:rPr>
              <a:t>Shu davrda qaysi natijaga yaqinlashamiz?</a:t>
            </a:r>
            <a:endParaRPr lang="en-US" sz="1500" dirty="0"/>
          </a:p>
        </p:txBody>
      </p:sp>
      <p:sp>
        <p:nvSpPr>
          <p:cNvPr id="18" name="Text 16"/>
          <p:cNvSpPr/>
          <p:nvPr/>
        </p:nvSpPr>
        <p:spPr>
          <a:xfrm>
            <a:off x="7543611" y="3322677"/>
            <a:ext cx="1917652" cy="2133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200" kern="100" spc="96" dirty="0">
                <a:solidFill>
                  <a:srgbClr val="A12A35"/>
                </a:solidFill>
                <a:latin typeface="Wix Madefor Text SemiBold" pitchFamily="34" charset="0"/>
                <a:ea typeface="Wix Madefor Text SemiBold" pitchFamily="34" charset="-122"/>
                <a:cs typeface="Wix Madefor Text SemiBold" pitchFamily="34" charset="-120"/>
              </a:rPr>
              <a:t>DARS MAQSADI</a:t>
            </a:r>
            <a:endParaRPr lang="en-US" sz="1200" dirty="0"/>
          </a:p>
        </p:txBody>
      </p:sp>
      <p:sp>
        <p:nvSpPr>
          <p:cNvPr id="19" name="Text 17"/>
          <p:cNvSpPr/>
          <p:nvPr/>
        </p:nvSpPr>
        <p:spPr>
          <a:xfrm>
            <a:off x="7543611" y="3634740"/>
            <a:ext cx="1663658" cy="3136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900" dirty="0">
                <a:solidFill>
                  <a:srgbClr val="1A2F78"/>
                </a:solidFill>
                <a:latin typeface="Wix Madefor Text Medium" pitchFamily="34" charset="0"/>
                <a:ea typeface="Wix Madefor Text Medium" pitchFamily="34" charset="-122"/>
                <a:cs typeface="Wix Madefor Text Medium" pitchFamily="34" charset="-120"/>
              </a:rPr>
              <a:t>Amal</a:t>
            </a:r>
            <a:endParaRPr lang="en-US" sz="1900" dirty="0"/>
          </a:p>
        </p:txBody>
      </p:sp>
      <p:sp>
        <p:nvSpPr>
          <p:cNvPr id="20" name="Text 18"/>
          <p:cNvSpPr/>
          <p:nvPr/>
        </p:nvSpPr>
        <p:spPr>
          <a:xfrm>
            <a:off x="7543611" y="4087118"/>
            <a:ext cx="1663658" cy="5715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500" dirty="0">
                <a:solidFill>
                  <a:srgbClr val="26243A"/>
                </a:solidFill>
                <a:latin typeface="Wix Madefor Text" pitchFamily="34" charset="0"/>
                <a:ea typeface="Wix Madefor Text" pitchFamily="34" charset="-122"/>
                <a:cs typeface="Wix Madefor Text" pitchFamily="34" charset="-120"/>
              </a:rPr>
              <a:t>Bugun o‘quvchi nimani ko‘rsatadi?</a:t>
            </a:r>
            <a:endParaRPr lang="en-US" sz="1500" dirty="0"/>
          </a:p>
        </p:txBody>
      </p:sp>
      <p:sp>
        <p:nvSpPr>
          <p:cNvPr id="21" name="Shape 19"/>
          <p:cNvSpPr/>
          <p:nvPr/>
        </p:nvSpPr>
        <p:spPr>
          <a:xfrm>
            <a:off x="9461263" y="1906885"/>
            <a:ext cx="2171646" cy="4163715"/>
          </a:xfrm>
          <a:custGeom>
            <a:avLst/>
            <a:gdLst/>
            <a:ahLst/>
            <a:cxnLst/>
            <a:rect l="l" t="t" r="r" b="b"/>
            <a:pathLst>
              <a:path w="2171646" h="4163715">
                <a:moveTo>
                  <a:pt x="0" y="0"/>
                </a:moveTo>
                <a:lnTo>
                  <a:pt x="2162121" y="0"/>
                </a:lnTo>
                <a:arcTo wR="9525" hR="9525" stAng="16200000" swAng="5400000"/>
                <a:lnTo>
                  <a:pt x="2171646" y="4154190"/>
                </a:lnTo>
                <a:arcTo wR="9525" hR="9525" stAng="0" swAng="5400000"/>
                <a:lnTo>
                  <a:pt x="0" y="4163715"/>
                </a:lnTo>
                <a:lnTo>
                  <a:pt x="0" y="0"/>
                </a:lnTo>
                <a:close/>
              </a:path>
            </a:pathLst>
          </a:custGeom>
          <a:solidFill>
            <a:srgbClr val="F3DCC5"/>
          </a:solidFill>
          <a:ln/>
        </p:spPr>
      </p:sp>
      <p:sp>
        <p:nvSpPr>
          <p:cNvPr id="22" name="Text 20"/>
          <p:cNvSpPr/>
          <p:nvPr/>
        </p:nvSpPr>
        <p:spPr>
          <a:xfrm>
            <a:off x="9715257" y="3216017"/>
            <a:ext cx="1663658" cy="4266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200" kern="100" spc="96" dirty="0">
                <a:solidFill>
                  <a:srgbClr val="26243A"/>
                </a:solidFill>
                <a:latin typeface="Wix Madefor Text SemiBold" pitchFamily="34" charset="0"/>
                <a:ea typeface="Wix Madefor Text SemiBold" pitchFamily="34" charset="-122"/>
                <a:cs typeface="Wix Madefor Text SemiBold" pitchFamily="34" charset="-120"/>
              </a:rPr>
              <a:t>BAHOLASH MEZONI</a:t>
            </a:r>
            <a:endParaRPr lang="en-US" sz="1200" dirty="0"/>
          </a:p>
        </p:txBody>
      </p:sp>
      <p:sp>
        <p:nvSpPr>
          <p:cNvPr id="23" name="Text 21"/>
          <p:cNvSpPr/>
          <p:nvPr/>
        </p:nvSpPr>
        <p:spPr>
          <a:xfrm>
            <a:off x="9715257" y="3741400"/>
            <a:ext cx="1663658" cy="3136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900" dirty="0">
                <a:solidFill>
                  <a:srgbClr val="26243A"/>
                </a:solidFill>
                <a:latin typeface="Wix Madefor Text Medium" pitchFamily="34" charset="0"/>
                <a:ea typeface="Wix Madefor Text Medium" pitchFamily="34" charset="-122"/>
                <a:cs typeface="Wix Madefor Text Medium" pitchFamily="34" charset="-120"/>
              </a:rPr>
              <a:t>Dalil</a:t>
            </a:r>
            <a:endParaRPr lang="en-US" sz="1900" dirty="0"/>
          </a:p>
        </p:txBody>
      </p:sp>
      <p:sp>
        <p:nvSpPr>
          <p:cNvPr id="24" name="Text 22"/>
          <p:cNvSpPr/>
          <p:nvPr/>
        </p:nvSpPr>
        <p:spPr>
          <a:xfrm>
            <a:off x="9715257" y="4193778"/>
            <a:ext cx="1663658" cy="5715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500" dirty="0">
                <a:solidFill>
                  <a:srgbClr val="26243A"/>
                </a:solidFill>
                <a:latin typeface="Wix Madefor Text" pitchFamily="34" charset="0"/>
                <a:ea typeface="Wix Madefor Text" pitchFamily="34" charset="-122"/>
                <a:cs typeface="Wix Madefor Text" pitchFamily="34" charset="-120"/>
              </a:rPr>
              <a:t>Natija qaysi ishda ko‘rinadi?</a:t>
            </a:r>
            <a:endParaRPr lang="en-US" sz="1500" dirty="0"/>
          </a:p>
        </p:txBody>
      </p:sp>
      <p:sp>
        <p:nvSpPr>
          <p:cNvPr id="25" name="Shape 23"/>
          <p:cNvSpPr/>
          <p:nvPr/>
        </p:nvSpPr>
        <p:spPr>
          <a:xfrm>
            <a:off x="2431989" y="0"/>
            <a:ext cx="12700" cy="6858000"/>
          </a:xfrm>
          <a:prstGeom prst="rect">
            <a:avLst/>
          </a:prstGeom>
          <a:solidFill>
            <a:srgbClr val="3FBFB6"/>
          </a:solidFill>
          <a:ln/>
        </p:spPr>
      </p:sp>
      <p:sp>
        <p:nvSpPr>
          <p:cNvPr id="26" name="Shape 24"/>
          <p:cNvSpPr/>
          <p:nvPr/>
        </p:nvSpPr>
        <p:spPr>
          <a:xfrm>
            <a:off x="5111622" y="1906885"/>
            <a:ext cx="12700" cy="4163715"/>
          </a:xfrm>
          <a:prstGeom prst="rect">
            <a:avLst/>
          </a:prstGeom>
          <a:solidFill>
            <a:srgbClr val="3FBFB6"/>
          </a:solidFill>
          <a:ln/>
        </p:spPr>
      </p:sp>
      <p:sp>
        <p:nvSpPr>
          <p:cNvPr id="27" name="Shape 25"/>
          <p:cNvSpPr/>
          <p:nvPr/>
        </p:nvSpPr>
        <p:spPr>
          <a:xfrm>
            <a:off x="7283268" y="1906885"/>
            <a:ext cx="12700" cy="4163715"/>
          </a:xfrm>
          <a:prstGeom prst="rect">
            <a:avLst/>
          </a:prstGeom>
          <a:solidFill>
            <a:srgbClr val="3FBFB6"/>
          </a:solidFill>
          <a:ln/>
        </p:spPr>
      </p:sp>
      <p:sp>
        <p:nvSpPr>
          <p:cNvPr id="28" name="Shape 26"/>
          <p:cNvSpPr/>
          <p:nvPr/>
        </p:nvSpPr>
        <p:spPr>
          <a:xfrm>
            <a:off x="9454913" y="1906885"/>
            <a:ext cx="12700" cy="4163715"/>
          </a:xfrm>
          <a:prstGeom prst="rect">
            <a:avLst/>
          </a:prstGeom>
          <a:solidFill>
            <a:srgbClr val="3FBFB6"/>
          </a:solidFill>
          <a:ln/>
        </p:spPr>
      </p:sp>
      <p:sp>
        <p:nvSpPr>
          <p:cNvPr id="29" name="Text 27"/>
          <p:cNvSpPr/>
          <p:nvPr/>
        </p:nvSpPr>
        <p:spPr>
          <a:xfrm>
            <a:off x="609585" y="6438900"/>
            <a:ext cx="1131462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200" b="1" kern="100" spc="48" dirty="0">
                <a:solidFill>
                  <a:srgbClr val="3FBFB6"/>
                </a:solidFill>
                <a:latin typeface="PT Serif Bold" pitchFamily="34" charset="0"/>
                <a:ea typeface="PT Serif Bold" pitchFamily="34" charset="-122"/>
                <a:cs typeface="PT Serif Bold" pitchFamily="34" charset="-120"/>
              </a:rPr>
              <a:t>03 / 10</a:t>
            </a:r>
            <a:endParaRPr lang="en-US" sz="1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8102" y="91440"/>
            <a:ext cx="3129663" cy="548640"/>
          </a:xfrm>
        </p:spPr>
        <p:txBody>
          <a:bodyPr/>
          <a:lstStyle/>
          <a:p>
            <a:r>
              <a:rPr lang="en-US" b="1" dirty="0" err="1"/>
              <a:t>Matematika</a:t>
            </a:r>
            <a:r>
              <a:rPr lang="en-US" b="1" dirty="0"/>
              <a:t/>
            </a:r>
            <a:br>
              <a:rPr lang="en-US" b="1" dirty="0"/>
            </a:br>
            <a:endParaRPr lang="ru-RU" dirty="0"/>
          </a:p>
        </p:txBody>
      </p:sp>
      <p:sp>
        <p:nvSpPr>
          <p:cNvPr id="3" name="Rectangle 2"/>
          <p:cNvSpPr/>
          <p:nvPr/>
        </p:nvSpPr>
        <p:spPr>
          <a:xfrm>
            <a:off x="319178" y="1113653"/>
            <a:ext cx="819509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/>
              <a:t>Yangi</a:t>
            </a:r>
            <a:r>
              <a:rPr lang="en-US" dirty="0" smtClean="0"/>
              <a:t> </a:t>
            </a:r>
            <a:r>
              <a:rPr lang="en-US" dirty="0" err="1"/>
              <a:t>avlod</a:t>
            </a:r>
            <a:r>
              <a:rPr lang="en-US" dirty="0"/>
              <a:t> </a:t>
            </a:r>
            <a:r>
              <a:rPr lang="en-US" dirty="0" err="1"/>
              <a:t>matematika</a:t>
            </a:r>
            <a:r>
              <a:rPr lang="en-US" dirty="0"/>
              <a:t> </a:t>
            </a:r>
            <a:r>
              <a:rPr lang="en-US" dirty="0" err="1"/>
              <a:t>darsliklari</a:t>
            </a:r>
            <a:r>
              <a:rPr lang="en-US" dirty="0"/>
              <a:t> </a:t>
            </a:r>
            <a:r>
              <a:rPr lang="en-US" dirty="0" err="1"/>
              <a:t>o‘zining</a:t>
            </a:r>
            <a:r>
              <a:rPr lang="en-US" dirty="0"/>
              <a:t> </a:t>
            </a:r>
            <a:r>
              <a:rPr lang="en-US" dirty="0" err="1"/>
              <a:t>qat’iy</a:t>
            </a:r>
            <a:r>
              <a:rPr lang="en-US" dirty="0"/>
              <a:t> </a:t>
            </a:r>
            <a:r>
              <a:rPr lang="en-US" dirty="0" err="1"/>
              <a:t>mazmuni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talabchan</a:t>
            </a:r>
            <a:r>
              <a:rPr lang="en-US" dirty="0"/>
              <a:t> </a:t>
            </a:r>
            <a:r>
              <a:rPr lang="en-US" dirty="0" err="1"/>
              <a:t>muammolar</a:t>
            </a:r>
            <a:r>
              <a:rPr lang="en-US" dirty="0"/>
              <a:t> </a:t>
            </a:r>
            <a:r>
              <a:rPr lang="en-US" dirty="0" err="1"/>
              <a:t>to‘plami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ajralib</a:t>
            </a:r>
            <a:r>
              <a:rPr lang="en-US" dirty="0"/>
              <a:t> </a:t>
            </a:r>
            <a:r>
              <a:rPr lang="en-US" dirty="0" err="1"/>
              <a:t>turadi</a:t>
            </a:r>
            <a:r>
              <a:rPr lang="en-US" dirty="0"/>
              <a:t>. </a:t>
            </a:r>
            <a:r>
              <a:rPr lang="en-US" dirty="0" err="1"/>
              <a:t>Darsliklar</a:t>
            </a:r>
            <a:r>
              <a:rPr lang="en-US" dirty="0"/>
              <a:t> </a:t>
            </a:r>
            <a:r>
              <a:rPr lang="en-US" dirty="0" err="1"/>
              <a:t>nafaqat</a:t>
            </a:r>
            <a:r>
              <a:rPr lang="en-US" dirty="0"/>
              <a:t> </a:t>
            </a:r>
            <a:r>
              <a:rPr lang="en-US" dirty="0" err="1"/>
              <a:t>raqamlarni</a:t>
            </a:r>
            <a:r>
              <a:rPr lang="en-US" dirty="0"/>
              <a:t> </a:t>
            </a:r>
            <a:r>
              <a:rPr lang="en-US" dirty="0" err="1"/>
              <a:t>bilishni</a:t>
            </a:r>
            <a:r>
              <a:rPr lang="en-US" dirty="0"/>
              <a:t>, </a:t>
            </a:r>
            <a:r>
              <a:rPr lang="en-US" dirty="0" err="1"/>
              <a:t>balki</a:t>
            </a:r>
            <a:r>
              <a:rPr lang="en-US" dirty="0"/>
              <a:t> </a:t>
            </a:r>
            <a:r>
              <a:rPr lang="en-US" dirty="0" err="1"/>
              <a:t>kritik</a:t>
            </a:r>
            <a:r>
              <a:rPr lang="en-US" dirty="0"/>
              <a:t> </a:t>
            </a:r>
            <a:r>
              <a:rPr lang="en-US" dirty="0" err="1"/>
              <a:t>fikrlash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muammo</a:t>
            </a:r>
            <a:r>
              <a:rPr lang="en-US" dirty="0"/>
              <a:t> </a:t>
            </a:r>
            <a:r>
              <a:rPr lang="en-US" dirty="0" err="1"/>
              <a:t>yechish</a:t>
            </a:r>
            <a:r>
              <a:rPr lang="en-US" dirty="0"/>
              <a:t> </a:t>
            </a:r>
            <a:r>
              <a:rPr lang="en-US" dirty="0" err="1"/>
              <a:t>qobiliyatlarini</a:t>
            </a:r>
            <a:r>
              <a:rPr lang="en-US" dirty="0"/>
              <a:t> ham </a:t>
            </a:r>
            <a:r>
              <a:rPr lang="en-US" dirty="0" err="1"/>
              <a:t>rivojlantirishga</a:t>
            </a:r>
            <a:r>
              <a:rPr lang="en-US" dirty="0"/>
              <a:t> </a:t>
            </a:r>
            <a:r>
              <a:rPr lang="en-US" dirty="0" err="1"/>
              <a:t>qaratilgan</a:t>
            </a:r>
            <a:r>
              <a:rPr lang="en-US" dirty="0"/>
              <a:t>. </a:t>
            </a:r>
            <a:r>
              <a:rPr lang="en-US" dirty="0" err="1"/>
              <a:t>Matnli</a:t>
            </a:r>
            <a:r>
              <a:rPr lang="en-US" dirty="0"/>
              <a:t> </a:t>
            </a:r>
            <a:r>
              <a:rPr lang="en-US" dirty="0" err="1"/>
              <a:t>masalalar</a:t>
            </a:r>
            <a:r>
              <a:rPr lang="en-US" dirty="0"/>
              <a:t> </a:t>
            </a:r>
            <a:r>
              <a:rPr lang="en-US" dirty="0" err="1"/>
              <a:t>ustida</a:t>
            </a:r>
            <a:r>
              <a:rPr lang="en-US" dirty="0"/>
              <a:t> </a:t>
            </a:r>
            <a:r>
              <a:rPr lang="en-US" dirty="0" err="1"/>
              <a:t>ishlashda</a:t>
            </a:r>
            <a:r>
              <a:rPr lang="en-US" dirty="0"/>
              <a:t> </a:t>
            </a:r>
            <a:r>
              <a:rPr lang="en-US" dirty="0" err="1"/>
              <a:t>o‘qituvchining</a:t>
            </a:r>
            <a:r>
              <a:rPr lang="en-US" dirty="0"/>
              <a:t> </a:t>
            </a:r>
            <a:r>
              <a:rPr lang="en-US" dirty="0" err="1"/>
              <a:t>yo‘naltiruvchi</a:t>
            </a:r>
            <a:r>
              <a:rPr lang="en-US" dirty="0"/>
              <a:t> </a:t>
            </a:r>
            <a:r>
              <a:rPr lang="en-US" dirty="0" err="1"/>
              <a:t>savollaridan</a:t>
            </a:r>
            <a:r>
              <a:rPr lang="en-US" dirty="0"/>
              <a:t> </a:t>
            </a:r>
            <a:r>
              <a:rPr lang="en-US" dirty="0" err="1"/>
              <a:t>foydalanish</a:t>
            </a:r>
            <a:r>
              <a:rPr lang="en-US" dirty="0"/>
              <a:t> </a:t>
            </a:r>
            <a:r>
              <a:rPr lang="en-US" dirty="0" err="1"/>
              <a:t>muhim</a:t>
            </a:r>
            <a:r>
              <a:rPr lang="en-US" dirty="0"/>
              <a:t> </a:t>
            </a:r>
            <a:r>
              <a:rPr lang="en-US" dirty="0" err="1"/>
              <a:t>didaktik</a:t>
            </a:r>
            <a:r>
              <a:rPr lang="en-US" dirty="0"/>
              <a:t> </a:t>
            </a:r>
            <a:r>
              <a:rPr lang="en-US" dirty="0" err="1"/>
              <a:t>ahamiyatga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r>
              <a:rPr lang="en-US" b="1" dirty="0" err="1"/>
              <a:t>Muammolar</a:t>
            </a:r>
            <a:r>
              <a:rPr lang="en-US" b="1" dirty="0"/>
              <a:t>:</a:t>
            </a:r>
            <a:r>
              <a:rPr lang="en-US" dirty="0"/>
              <a:t> 4-sinf </a:t>
            </a:r>
            <a:r>
              <a:rPr lang="en-US" dirty="0" err="1"/>
              <a:t>o‘qituvchilarining</a:t>
            </a:r>
            <a:r>
              <a:rPr lang="en-US" dirty="0"/>
              <a:t> </a:t>
            </a:r>
            <a:r>
              <a:rPr lang="en-US" dirty="0" err="1"/>
              <a:t>ta’kidlashicha</a:t>
            </a:r>
            <a:r>
              <a:rPr lang="en-US" dirty="0"/>
              <a:t>, </a:t>
            </a:r>
            <a:r>
              <a:rPr lang="en-US" dirty="0" err="1"/>
              <a:t>matematika</a:t>
            </a:r>
            <a:r>
              <a:rPr lang="en-US" dirty="0"/>
              <a:t> </a:t>
            </a:r>
            <a:r>
              <a:rPr lang="en-US" dirty="0" err="1"/>
              <a:t>fani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fanlarga</a:t>
            </a:r>
            <a:r>
              <a:rPr lang="en-US" dirty="0"/>
              <a:t> </a:t>
            </a:r>
            <a:r>
              <a:rPr lang="en-US" dirty="0" err="1"/>
              <a:t>qaraganda</a:t>
            </a:r>
            <a:r>
              <a:rPr lang="en-US" dirty="0"/>
              <a:t> </a:t>
            </a:r>
            <a:r>
              <a:rPr lang="en-US" dirty="0" err="1" smtClean="0"/>
              <a:t>murakkab</a:t>
            </a:r>
            <a:r>
              <a:rPr lang="en-US" dirty="0" smtClean="0"/>
              <a:t> </a:t>
            </a:r>
            <a:r>
              <a:rPr lang="en-US" dirty="0" err="1" smtClean="0"/>
              <a:t>tuzilganmi</a:t>
            </a:r>
            <a:r>
              <a:rPr lang="en-US" dirty="0" smtClean="0"/>
              <a:t> ? </a:t>
            </a:r>
            <a:r>
              <a:rPr lang="en-US" dirty="0" err="1" smtClean="0"/>
              <a:t>Nega</a:t>
            </a:r>
            <a:r>
              <a:rPr lang="en-US" dirty="0" smtClean="0"/>
              <a:t>?. </a:t>
            </a:r>
            <a:r>
              <a:rPr lang="en-US" dirty="0" err="1"/>
              <a:t>Darslikdagi</a:t>
            </a:r>
            <a:r>
              <a:rPr lang="en-US" dirty="0"/>
              <a:t> </a:t>
            </a:r>
            <a:r>
              <a:rPr lang="en-US" dirty="0" err="1"/>
              <a:t>mashqlarni</a:t>
            </a:r>
            <a:r>
              <a:rPr lang="en-US" dirty="0"/>
              <a:t> </a:t>
            </a:r>
            <a:r>
              <a:rPr lang="en-US" dirty="0" err="1"/>
              <a:t>dars</a:t>
            </a:r>
            <a:r>
              <a:rPr lang="en-US" dirty="0"/>
              <a:t> </a:t>
            </a:r>
            <a:r>
              <a:rPr lang="en-US" dirty="0" err="1"/>
              <a:t>davomida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ulgurish</a:t>
            </a:r>
            <a:r>
              <a:rPr lang="en-US" dirty="0"/>
              <a:t> </a:t>
            </a:r>
            <a:r>
              <a:rPr lang="en-US" dirty="0" err="1" smtClean="0"/>
              <a:t>bazi</a:t>
            </a:r>
            <a:r>
              <a:rPr lang="en-US" dirty="0" smtClean="0"/>
              <a:t> </a:t>
            </a:r>
            <a:r>
              <a:rPr lang="en-US" dirty="0" err="1" smtClean="0"/>
              <a:t>o’quvchilarga</a:t>
            </a:r>
            <a:r>
              <a:rPr lang="en-US" dirty="0" smtClean="0"/>
              <a:t> </a:t>
            </a:r>
            <a:r>
              <a:rPr lang="en-US" dirty="0" err="1" smtClean="0"/>
              <a:t>qiyindek</a:t>
            </a:r>
            <a:r>
              <a:rPr lang="en-US" dirty="0" smtClean="0"/>
              <a:t> </a:t>
            </a:r>
            <a:r>
              <a:rPr lang="en-US" dirty="0" err="1" smtClean="0"/>
              <a:t>ko’rinadi</a:t>
            </a:r>
            <a:r>
              <a:rPr lang="en-US" dirty="0" smtClean="0"/>
              <a:t>, </a:t>
            </a:r>
            <a:r>
              <a:rPr lang="en-US" dirty="0" err="1"/>
              <a:t>qo‘shimcha</a:t>
            </a:r>
            <a:r>
              <a:rPr lang="en-US" dirty="0"/>
              <a:t> </a:t>
            </a:r>
            <a:r>
              <a:rPr lang="en-US" dirty="0" err="1"/>
              <a:t>mashg‘ulotlar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 smtClean="0"/>
              <a:t>sharoityaratilishi</a:t>
            </a:r>
            <a:r>
              <a:rPr lang="en-US" dirty="0" smtClean="0"/>
              <a:t> </a:t>
            </a:r>
            <a:r>
              <a:rPr lang="en-US" dirty="0" err="1" smtClean="0"/>
              <a:t>foydadan</a:t>
            </a:r>
            <a:r>
              <a:rPr lang="en-US" dirty="0" smtClean="0"/>
              <a:t> </a:t>
            </a:r>
            <a:r>
              <a:rPr lang="en-US" dirty="0" err="1" smtClean="0"/>
              <a:t>holi</a:t>
            </a:r>
            <a:r>
              <a:rPr lang="en-US" dirty="0" smtClean="0"/>
              <a:t> </a:t>
            </a:r>
            <a:r>
              <a:rPr lang="en-US" dirty="0" err="1" smtClean="0"/>
              <a:t>emas</a:t>
            </a:r>
            <a:r>
              <a:rPr lang="en-US" dirty="0" smtClean="0"/>
              <a:t>. </a:t>
            </a:r>
            <a:endParaRPr lang="en-US" dirty="0"/>
          </a:p>
        </p:txBody>
      </p:sp>
      <p:sp>
        <p:nvSpPr>
          <p:cNvPr id="4" name="Snip Diagonal Corner Rectangle 3"/>
          <p:cNvSpPr/>
          <p:nvPr/>
        </p:nvSpPr>
        <p:spPr>
          <a:xfrm>
            <a:off x="8203720" y="2115401"/>
            <a:ext cx="3726612" cy="3174521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 err="1"/>
              <a:t>Yechim</a:t>
            </a:r>
            <a:r>
              <a:rPr lang="en-US" b="1" dirty="0"/>
              <a:t> </a:t>
            </a:r>
            <a:r>
              <a:rPr lang="en-US" b="1" dirty="0" err="1"/>
              <a:t>yo‘llari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en-US" dirty="0" err="1" smtClean="0"/>
              <a:t>mashqlar</a:t>
            </a:r>
            <a:r>
              <a:rPr lang="en-US" dirty="0" smtClean="0"/>
              <a:t> </a:t>
            </a:r>
            <a:r>
              <a:rPr lang="en-US" dirty="0" err="1"/>
              <a:t>hajmini</a:t>
            </a:r>
            <a:r>
              <a:rPr lang="en-US" dirty="0"/>
              <a:t> </a:t>
            </a:r>
            <a:r>
              <a:rPr lang="en-US" dirty="0" err="1"/>
              <a:t>optimallashtirish</a:t>
            </a:r>
            <a:r>
              <a:rPr lang="en-US" dirty="0"/>
              <a:t>, </a:t>
            </a:r>
            <a:r>
              <a:rPr lang="en-US" dirty="0" err="1"/>
              <a:t>o‘qituvchilarga</a:t>
            </a:r>
            <a:r>
              <a:rPr lang="en-US" dirty="0"/>
              <a:t> </a:t>
            </a:r>
            <a:r>
              <a:rPr lang="en-US" dirty="0" err="1"/>
              <a:t>qo‘shimcha</a:t>
            </a:r>
            <a:r>
              <a:rPr lang="en-US" dirty="0"/>
              <a:t> </a:t>
            </a:r>
            <a:r>
              <a:rPr lang="en-US" dirty="0" err="1"/>
              <a:t>vaqt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resurslar</a:t>
            </a:r>
            <a:r>
              <a:rPr lang="en-US" dirty="0"/>
              <a:t> </a:t>
            </a:r>
            <a:r>
              <a:rPr lang="en-US" dirty="0" err="1"/>
              <a:t>ajratish</a:t>
            </a:r>
            <a:r>
              <a:rPr lang="en-US" dirty="0"/>
              <a:t>, </a:t>
            </a:r>
            <a:r>
              <a:rPr lang="en-US" dirty="0" err="1"/>
              <a:t>matematika</a:t>
            </a:r>
            <a:r>
              <a:rPr lang="en-US" dirty="0"/>
              <a:t> </a:t>
            </a:r>
            <a:r>
              <a:rPr lang="en-US" dirty="0" err="1"/>
              <a:t>darslarini</a:t>
            </a:r>
            <a:r>
              <a:rPr lang="en-US" dirty="0"/>
              <a:t> </a:t>
            </a:r>
            <a:r>
              <a:rPr lang="en-US" dirty="0" err="1"/>
              <a:t>amaliy</a:t>
            </a:r>
            <a:r>
              <a:rPr lang="en-US" dirty="0"/>
              <a:t> </a:t>
            </a:r>
            <a:r>
              <a:rPr lang="en-US" dirty="0" err="1"/>
              <a:t>hayot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bog‘lash</a:t>
            </a:r>
            <a:r>
              <a:rPr lang="en-US" dirty="0"/>
              <a:t> </a:t>
            </a:r>
            <a:r>
              <a:rPr lang="en-US" dirty="0" err="1"/>
              <a:t>zarur</a:t>
            </a:r>
            <a:r>
              <a:rPr lang="en-US" dirty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5047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2438339" cy="6858000"/>
          </a:xfrm>
          <a:prstGeom prst="rect">
            <a:avLst/>
          </a:prstGeom>
          <a:solidFill>
            <a:srgbClr val="1A2F78"/>
          </a:solidFill>
          <a:ln/>
        </p:spPr>
      </p:sp>
      <p:sp>
        <p:nvSpPr>
          <p:cNvPr id="3" name="Shape 1"/>
          <p:cNvSpPr/>
          <p:nvPr/>
        </p:nvSpPr>
        <p:spPr>
          <a:xfrm>
            <a:off x="279294" y="330200"/>
            <a:ext cx="660284" cy="660301"/>
          </a:xfrm>
          <a:prstGeom prst="ellipse">
            <a:avLst/>
          </a:prstGeom>
          <a:noFill/>
          <a:ln w="19050">
            <a:solidFill>
              <a:srgbClr val="3FBFB6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279393" y="1248410"/>
            <a:ext cx="2158946" cy="2133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endParaRPr lang="en-US" sz="1200" dirty="0"/>
          </a:p>
        </p:txBody>
      </p:sp>
      <p:sp>
        <p:nvSpPr>
          <p:cNvPr id="5" name="Text 3"/>
          <p:cNvSpPr/>
          <p:nvPr/>
        </p:nvSpPr>
        <p:spPr>
          <a:xfrm>
            <a:off x="279393" y="1546820"/>
            <a:ext cx="2158946" cy="2857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500" dirty="0">
                <a:solidFill>
                  <a:srgbClr val="FFFFFF"/>
                </a:solidFill>
                <a:latin typeface="Wix Madefor Text" pitchFamily="34" charset="0"/>
                <a:ea typeface="Wix Madefor Text" pitchFamily="34" charset="-122"/>
                <a:cs typeface="Wix Madefor Text" pitchFamily="34" charset="-120"/>
              </a:rPr>
              <a:t>Yagona mantiq</a:t>
            </a:r>
            <a:endParaRPr lang="en-US" sz="1500" dirty="0"/>
          </a:p>
        </p:txBody>
      </p:sp>
      <p:sp>
        <p:nvSpPr>
          <p:cNvPr id="6" name="Shape 4"/>
          <p:cNvSpPr/>
          <p:nvPr/>
        </p:nvSpPr>
        <p:spPr>
          <a:xfrm>
            <a:off x="279393" y="1973858"/>
            <a:ext cx="482588" cy="31651"/>
          </a:xfrm>
          <a:prstGeom prst="roundRect">
            <a:avLst>
              <a:gd name="adj" fmla="val 49998"/>
            </a:avLst>
          </a:prstGeom>
          <a:solidFill>
            <a:srgbClr val="3FBFB6"/>
          </a:solidFill>
          <a:ln/>
        </p:spPr>
      </p:sp>
      <p:sp>
        <p:nvSpPr>
          <p:cNvPr id="7" name="Text 5"/>
          <p:cNvSpPr/>
          <p:nvPr/>
        </p:nvSpPr>
        <p:spPr>
          <a:xfrm>
            <a:off x="279393" y="2150705"/>
            <a:ext cx="2158946" cy="2133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200" kern="100" spc="96" dirty="0">
                <a:solidFill>
                  <a:srgbClr val="FFFFFF"/>
                </a:solidFill>
                <a:latin typeface="Wix Madefor Text SemiBold" pitchFamily="34" charset="0"/>
                <a:ea typeface="Wix Madefor Text SemiBold" pitchFamily="34" charset="-122"/>
                <a:cs typeface="Wix Madefor Text SemiBold" pitchFamily="34" charset="-120"/>
              </a:rPr>
              <a:t>DARSLIK</a:t>
            </a:r>
            <a:endParaRPr lang="en-US" sz="1200" dirty="0"/>
          </a:p>
        </p:txBody>
      </p:sp>
      <p:sp>
        <p:nvSpPr>
          <p:cNvPr id="8" name="Text 6"/>
          <p:cNvSpPr/>
          <p:nvPr/>
        </p:nvSpPr>
        <p:spPr>
          <a:xfrm>
            <a:off x="279393" y="5772944"/>
            <a:ext cx="2158946" cy="2063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250" kern="100" spc="12" dirty="0">
                <a:solidFill>
                  <a:srgbClr val="FFFFFF"/>
                </a:solidFill>
                <a:latin typeface="Wix Madefor Text" pitchFamily="34" charset="0"/>
                <a:ea typeface="Wix Madefor Text" pitchFamily="34" charset="-122"/>
                <a:cs typeface="Wix Madefor Text" pitchFamily="34" charset="-120"/>
              </a:rPr>
              <a:t>Faol vosita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2946326" y="449538"/>
            <a:ext cx="8686583" cy="8991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98000"/>
              </a:lnSpc>
              <a:buNone/>
            </a:pPr>
            <a:r>
              <a:rPr lang="en-US" sz="3000" b="1" kern="100" spc="-30" dirty="0">
                <a:solidFill>
                  <a:srgbClr val="1A2F78"/>
                </a:solidFill>
                <a:latin typeface="PT Serif Bold" pitchFamily="34" charset="0"/>
                <a:ea typeface="PT Serif Bold" pitchFamily="34" charset="-122"/>
                <a:cs typeface="PT Serif Bold" pitchFamily="34" charset="-120"/>
              </a:rPr>
              <a:t>Darslikni reja o‘rniga emas, darsning faol vositasi sifatida ishlating</a:t>
            </a:r>
            <a:endParaRPr lang="en-US" sz="3000" dirty="0"/>
          </a:p>
        </p:txBody>
      </p:sp>
      <p:sp>
        <p:nvSpPr>
          <p:cNvPr id="10" name="Shape 8"/>
          <p:cNvSpPr/>
          <p:nvPr/>
        </p:nvSpPr>
        <p:spPr>
          <a:xfrm>
            <a:off x="2946326" y="1599208"/>
            <a:ext cx="8686583" cy="31651"/>
          </a:xfrm>
          <a:prstGeom prst="roundRect">
            <a:avLst>
              <a:gd name="adj" fmla="val 49998"/>
            </a:avLst>
          </a:prstGeom>
          <a:solidFill>
            <a:srgbClr val="3FBFB6"/>
          </a:solidFill>
          <a:ln/>
        </p:spPr>
      </p:sp>
      <p:sp>
        <p:nvSpPr>
          <p:cNvPr id="11" name="Shape 9"/>
          <p:cNvSpPr/>
          <p:nvPr/>
        </p:nvSpPr>
        <p:spPr>
          <a:xfrm>
            <a:off x="2946326" y="2004020"/>
            <a:ext cx="431789" cy="431800"/>
          </a:xfrm>
          <a:prstGeom prst="ellipse">
            <a:avLst/>
          </a:prstGeom>
          <a:noFill/>
          <a:ln w="19050">
            <a:solidFill>
              <a:srgbClr val="A12A35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104775" y="2118320"/>
            <a:ext cx="724477" cy="203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600" b="1" dirty="0">
                <a:solidFill>
                  <a:srgbClr val="1A2F78"/>
                </a:solidFill>
                <a:latin typeface="PT Serif Bold" pitchFamily="34" charset="0"/>
                <a:ea typeface="PT Serif Bold" pitchFamily="34" charset="-122"/>
                <a:cs typeface="PT Serif Bold" pitchFamily="34" charset="-120"/>
              </a:rPr>
              <a:t>1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3530512" y="2091015"/>
            <a:ext cx="2768531" cy="2805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700" dirty="0">
                <a:solidFill>
                  <a:srgbClr val="1A2F78"/>
                </a:solidFill>
                <a:latin typeface="Wix Madefor Text Medium" pitchFamily="34" charset="0"/>
                <a:ea typeface="Wix Madefor Text Medium" pitchFamily="34" charset="-122"/>
                <a:cs typeface="Wix Madefor Text Medium" pitchFamily="34" charset="-120"/>
              </a:rPr>
              <a:t>Taxmin uyg‘oting</a:t>
            </a:r>
            <a:endParaRPr lang="en-US" sz="1700" dirty="0"/>
          </a:p>
        </p:txBody>
      </p:sp>
      <p:sp>
        <p:nvSpPr>
          <p:cNvPr id="14" name="Text 12"/>
          <p:cNvSpPr/>
          <p:nvPr/>
        </p:nvSpPr>
        <p:spPr>
          <a:xfrm>
            <a:off x="3530512" y="2411611"/>
            <a:ext cx="2768531" cy="5715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500" dirty="0">
                <a:solidFill>
                  <a:srgbClr val="26243A"/>
                </a:solidFill>
                <a:latin typeface="Wix Madefor Text" pitchFamily="34" charset="0"/>
                <a:ea typeface="Wix Madefor Text" pitchFamily="34" charset="-122"/>
                <a:cs typeface="Wix Madefor Text" pitchFamily="34" charset="-120"/>
              </a:rPr>
              <a:t>Matnni o‘qishdan oldin rasm, sarlavha va savollarni kuzating.</a:t>
            </a:r>
            <a:endParaRPr lang="en-US" sz="1500" dirty="0"/>
          </a:p>
        </p:txBody>
      </p:sp>
      <p:sp>
        <p:nvSpPr>
          <p:cNvPr id="15" name="Shape 13"/>
          <p:cNvSpPr/>
          <p:nvPr/>
        </p:nvSpPr>
        <p:spPr>
          <a:xfrm>
            <a:off x="2946326" y="3306564"/>
            <a:ext cx="431789" cy="431800"/>
          </a:xfrm>
          <a:prstGeom prst="ellipse">
            <a:avLst/>
          </a:prstGeom>
          <a:noFill/>
          <a:ln w="19050">
            <a:solidFill>
              <a:srgbClr val="A12A35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3104775" y="3420864"/>
            <a:ext cx="724477" cy="203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600" b="1" dirty="0">
                <a:solidFill>
                  <a:srgbClr val="1A2F78"/>
                </a:solidFill>
                <a:latin typeface="PT Serif Bold" pitchFamily="34" charset="0"/>
                <a:ea typeface="PT Serif Bold" pitchFamily="34" charset="-122"/>
                <a:cs typeface="PT Serif Bold" pitchFamily="34" charset="-120"/>
              </a:rPr>
              <a:t>2</a:t>
            </a:r>
            <a:endParaRPr lang="en-US" sz="1600" dirty="0"/>
          </a:p>
        </p:txBody>
      </p:sp>
      <p:sp>
        <p:nvSpPr>
          <p:cNvPr id="17" name="Text 15"/>
          <p:cNvSpPr/>
          <p:nvPr/>
        </p:nvSpPr>
        <p:spPr>
          <a:xfrm>
            <a:off x="3530512" y="3393559"/>
            <a:ext cx="2768531" cy="2805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700" dirty="0">
                <a:solidFill>
                  <a:srgbClr val="1A2F78"/>
                </a:solidFill>
                <a:latin typeface="Wix Madefor Text Medium" pitchFamily="34" charset="0"/>
                <a:ea typeface="Wix Madefor Text Medium" pitchFamily="34" charset="-122"/>
                <a:cs typeface="Wix Madefor Text Medium" pitchFamily="34" charset="-120"/>
              </a:rPr>
              <a:t>Topshiriqni bosqichlang</a:t>
            </a:r>
            <a:endParaRPr lang="en-US" sz="1700" dirty="0"/>
          </a:p>
        </p:txBody>
      </p:sp>
      <p:sp>
        <p:nvSpPr>
          <p:cNvPr id="18" name="Text 16"/>
          <p:cNvSpPr/>
          <p:nvPr/>
        </p:nvSpPr>
        <p:spPr>
          <a:xfrm>
            <a:off x="3530512" y="3714155"/>
            <a:ext cx="2768531" cy="5715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500" dirty="0">
                <a:solidFill>
                  <a:srgbClr val="26243A"/>
                </a:solidFill>
                <a:latin typeface="Wix Madefor Text" pitchFamily="34" charset="0"/>
                <a:ea typeface="Wix Madefor Text" pitchFamily="34" charset="-122"/>
                <a:cs typeface="Wix Madefor Text" pitchFamily="34" charset="-120"/>
              </a:rPr>
              <a:t>Tushunish → qo‘llash → yaratish.</a:t>
            </a:r>
            <a:endParaRPr lang="en-US" sz="1500" dirty="0"/>
          </a:p>
        </p:txBody>
      </p:sp>
      <p:sp>
        <p:nvSpPr>
          <p:cNvPr id="19" name="Shape 17"/>
          <p:cNvSpPr/>
          <p:nvPr/>
        </p:nvSpPr>
        <p:spPr>
          <a:xfrm>
            <a:off x="2946326" y="4609207"/>
            <a:ext cx="431789" cy="431800"/>
          </a:xfrm>
          <a:prstGeom prst="ellipse">
            <a:avLst/>
          </a:prstGeom>
          <a:noFill/>
          <a:ln w="19050">
            <a:solidFill>
              <a:srgbClr val="A12A35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3104775" y="4723507"/>
            <a:ext cx="724477" cy="203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600" b="1" dirty="0">
                <a:solidFill>
                  <a:srgbClr val="1A2F78"/>
                </a:solidFill>
                <a:latin typeface="PT Serif Bold" pitchFamily="34" charset="0"/>
                <a:ea typeface="PT Serif Bold" pitchFamily="34" charset="-122"/>
                <a:cs typeface="PT Serif Bold" pitchFamily="34" charset="-120"/>
              </a:rPr>
              <a:t>3</a:t>
            </a:r>
            <a:endParaRPr lang="en-US" sz="1600" dirty="0"/>
          </a:p>
        </p:txBody>
      </p:sp>
      <p:sp>
        <p:nvSpPr>
          <p:cNvPr id="21" name="Text 19"/>
          <p:cNvSpPr/>
          <p:nvPr/>
        </p:nvSpPr>
        <p:spPr>
          <a:xfrm>
            <a:off x="3530512" y="4696202"/>
            <a:ext cx="2768531" cy="2805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700" dirty="0">
                <a:solidFill>
                  <a:srgbClr val="1A2F78"/>
                </a:solidFill>
                <a:latin typeface="Wix Madefor Text Medium" pitchFamily="34" charset="0"/>
                <a:ea typeface="Wix Madefor Text Medium" pitchFamily="34" charset="-122"/>
                <a:cs typeface="Wix Madefor Text Medium" pitchFamily="34" charset="-120"/>
              </a:rPr>
              <a:t>Formatni almashtiring</a:t>
            </a:r>
            <a:endParaRPr lang="en-US" sz="1700" dirty="0"/>
          </a:p>
        </p:txBody>
      </p:sp>
      <p:sp>
        <p:nvSpPr>
          <p:cNvPr id="22" name="Text 20"/>
          <p:cNvSpPr/>
          <p:nvPr/>
        </p:nvSpPr>
        <p:spPr>
          <a:xfrm>
            <a:off x="3530512" y="5016798"/>
            <a:ext cx="2768531" cy="8572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500" dirty="0">
                <a:solidFill>
                  <a:srgbClr val="26243A"/>
                </a:solidFill>
                <a:latin typeface="Wix Madefor Text" pitchFamily="34" charset="0"/>
                <a:ea typeface="Wix Madefor Text" pitchFamily="34" charset="-122"/>
                <a:cs typeface="Wix Madefor Text" pitchFamily="34" charset="-120"/>
              </a:rPr>
              <a:t>Bir topshiriqni juftlik, guruh va individual shaklda qayta ishlang.</a:t>
            </a:r>
            <a:endParaRPr lang="en-US" sz="1500" dirty="0"/>
          </a:p>
        </p:txBody>
      </p:sp>
      <p:sp>
        <p:nvSpPr>
          <p:cNvPr id="23" name="Shape 21"/>
          <p:cNvSpPr/>
          <p:nvPr/>
        </p:nvSpPr>
        <p:spPr>
          <a:xfrm>
            <a:off x="6603736" y="1877020"/>
            <a:ext cx="5029173" cy="4193580"/>
          </a:xfrm>
          <a:prstGeom prst="rect">
            <a:avLst/>
          </a:prstGeom>
          <a:noFill/>
          <a:ln w="12700">
            <a:solidFill>
              <a:srgbClr val="3FBFB6"/>
            </a:solidFill>
            <a:prstDash val="solid"/>
          </a:ln>
        </p:spPr>
      </p:sp>
      <p:sp>
        <p:nvSpPr>
          <p:cNvPr id="25" name="Shape 22"/>
          <p:cNvSpPr/>
          <p:nvPr/>
        </p:nvSpPr>
        <p:spPr>
          <a:xfrm>
            <a:off x="2431989" y="0"/>
            <a:ext cx="12700" cy="6858000"/>
          </a:xfrm>
          <a:prstGeom prst="rect">
            <a:avLst/>
          </a:prstGeom>
          <a:solidFill>
            <a:srgbClr val="3FBFB6"/>
          </a:solidFill>
          <a:ln/>
        </p:spPr>
      </p:sp>
      <p:sp>
        <p:nvSpPr>
          <p:cNvPr id="26" name="Shape 23"/>
          <p:cNvSpPr/>
          <p:nvPr/>
        </p:nvSpPr>
        <p:spPr>
          <a:xfrm>
            <a:off x="2946326" y="3173214"/>
            <a:ext cx="3352716" cy="12700"/>
          </a:xfrm>
          <a:prstGeom prst="rect">
            <a:avLst/>
          </a:prstGeom>
          <a:solidFill>
            <a:srgbClr val="3FBFB6"/>
          </a:solidFill>
          <a:ln/>
        </p:spPr>
      </p:sp>
      <p:sp>
        <p:nvSpPr>
          <p:cNvPr id="27" name="Shape 24"/>
          <p:cNvSpPr/>
          <p:nvPr/>
        </p:nvSpPr>
        <p:spPr>
          <a:xfrm>
            <a:off x="2946326" y="4475857"/>
            <a:ext cx="3352716" cy="12700"/>
          </a:xfrm>
          <a:prstGeom prst="rect">
            <a:avLst/>
          </a:prstGeom>
          <a:solidFill>
            <a:srgbClr val="3FBFB6"/>
          </a:solidFill>
          <a:ln/>
        </p:spPr>
      </p:sp>
      <p:sp>
        <p:nvSpPr>
          <p:cNvPr id="28" name="Text 25"/>
          <p:cNvSpPr/>
          <p:nvPr/>
        </p:nvSpPr>
        <p:spPr>
          <a:xfrm>
            <a:off x="609585" y="6438900"/>
            <a:ext cx="1131462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200" b="1" kern="100" spc="48" dirty="0">
                <a:solidFill>
                  <a:srgbClr val="3FBFB6"/>
                </a:solidFill>
                <a:latin typeface="PT Serif Bold" pitchFamily="34" charset="0"/>
                <a:ea typeface="PT Serif Bold" pitchFamily="34" charset="-122"/>
                <a:cs typeface="PT Serif Bold" pitchFamily="34" charset="-120"/>
              </a:rPr>
              <a:t>04 / 10</a:t>
            </a:r>
            <a:endParaRPr lang="en-US" sz="12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3737" y="1461730"/>
            <a:ext cx="5187180" cy="50914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2438339" cy="6858000"/>
          </a:xfrm>
          <a:prstGeom prst="rect">
            <a:avLst/>
          </a:prstGeom>
          <a:solidFill>
            <a:srgbClr val="1A2F78"/>
          </a:solidFill>
          <a:ln/>
        </p:spPr>
      </p:sp>
      <p:sp>
        <p:nvSpPr>
          <p:cNvPr id="3" name="Shape 1"/>
          <p:cNvSpPr/>
          <p:nvPr/>
        </p:nvSpPr>
        <p:spPr>
          <a:xfrm>
            <a:off x="279294" y="330200"/>
            <a:ext cx="660284" cy="660301"/>
          </a:xfrm>
          <a:prstGeom prst="ellipse">
            <a:avLst/>
          </a:prstGeom>
          <a:noFill/>
          <a:ln w="19050">
            <a:solidFill>
              <a:srgbClr val="3FBFB6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279393" y="1248410"/>
            <a:ext cx="2158946" cy="2133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endParaRPr lang="en-US" sz="1200" dirty="0"/>
          </a:p>
        </p:txBody>
      </p:sp>
      <p:sp>
        <p:nvSpPr>
          <p:cNvPr id="5" name="Text 3"/>
          <p:cNvSpPr/>
          <p:nvPr/>
        </p:nvSpPr>
        <p:spPr>
          <a:xfrm>
            <a:off x="279393" y="1546820"/>
            <a:ext cx="2158946" cy="2857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500" dirty="0">
                <a:solidFill>
                  <a:srgbClr val="FFFFFF"/>
                </a:solidFill>
                <a:latin typeface="Wix Madefor Text" pitchFamily="34" charset="0"/>
                <a:ea typeface="Wix Madefor Text" pitchFamily="34" charset="-122"/>
                <a:cs typeface="Wix Madefor Text" pitchFamily="34" charset="-120"/>
              </a:rPr>
              <a:t>Yagona mantiq</a:t>
            </a:r>
            <a:endParaRPr lang="en-US" sz="1500" dirty="0"/>
          </a:p>
        </p:txBody>
      </p:sp>
      <p:sp>
        <p:nvSpPr>
          <p:cNvPr id="6" name="Shape 4"/>
          <p:cNvSpPr/>
          <p:nvPr/>
        </p:nvSpPr>
        <p:spPr>
          <a:xfrm>
            <a:off x="279393" y="1973858"/>
            <a:ext cx="482588" cy="31651"/>
          </a:xfrm>
          <a:prstGeom prst="roundRect">
            <a:avLst>
              <a:gd name="adj" fmla="val 49998"/>
            </a:avLst>
          </a:prstGeom>
          <a:solidFill>
            <a:srgbClr val="3FBFB6"/>
          </a:solidFill>
          <a:ln/>
        </p:spPr>
      </p:sp>
      <p:sp>
        <p:nvSpPr>
          <p:cNvPr id="7" name="Text 5"/>
          <p:cNvSpPr/>
          <p:nvPr/>
        </p:nvSpPr>
        <p:spPr>
          <a:xfrm>
            <a:off x="279393" y="2150705"/>
            <a:ext cx="2158946" cy="2133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200" kern="100" spc="96" dirty="0">
                <a:solidFill>
                  <a:srgbClr val="FFFFFF"/>
                </a:solidFill>
                <a:latin typeface="Wix Madefor Text SemiBold" pitchFamily="34" charset="0"/>
                <a:ea typeface="Wix Madefor Text SemiBold" pitchFamily="34" charset="-122"/>
                <a:cs typeface="Wix Madefor Text SemiBold" pitchFamily="34" charset="-120"/>
              </a:rPr>
              <a:t>NUTQ</a:t>
            </a:r>
            <a:endParaRPr lang="en-US" sz="1200" dirty="0"/>
          </a:p>
        </p:txBody>
      </p:sp>
      <p:sp>
        <p:nvSpPr>
          <p:cNvPr id="8" name="Text 6"/>
          <p:cNvSpPr/>
          <p:nvPr/>
        </p:nvSpPr>
        <p:spPr>
          <a:xfrm>
            <a:off x="279393" y="5772944"/>
            <a:ext cx="2158946" cy="2063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250" kern="100" spc="12" dirty="0">
                <a:solidFill>
                  <a:srgbClr val="FFFFFF"/>
                </a:solidFill>
                <a:latin typeface="Wix Madefor Text" pitchFamily="34" charset="0"/>
                <a:ea typeface="Wix Madefor Text" pitchFamily="34" charset="-122"/>
                <a:cs typeface="Wix Madefor Text" pitchFamily="34" charset="-120"/>
              </a:rPr>
              <a:t>Faol o‘quvchi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2946326" y="449538"/>
            <a:ext cx="8686583" cy="8991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98000"/>
              </a:lnSpc>
              <a:buNone/>
            </a:pPr>
            <a:r>
              <a:rPr lang="en-US" sz="3000" b="1" kern="100" spc="-30" dirty="0">
                <a:solidFill>
                  <a:srgbClr val="1A2F78"/>
                </a:solidFill>
                <a:latin typeface="PT Serif Bold" pitchFamily="34" charset="0"/>
                <a:ea typeface="PT Serif Bold" pitchFamily="34" charset="-122"/>
                <a:cs typeface="PT Serif Bold" pitchFamily="34" charset="-120"/>
              </a:rPr>
              <a:t>Yangi avlod darsliklari nutq va faoliyatga chorlaydi</a:t>
            </a:r>
            <a:endParaRPr lang="en-US" sz="3000" dirty="0"/>
          </a:p>
        </p:txBody>
      </p:sp>
      <p:sp>
        <p:nvSpPr>
          <p:cNvPr id="10" name="Shape 8"/>
          <p:cNvSpPr/>
          <p:nvPr/>
        </p:nvSpPr>
        <p:spPr>
          <a:xfrm>
            <a:off x="2946326" y="1599208"/>
            <a:ext cx="8686583" cy="31651"/>
          </a:xfrm>
          <a:prstGeom prst="roundRect">
            <a:avLst>
              <a:gd name="adj" fmla="val 49998"/>
            </a:avLst>
          </a:prstGeom>
          <a:solidFill>
            <a:srgbClr val="3FBFB6"/>
          </a:solidFill>
          <a:ln/>
        </p:spPr>
      </p:sp>
      <p:sp>
        <p:nvSpPr>
          <p:cNvPr id="11" name="Text 9"/>
          <p:cNvSpPr/>
          <p:nvPr/>
        </p:nvSpPr>
        <p:spPr>
          <a:xfrm>
            <a:off x="2946326" y="2816523"/>
            <a:ext cx="3492413" cy="10858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900" dirty="0">
                <a:solidFill>
                  <a:srgbClr val="26243A"/>
                </a:solidFill>
                <a:latin typeface="Wix Madefor Text" pitchFamily="34" charset="0"/>
                <a:ea typeface="Wix Madefor Text" pitchFamily="34" charset="-122"/>
                <a:cs typeface="Wix Madefor Text" pitchFamily="34" charset="-120"/>
              </a:rPr>
              <a:t>Tinglab tushunish, gapirish, o‘qish va yozish bir-biridan uzilmaydi.</a:t>
            </a:r>
            <a:endParaRPr lang="en-US" sz="1900" dirty="0"/>
          </a:p>
        </p:txBody>
      </p:sp>
      <p:sp>
        <p:nvSpPr>
          <p:cNvPr id="12" name="Text 10"/>
          <p:cNvSpPr/>
          <p:nvPr/>
        </p:nvSpPr>
        <p:spPr>
          <a:xfrm>
            <a:off x="2946326" y="4024610"/>
            <a:ext cx="3492413" cy="5715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500" dirty="0">
                <a:solidFill>
                  <a:srgbClr val="26243A"/>
                </a:solidFill>
                <a:latin typeface="Wix Madefor Text" pitchFamily="34" charset="0"/>
                <a:ea typeface="Wix Madefor Text" pitchFamily="34" charset="-122"/>
                <a:cs typeface="Wix Madefor Text" pitchFamily="34" charset="-120"/>
              </a:rPr>
              <a:t>Grammatik qoidani yodlatishdan ko‘ra, fikrni aniq ifodalashga sharoit yarating.</a:t>
            </a:r>
            <a:endParaRPr lang="en-US" sz="1500" dirty="0"/>
          </a:p>
        </p:txBody>
      </p:sp>
      <p:sp>
        <p:nvSpPr>
          <p:cNvPr id="13" name="Text 11"/>
          <p:cNvSpPr/>
          <p:nvPr/>
        </p:nvSpPr>
        <p:spPr>
          <a:xfrm>
            <a:off x="2946326" y="4733429"/>
            <a:ext cx="3492413" cy="4127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2400" kern="100" spc="12" dirty="0">
                <a:solidFill>
                  <a:schemeClr val="tx1">
                    <a:lumMod val="85000"/>
                    <a:lumOff val="15000"/>
                  </a:schemeClr>
                </a:solidFill>
                <a:latin typeface="Wix Madefor Text" pitchFamily="34" charset="0"/>
                <a:ea typeface="Wix Madefor Text" pitchFamily="34" charset="-122"/>
                <a:cs typeface="Wix Madefor Text" pitchFamily="34" charset="-120"/>
              </a:rPr>
              <a:t>Har darsda o‘quvchi gapirsin, izohlasin, dalillasin yoki yozsin.</a:t>
            </a:r>
            <a:endParaRPr lang="en-US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4" name="Shape 12"/>
          <p:cNvSpPr/>
          <p:nvPr/>
        </p:nvSpPr>
        <p:spPr>
          <a:xfrm>
            <a:off x="6743531" y="1877020"/>
            <a:ext cx="4889378" cy="4193580"/>
          </a:xfrm>
          <a:prstGeom prst="rect">
            <a:avLst/>
          </a:prstGeom>
          <a:noFill/>
          <a:ln w="12700">
            <a:solidFill>
              <a:srgbClr val="3FBFB6"/>
            </a:solidFill>
            <a:prstDash val="solid"/>
          </a:ln>
        </p:spPr>
      </p:sp>
      <p:sp>
        <p:nvSpPr>
          <p:cNvPr id="16" name="Shape 13"/>
          <p:cNvSpPr/>
          <p:nvPr/>
        </p:nvSpPr>
        <p:spPr>
          <a:xfrm>
            <a:off x="2431989" y="0"/>
            <a:ext cx="12700" cy="6858000"/>
          </a:xfrm>
          <a:prstGeom prst="rect">
            <a:avLst/>
          </a:prstGeom>
          <a:solidFill>
            <a:srgbClr val="3FBFB6"/>
          </a:solidFill>
          <a:ln/>
        </p:spPr>
      </p:sp>
      <p:sp>
        <p:nvSpPr>
          <p:cNvPr id="17" name="Text 14"/>
          <p:cNvSpPr/>
          <p:nvPr/>
        </p:nvSpPr>
        <p:spPr>
          <a:xfrm>
            <a:off x="609585" y="6438900"/>
            <a:ext cx="1131462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200" b="1" kern="100" spc="48" dirty="0">
                <a:solidFill>
                  <a:srgbClr val="3FBFB6"/>
                </a:solidFill>
                <a:latin typeface="PT Serif Bold" pitchFamily="34" charset="0"/>
                <a:ea typeface="PT Serif Bold" pitchFamily="34" charset="-122"/>
                <a:cs typeface="PT Serif Bold" pitchFamily="34" charset="-120"/>
              </a:rPr>
              <a:t>05 / 10</a:t>
            </a:r>
            <a:endParaRPr lang="en-US" sz="12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8740" y="1801418"/>
            <a:ext cx="5197602" cy="47517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2438339" cy="6858000"/>
          </a:xfrm>
          <a:prstGeom prst="rect">
            <a:avLst/>
          </a:prstGeom>
          <a:solidFill>
            <a:srgbClr val="1A2F78"/>
          </a:solidFill>
          <a:ln/>
        </p:spPr>
      </p:sp>
      <p:sp>
        <p:nvSpPr>
          <p:cNvPr id="3" name="Shape 1"/>
          <p:cNvSpPr/>
          <p:nvPr/>
        </p:nvSpPr>
        <p:spPr>
          <a:xfrm>
            <a:off x="279294" y="330200"/>
            <a:ext cx="660284" cy="660301"/>
          </a:xfrm>
          <a:prstGeom prst="ellipse">
            <a:avLst/>
          </a:prstGeom>
          <a:noFill/>
          <a:ln w="19050">
            <a:solidFill>
              <a:srgbClr val="3FBFB6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279393" y="1248410"/>
            <a:ext cx="2158946" cy="2133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endParaRPr lang="en-US" sz="1200" dirty="0"/>
          </a:p>
        </p:txBody>
      </p:sp>
      <p:sp>
        <p:nvSpPr>
          <p:cNvPr id="5" name="Text 3"/>
          <p:cNvSpPr/>
          <p:nvPr/>
        </p:nvSpPr>
        <p:spPr>
          <a:xfrm>
            <a:off x="279393" y="1546820"/>
            <a:ext cx="2158946" cy="2857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500" dirty="0">
                <a:solidFill>
                  <a:srgbClr val="FFFFFF"/>
                </a:solidFill>
                <a:latin typeface="Wix Madefor Text" pitchFamily="34" charset="0"/>
                <a:ea typeface="Wix Madefor Text" pitchFamily="34" charset="-122"/>
                <a:cs typeface="Wix Madefor Text" pitchFamily="34" charset="-120"/>
              </a:rPr>
              <a:t>Yagona mantiq</a:t>
            </a:r>
            <a:endParaRPr lang="en-US" sz="1500" dirty="0"/>
          </a:p>
        </p:txBody>
      </p:sp>
      <p:sp>
        <p:nvSpPr>
          <p:cNvPr id="6" name="Shape 4"/>
          <p:cNvSpPr/>
          <p:nvPr/>
        </p:nvSpPr>
        <p:spPr>
          <a:xfrm>
            <a:off x="279393" y="1973858"/>
            <a:ext cx="482588" cy="31651"/>
          </a:xfrm>
          <a:prstGeom prst="roundRect">
            <a:avLst>
              <a:gd name="adj" fmla="val 49998"/>
            </a:avLst>
          </a:prstGeom>
          <a:solidFill>
            <a:srgbClr val="3FBFB6"/>
          </a:solidFill>
          <a:ln/>
        </p:spPr>
      </p:sp>
      <p:sp>
        <p:nvSpPr>
          <p:cNvPr id="7" name="Text 5"/>
          <p:cNvSpPr/>
          <p:nvPr/>
        </p:nvSpPr>
        <p:spPr>
          <a:xfrm>
            <a:off x="279393" y="2150705"/>
            <a:ext cx="2158946" cy="2133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200" kern="100" spc="96" dirty="0">
                <a:solidFill>
                  <a:srgbClr val="FFFFFF"/>
                </a:solidFill>
                <a:latin typeface="Wix Madefor Text SemiBold" pitchFamily="34" charset="0"/>
                <a:ea typeface="Wix Madefor Text SemiBold" pitchFamily="34" charset="-122"/>
                <a:cs typeface="Wix Madefor Text SemiBold" pitchFamily="34" charset="-120"/>
              </a:rPr>
              <a:t>FAOLIYAT</a:t>
            </a:r>
            <a:endParaRPr lang="en-US" sz="1200" dirty="0"/>
          </a:p>
        </p:txBody>
      </p:sp>
      <p:sp>
        <p:nvSpPr>
          <p:cNvPr id="8" name="Text 6"/>
          <p:cNvSpPr/>
          <p:nvPr/>
        </p:nvSpPr>
        <p:spPr>
          <a:xfrm>
            <a:off x="279393" y="5772944"/>
            <a:ext cx="2158946" cy="2063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250" kern="100" spc="12" dirty="0">
                <a:solidFill>
                  <a:srgbClr val="FFFFFF"/>
                </a:solidFill>
                <a:latin typeface="Wix Madefor Text" pitchFamily="34" charset="0"/>
                <a:ea typeface="Wix Madefor Text" pitchFamily="34" charset="-122"/>
                <a:cs typeface="Wix Madefor Text" pitchFamily="34" charset="-120"/>
              </a:rPr>
              <a:t>Bir mavzu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2946326" y="449538"/>
            <a:ext cx="8686583" cy="4495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8000"/>
              </a:lnSpc>
              <a:buNone/>
            </a:pPr>
            <a:r>
              <a:rPr lang="en-US" sz="3000" b="1" kern="100" spc="-30" dirty="0">
                <a:solidFill>
                  <a:srgbClr val="1A2F78"/>
                </a:solidFill>
                <a:latin typeface="PT Serif Bold" pitchFamily="34" charset="0"/>
                <a:ea typeface="PT Serif Bold" pitchFamily="34" charset="-122"/>
                <a:cs typeface="PT Serif Bold" pitchFamily="34" charset="-120"/>
              </a:rPr>
              <a:t>Bir mavzu — uch xil faoliyat</a:t>
            </a:r>
            <a:endParaRPr lang="en-US" sz="3000" dirty="0"/>
          </a:p>
        </p:txBody>
      </p:sp>
      <p:sp>
        <p:nvSpPr>
          <p:cNvPr id="10" name="Shape 8"/>
          <p:cNvSpPr/>
          <p:nvPr/>
        </p:nvSpPr>
        <p:spPr>
          <a:xfrm>
            <a:off x="2946326" y="1149648"/>
            <a:ext cx="8686583" cy="31651"/>
          </a:xfrm>
          <a:prstGeom prst="roundRect">
            <a:avLst>
              <a:gd name="adj" fmla="val 49998"/>
            </a:avLst>
          </a:prstGeom>
          <a:solidFill>
            <a:srgbClr val="3FBFB6"/>
          </a:solidFill>
          <a:ln/>
        </p:spPr>
      </p:sp>
      <p:sp>
        <p:nvSpPr>
          <p:cNvPr id="11" name="Text 9"/>
          <p:cNvSpPr/>
          <p:nvPr/>
        </p:nvSpPr>
        <p:spPr>
          <a:xfrm>
            <a:off x="2946326" y="1427460"/>
            <a:ext cx="9245369" cy="2857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500" dirty="0">
                <a:solidFill>
                  <a:srgbClr val="26243A"/>
                </a:solidFill>
                <a:latin typeface="Wix Madefor Text" pitchFamily="34" charset="0"/>
                <a:ea typeface="Wix Madefor Text" pitchFamily="34" charset="-122"/>
                <a:cs typeface="Wix Madefor Text" pitchFamily="34" charset="-120"/>
              </a:rPr>
              <a:t>Mavzu o‘quvchini tayyor javobga emas, fikrni bosqichma-bosqich qurishga olib boradi.</a:t>
            </a:r>
            <a:endParaRPr lang="en-US" sz="1500" dirty="0"/>
          </a:p>
        </p:txBody>
      </p:sp>
      <p:sp>
        <p:nvSpPr>
          <p:cNvPr id="12" name="Shape 10"/>
          <p:cNvSpPr/>
          <p:nvPr/>
        </p:nvSpPr>
        <p:spPr>
          <a:xfrm>
            <a:off x="3124122" y="2084685"/>
            <a:ext cx="431789" cy="431800"/>
          </a:xfrm>
          <a:prstGeom prst="ellipse">
            <a:avLst/>
          </a:prstGeom>
          <a:noFill/>
          <a:ln w="19050">
            <a:solidFill>
              <a:srgbClr val="A12A35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3225124" y="2198985"/>
            <a:ext cx="839270" cy="203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600" b="1" dirty="0">
                <a:solidFill>
                  <a:srgbClr val="1A2F78"/>
                </a:solidFill>
                <a:latin typeface="PT Serif Bold" pitchFamily="34" charset="0"/>
                <a:ea typeface="PT Serif Bold" pitchFamily="34" charset="-122"/>
                <a:cs typeface="PT Serif Bold" pitchFamily="34" charset="-120"/>
              </a:rPr>
              <a:t>01</a:t>
            </a:r>
            <a:endParaRPr lang="en-US" sz="1600" dirty="0"/>
          </a:p>
        </p:txBody>
      </p:sp>
      <p:sp>
        <p:nvSpPr>
          <p:cNvPr id="14" name="Shape 12"/>
          <p:cNvSpPr/>
          <p:nvPr/>
        </p:nvSpPr>
        <p:spPr>
          <a:xfrm>
            <a:off x="3022524" y="2601317"/>
            <a:ext cx="2539936" cy="12601"/>
          </a:xfrm>
          <a:prstGeom prst="rect">
            <a:avLst/>
          </a:prstGeom>
          <a:solidFill>
            <a:srgbClr val="3FBFB6"/>
          </a:solidFill>
          <a:ln/>
        </p:spPr>
      </p:sp>
      <p:sp>
        <p:nvSpPr>
          <p:cNvPr id="15" name="Text 13"/>
          <p:cNvSpPr/>
          <p:nvPr/>
        </p:nvSpPr>
        <p:spPr>
          <a:xfrm>
            <a:off x="3124122" y="3799840"/>
            <a:ext cx="2336742" cy="3136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900" dirty="0">
                <a:solidFill>
                  <a:srgbClr val="1A2F78"/>
                </a:solidFill>
                <a:latin typeface="Wix Madefor Text Medium" pitchFamily="34" charset="0"/>
                <a:ea typeface="Wix Madefor Text Medium" pitchFamily="34" charset="-122"/>
                <a:cs typeface="Wix Madefor Text Medium" pitchFamily="34" charset="-120"/>
              </a:rPr>
              <a:t>Anglash</a:t>
            </a:r>
            <a:endParaRPr lang="en-US" sz="1900" dirty="0"/>
          </a:p>
        </p:txBody>
      </p:sp>
      <p:sp>
        <p:nvSpPr>
          <p:cNvPr id="16" name="Text 14"/>
          <p:cNvSpPr/>
          <p:nvPr/>
        </p:nvSpPr>
        <p:spPr>
          <a:xfrm>
            <a:off x="3124122" y="4252218"/>
            <a:ext cx="2336742" cy="5715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500" dirty="0">
                <a:solidFill>
                  <a:srgbClr val="26243A"/>
                </a:solidFill>
                <a:latin typeface="Wix Madefor Text" pitchFamily="34" charset="0"/>
                <a:ea typeface="Wix Madefor Text" pitchFamily="34" charset="-122"/>
                <a:cs typeface="Wix Madefor Text" pitchFamily="34" charset="-120"/>
              </a:rPr>
              <a:t>Muammo, rasm, savol yoki qisqa tajriba bilan kirish.</a:t>
            </a:r>
            <a:endParaRPr lang="en-US" sz="1500" dirty="0"/>
          </a:p>
        </p:txBody>
      </p:sp>
      <p:sp>
        <p:nvSpPr>
          <p:cNvPr id="17" name="Shape 15"/>
          <p:cNvSpPr/>
          <p:nvPr/>
        </p:nvSpPr>
        <p:spPr>
          <a:xfrm>
            <a:off x="6121247" y="2084685"/>
            <a:ext cx="431789" cy="431800"/>
          </a:xfrm>
          <a:prstGeom prst="ellipse">
            <a:avLst/>
          </a:prstGeom>
          <a:noFill/>
          <a:ln w="19050">
            <a:solidFill>
              <a:srgbClr val="A12A35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6222249" y="2198985"/>
            <a:ext cx="839270" cy="203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600" b="1" dirty="0">
                <a:solidFill>
                  <a:srgbClr val="1A2F78"/>
                </a:solidFill>
                <a:latin typeface="PT Serif Bold" pitchFamily="34" charset="0"/>
                <a:ea typeface="PT Serif Bold" pitchFamily="34" charset="-122"/>
                <a:cs typeface="PT Serif Bold" pitchFamily="34" charset="-120"/>
              </a:rPr>
              <a:t>02</a:t>
            </a:r>
            <a:endParaRPr lang="en-US" sz="1600" dirty="0"/>
          </a:p>
        </p:txBody>
      </p:sp>
      <p:sp>
        <p:nvSpPr>
          <p:cNvPr id="19" name="Shape 17"/>
          <p:cNvSpPr/>
          <p:nvPr/>
        </p:nvSpPr>
        <p:spPr>
          <a:xfrm>
            <a:off x="6019649" y="2601317"/>
            <a:ext cx="2539936" cy="12601"/>
          </a:xfrm>
          <a:prstGeom prst="rect">
            <a:avLst/>
          </a:prstGeom>
          <a:solidFill>
            <a:srgbClr val="3FBFB6"/>
          </a:solidFill>
          <a:ln/>
        </p:spPr>
      </p:sp>
      <p:sp>
        <p:nvSpPr>
          <p:cNvPr id="20" name="Text 18"/>
          <p:cNvSpPr/>
          <p:nvPr/>
        </p:nvSpPr>
        <p:spPr>
          <a:xfrm>
            <a:off x="6121247" y="3656965"/>
            <a:ext cx="2336742" cy="3136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900" dirty="0">
                <a:solidFill>
                  <a:srgbClr val="1A2F78"/>
                </a:solidFill>
                <a:latin typeface="Wix Madefor Text Medium" pitchFamily="34" charset="0"/>
                <a:ea typeface="Wix Madefor Text Medium" pitchFamily="34" charset="-122"/>
                <a:cs typeface="Wix Madefor Text Medium" pitchFamily="34" charset="-120"/>
              </a:rPr>
              <a:t>Amaliyot</a:t>
            </a:r>
            <a:endParaRPr lang="en-US" sz="1900" dirty="0"/>
          </a:p>
        </p:txBody>
      </p:sp>
      <p:sp>
        <p:nvSpPr>
          <p:cNvPr id="21" name="Text 19"/>
          <p:cNvSpPr/>
          <p:nvPr/>
        </p:nvSpPr>
        <p:spPr>
          <a:xfrm>
            <a:off x="6121247" y="4109343"/>
            <a:ext cx="2336742" cy="8572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500" dirty="0">
                <a:solidFill>
                  <a:srgbClr val="26243A"/>
                </a:solidFill>
                <a:latin typeface="Wix Madefor Text" pitchFamily="34" charset="0"/>
                <a:ea typeface="Wix Madefor Text" pitchFamily="34" charset="-122"/>
                <a:cs typeface="Wix Madefor Text" pitchFamily="34" charset="-120"/>
              </a:rPr>
              <a:t>Darslik topshirig‘ini juftlikda yoki guruhda bajarish.</a:t>
            </a:r>
            <a:endParaRPr lang="en-US" sz="1500" dirty="0"/>
          </a:p>
        </p:txBody>
      </p:sp>
      <p:sp>
        <p:nvSpPr>
          <p:cNvPr id="22" name="Shape 20"/>
          <p:cNvSpPr/>
          <p:nvPr/>
        </p:nvSpPr>
        <p:spPr>
          <a:xfrm>
            <a:off x="8940576" y="1906885"/>
            <a:ext cx="2692333" cy="4163715"/>
          </a:xfrm>
          <a:prstGeom prst="rect">
            <a:avLst/>
          </a:prstGeom>
          <a:solidFill>
            <a:srgbClr val="F3DCC5"/>
          </a:solidFill>
          <a:ln/>
        </p:spPr>
      </p:sp>
      <p:sp>
        <p:nvSpPr>
          <p:cNvPr id="23" name="Shape 21"/>
          <p:cNvSpPr/>
          <p:nvPr/>
        </p:nvSpPr>
        <p:spPr>
          <a:xfrm>
            <a:off x="9118372" y="2084685"/>
            <a:ext cx="431789" cy="431800"/>
          </a:xfrm>
          <a:prstGeom prst="ellipse">
            <a:avLst/>
          </a:prstGeom>
          <a:noFill/>
          <a:ln w="19050">
            <a:solidFill>
              <a:srgbClr val="A12A35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9219374" y="2198985"/>
            <a:ext cx="839270" cy="203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600" b="1" dirty="0">
                <a:solidFill>
                  <a:srgbClr val="1A2F78"/>
                </a:solidFill>
                <a:latin typeface="PT Serif Bold" pitchFamily="34" charset="0"/>
                <a:ea typeface="PT Serif Bold" pitchFamily="34" charset="-122"/>
                <a:cs typeface="PT Serif Bold" pitchFamily="34" charset="-120"/>
              </a:rPr>
              <a:t>03</a:t>
            </a:r>
            <a:endParaRPr lang="en-US" sz="1600" dirty="0"/>
          </a:p>
        </p:txBody>
      </p:sp>
      <p:sp>
        <p:nvSpPr>
          <p:cNvPr id="25" name="Shape 23"/>
          <p:cNvSpPr/>
          <p:nvPr/>
        </p:nvSpPr>
        <p:spPr>
          <a:xfrm>
            <a:off x="9016774" y="2601317"/>
            <a:ext cx="2539936" cy="12601"/>
          </a:xfrm>
          <a:prstGeom prst="rect">
            <a:avLst/>
          </a:prstGeom>
          <a:solidFill>
            <a:srgbClr val="3FBFB6"/>
          </a:solidFill>
          <a:ln/>
        </p:spPr>
      </p:sp>
      <p:sp>
        <p:nvSpPr>
          <p:cNvPr id="26" name="Text 24"/>
          <p:cNvSpPr/>
          <p:nvPr/>
        </p:nvSpPr>
        <p:spPr>
          <a:xfrm>
            <a:off x="9118372" y="3656965"/>
            <a:ext cx="2336742" cy="3136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900" dirty="0">
                <a:solidFill>
                  <a:srgbClr val="26243A"/>
                </a:solidFill>
                <a:latin typeface="Wix Madefor Text Medium" pitchFamily="34" charset="0"/>
                <a:ea typeface="Wix Madefor Text Medium" pitchFamily="34" charset="-122"/>
                <a:cs typeface="Wix Madefor Text Medium" pitchFamily="34" charset="-120"/>
              </a:rPr>
              <a:t>Transfer</a:t>
            </a:r>
            <a:endParaRPr lang="en-US" sz="1900" dirty="0"/>
          </a:p>
        </p:txBody>
      </p:sp>
      <p:sp>
        <p:nvSpPr>
          <p:cNvPr id="27" name="Text 25"/>
          <p:cNvSpPr/>
          <p:nvPr/>
        </p:nvSpPr>
        <p:spPr>
          <a:xfrm>
            <a:off x="9118372" y="4109343"/>
            <a:ext cx="2336742" cy="8572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500" dirty="0">
                <a:solidFill>
                  <a:srgbClr val="26243A"/>
                </a:solidFill>
                <a:latin typeface="Wix Madefor Text" pitchFamily="34" charset="0"/>
                <a:ea typeface="Wix Madefor Text" pitchFamily="34" charset="-122"/>
                <a:cs typeface="Wix Madefor Text" pitchFamily="34" charset="-120"/>
              </a:rPr>
              <a:t>Bilimni yangi vaziyatda qo‘llash va o‘z tanlovini izohlash.</a:t>
            </a:r>
            <a:endParaRPr lang="en-US" sz="1500" dirty="0"/>
          </a:p>
        </p:txBody>
      </p:sp>
      <p:sp>
        <p:nvSpPr>
          <p:cNvPr id="28" name="Shape 26"/>
          <p:cNvSpPr/>
          <p:nvPr/>
        </p:nvSpPr>
        <p:spPr>
          <a:xfrm>
            <a:off x="2431989" y="0"/>
            <a:ext cx="12700" cy="6858000"/>
          </a:xfrm>
          <a:prstGeom prst="rect">
            <a:avLst/>
          </a:prstGeom>
          <a:solidFill>
            <a:srgbClr val="3FBFB6"/>
          </a:solidFill>
          <a:ln/>
        </p:spPr>
      </p:sp>
      <p:sp>
        <p:nvSpPr>
          <p:cNvPr id="29" name="Text 27"/>
          <p:cNvSpPr/>
          <p:nvPr/>
        </p:nvSpPr>
        <p:spPr>
          <a:xfrm>
            <a:off x="609585" y="6438900"/>
            <a:ext cx="1131462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200" b="1" kern="100" spc="48" dirty="0">
                <a:solidFill>
                  <a:srgbClr val="3FBFB6"/>
                </a:solidFill>
                <a:latin typeface="PT Serif Bold" pitchFamily="34" charset="0"/>
                <a:ea typeface="PT Serif Bold" pitchFamily="34" charset="-122"/>
                <a:cs typeface="PT Serif Bold" pitchFamily="34" charset="-120"/>
              </a:rPr>
              <a:t>06 / 10</a:t>
            </a:r>
            <a:endParaRPr lang="en-US" sz="12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2438339" cy="6858000"/>
          </a:xfrm>
          <a:prstGeom prst="rect">
            <a:avLst/>
          </a:prstGeom>
          <a:solidFill>
            <a:srgbClr val="1A2F78"/>
          </a:solidFill>
          <a:ln/>
        </p:spPr>
      </p:sp>
      <p:sp>
        <p:nvSpPr>
          <p:cNvPr id="3" name="Shape 1"/>
          <p:cNvSpPr/>
          <p:nvPr/>
        </p:nvSpPr>
        <p:spPr>
          <a:xfrm>
            <a:off x="279294" y="330200"/>
            <a:ext cx="660284" cy="660301"/>
          </a:xfrm>
          <a:prstGeom prst="ellipse">
            <a:avLst/>
          </a:prstGeom>
          <a:noFill/>
          <a:ln w="19050">
            <a:solidFill>
              <a:srgbClr val="3FBFB6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279393" y="1248410"/>
            <a:ext cx="2158946" cy="2133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endParaRPr lang="en-US" sz="1200" dirty="0"/>
          </a:p>
        </p:txBody>
      </p:sp>
      <p:sp>
        <p:nvSpPr>
          <p:cNvPr id="5" name="Text 3"/>
          <p:cNvSpPr/>
          <p:nvPr/>
        </p:nvSpPr>
        <p:spPr>
          <a:xfrm>
            <a:off x="279393" y="1546820"/>
            <a:ext cx="2158946" cy="2857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500" dirty="0">
                <a:solidFill>
                  <a:srgbClr val="FFFFFF"/>
                </a:solidFill>
                <a:latin typeface="Wix Madefor Text" pitchFamily="34" charset="0"/>
                <a:ea typeface="Wix Madefor Text" pitchFamily="34" charset="-122"/>
                <a:cs typeface="Wix Madefor Text" pitchFamily="34" charset="-120"/>
              </a:rPr>
              <a:t>Yagona mantiq</a:t>
            </a:r>
            <a:endParaRPr lang="en-US" sz="1500" dirty="0"/>
          </a:p>
        </p:txBody>
      </p:sp>
      <p:sp>
        <p:nvSpPr>
          <p:cNvPr id="6" name="Shape 4"/>
          <p:cNvSpPr/>
          <p:nvPr/>
        </p:nvSpPr>
        <p:spPr>
          <a:xfrm>
            <a:off x="279393" y="1973858"/>
            <a:ext cx="482588" cy="31651"/>
          </a:xfrm>
          <a:prstGeom prst="roundRect">
            <a:avLst>
              <a:gd name="adj" fmla="val 49998"/>
            </a:avLst>
          </a:prstGeom>
          <a:solidFill>
            <a:srgbClr val="3FBFB6"/>
          </a:solidFill>
          <a:ln/>
        </p:spPr>
      </p:sp>
      <p:sp>
        <p:nvSpPr>
          <p:cNvPr id="7" name="Text 5"/>
          <p:cNvSpPr/>
          <p:nvPr/>
        </p:nvSpPr>
        <p:spPr>
          <a:xfrm>
            <a:off x="279393" y="2150705"/>
            <a:ext cx="2158946" cy="2133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200" kern="100" spc="96" dirty="0">
                <a:solidFill>
                  <a:srgbClr val="FFFFFF"/>
                </a:solidFill>
                <a:latin typeface="Wix Madefor Text SemiBold" pitchFamily="34" charset="0"/>
                <a:ea typeface="Wix Madefor Text SemiBold" pitchFamily="34" charset="-122"/>
                <a:cs typeface="Wix Madefor Text SemiBold" pitchFamily="34" charset="-120"/>
              </a:rPr>
              <a:t>BAHOLASH</a:t>
            </a:r>
            <a:endParaRPr lang="en-US" sz="1200" dirty="0"/>
          </a:p>
        </p:txBody>
      </p:sp>
      <p:sp>
        <p:nvSpPr>
          <p:cNvPr id="8" name="Text 6"/>
          <p:cNvSpPr/>
          <p:nvPr/>
        </p:nvSpPr>
        <p:spPr>
          <a:xfrm>
            <a:off x="279393" y="5772944"/>
            <a:ext cx="2158946" cy="2063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250" kern="100" spc="12" dirty="0">
                <a:solidFill>
                  <a:srgbClr val="FFFFFF"/>
                </a:solidFill>
                <a:latin typeface="Wix Madefor Text" pitchFamily="34" charset="0"/>
                <a:ea typeface="Wix Madefor Text" pitchFamily="34" charset="-122"/>
                <a:cs typeface="Wix Madefor Text" pitchFamily="34" charset="-120"/>
              </a:rPr>
              <a:t>Jarayon dalili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2946326" y="449538"/>
            <a:ext cx="8686583" cy="4495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8000"/>
              </a:lnSpc>
              <a:buNone/>
            </a:pPr>
            <a:r>
              <a:rPr lang="en-US" sz="3000" b="1" kern="100" spc="-30" dirty="0">
                <a:solidFill>
                  <a:srgbClr val="1A2F78"/>
                </a:solidFill>
                <a:latin typeface="PT Serif Bold" pitchFamily="34" charset="0"/>
                <a:ea typeface="PT Serif Bold" pitchFamily="34" charset="-122"/>
                <a:cs typeface="PT Serif Bold" pitchFamily="34" charset="-120"/>
              </a:rPr>
              <a:t>Baholashni darsning oxiriga qoldirmang</a:t>
            </a:r>
            <a:endParaRPr lang="en-US" sz="3000" dirty="0"/>
          </a:p>
        </p:txBody>
      </p:sp>
      <p:sp>
        <p:nvSpPr>
          <p:cNvPr id="10" name="Shape 8"/>
          <p:cNvSpPr/>
          <p:nvPr/>
        </p:nvSpPr>
        <p:spPr>
          <a:xfrm>
            <a:off x="2946326" y="1149648"/>
            <a:ext cx="8686583" cy="31651"/>
          </a:xfrm>
          <a:prstGeom prst="roundRect">
            <a:avLst>
              <a:gd name="adj" fmla="val 49998"/>
            </a:avLst>
          </a:prstGeom>
          <a:solidFill>
            <a:srgbClr val="3FBFB6"/>
          </a:solidFill>
          <a:ln/>
        </p:spPr>
      </p:sp>
      <p:sp>
        <p:nvSpPr>
          <p:cNvPr id="11" name="Text 9"/>
          <p:cNvSpPr/>
          <p:nvPr/>
        </p:nvSpPr>
        <p:spPr>
          <a:xfrm>
            <a:off x="2946326" y="1427460"/>
            <a:ext cx="9245369" cy="2857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500" dirty="0">
                <a:solidFill>
                  <a:srgbClr val="26243A"/>
                </a:solidFill>
                <a:latin typeface="Wix Madefor Text" pitchFamily="34" charset="0"/>
                <a:ea typeface="Wix Madefor Text" pitchFamily="34" charset="-122"/>
                <a:cs typeface="Wix Madefor Text" pitchFamily="34" charset="-120"/>
              </a:rPr>
              <a:t>Baholash darsni yakunlaydigan hukm emas, keyingi qadamni ko‘rsatadigan dalildir.</a:t>
            </a:r>
            <a:endParaRPr lang="en-US" sz="1500" dirty="0"/>
          </a:p>
        </p:txBody>
      </p:sp>
      <p:sp>
        <p:nvSpPr>
          <p:cNvPr id="12" name="Shape 10"/>
          <p:cNvSpPr/>
          <p:nvPr/>
        </p:nvSpPr>
        <p:spPr>
          <a:xfrm>
            <a:off x="2946326" y="2059285"/>
            <a:ext cx="431789" cy="431800"/>
          </a:xfrm>
          <a:prstGeom prst="ellipse">
            <a:avLst/>
          </a:prstGeom>
          <a:noFill/>
          <a:ln w="19050">
            <a:solidFill>
              <a:srgbClr val="A12A35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3047328" y="2173585"/>
            <a:ext cx="839270" cy="203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600" b="1" dirty="0">
                <a:solidFill>
                  <a:srgbClr val="1A2F78"/>
                </a:solidFill>
                <a:latin typeface="PT Serif Bold" pitchFamily="34" charset="0"/>
                <a:ea typeface="PT Serif Bold" pitchFamily="34" charset="-122"/>
                <a:cs typeface="PT Serif Bold" pitchFamily="34" charset="-120"/>
              </a:rPr>
              <a:t>01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3530512" y="2126913"/>
            <a:ext cx="8102397" cy="3136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900" dirty="0">
                <a:solidFill>
                  <a:srgbClr val="1A2F78"/>
                </a:solidFill>
                <a:latin typeface="Wix Madefor Text Medium" pitchFamily="34" charset="0"/>
                <a:ea typeface="Wix Madefor Text Medium" pitchFamily="34" charset="-122"/>
                <a:cs typeface="Wix Madefor Text Medium" pitchFamily="34" charset="-120"/>
              </a:rPr>
              <a:t>Kirish diagnostikasi</a:t>
            </a:r>
            <a:endParaRPr lang="en-US" sz="1900" dirty="0"/>
          </a:p>
        </p:txBody>
      </p:sp>
      <p:sp>
        <p:nvSpPr>
          <p:cNvPr id="15" name="Text 13"/>
          <p:cNvSpPr/>
          <p:nvPr/>
        </p:nvSpPr>
        <p:spPr>
          <a:xfrm>
            <a:off x="3530512" y="2474516"/>
            <a:ext cx="8102397" cy="2857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500" dirty="0">
                <a:solidFill>
                  <a:srgbClr val="26243A"/>
                </a:solidFill>
                <a:latin typeface="Wix Madefor Text" pitchFamily="34" charset="0"/>
                <a:ea typeface="Wix Madefor Text" pitchFamily="34" charset="-122"/>
                <a:cs typeface="Wix Madefor Text" pitchFamily="34" charset="-120"/>
              </a:rPr>
              <a:t>Oldingi bilimni aniqlang: bir savol, rasmli taxmin yoki qisqa javob.</a:t>
            </a:r>
            <a:endParaRPr lang="en-US" sz="1500" dirty="0"/>
          </a:p>
        </p:txBody>
      </p:sp>
      <p:sp>
        <p:nvSpPr>
          <p:cNvPr id="16" name="Shape 14"/>
          <p:cNvSpPr/>
          <p:nvPr/>
        </p:nvSpPr>
        <p:spPr>
          <a:xfrm>
            <a:off x="2946326" y="3447157"/>
            <a:ext cx="431789" cy="431800"/>
          </a:xfrm>
          <a:prstGeom prst="ellipse">
            <a:avLst/>
          </a:prstGeom>
          <a:noFill/>
          <a:ln w="19050">
            <a:solidFill>
              <a:srgbClr val="A12A35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3047328" y="3561457"/>
            <a:ext cx="839270" cy="203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600" b="1" dirty="0">
                <a:solidFill>
                  <a:srgbClr val="1A2F78"/>
                </a:solidFill>
                <a:latin typeface="PT Serif Bold" pitchFamily="34" charset="0"/>
                <a:ea typeface="PT Serif Bold" pitchFamily="34" charset="-122"/>
                <a:cs typeface="PT Serif Bold" pitchFamily="34" charset="-120"/>
              </a:rPr>
              <a:t>02</a:t>
            </a:r>
            <a:endParaRPr lang="en-US" sz="1600" dirty="0"/>
          </a:p>
        </p:txBody>
      </p:sp>
      <p:sp>
        <p:nvSpPr>
          <p:cNvPr id="18" name="Text 16"/>
          <p:cNvSpPr/>
          <p:nvPr/>
        </p:nvSpPr>
        <p:spPr>
          <a:xfrm>
            <a:off x="3530512" y="3514785"/>
            <a:ext cx="8102397" cy="3136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900" dirty="0">
                <a:solidFill>
                  <a:srgbClr val="1A2F78"/>
                </a:solidFill>
                <a:latin typeface="Wix Madefor Text Medium" pitchFamily="34" charset="0"/>
                <a:ea typeface="Wix Madefor Text Medium" pitchFamily="34" charset="-122"/>
                <a:cs typeface="Wix Madefor Text Medium" pitchFamily="34" charset="-120"/>
              </a:rPr>
              <a:t>Jarayonli baholash</a:t>
            </a:r>
            <a:endParaRPr lang="en-US" sz="1900" dirty="0"/>
          </a:p>
        </p:txBody>
      </p:sp>
      <p:sp>
        <p:nvSpPr>
          <p:cNvPr id="19" name="Text 17"/>
          <p:cNvSpPr/>
          <p:nvPr/>
        </p:nvSpPr>
        <p:spPr>
          <a:xfrm>
            <a:off x="3530512" y="3862388"/>
            <a:ext cx="8102397" cy="2857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500" dirty="0">
                <a:solidFill>
                  <a:srgbClr val="26243A"/>
                </a:solidFill>
                <a:latin typeface="Wix Madefor Text" pitchFamily="34" charset="0"/>
                <a:ea typeface="Wix Madefor Text" pitchFamily="34" charset="-122"/>
                <a:cs typeface="Wix Madefor Text" pitchFamily="34" charset="-120"/>
              </a:rPr>
              <a:t>Kuzatuv, savol, mini-javob, “svetofor” yoki exit-ticket orqali yo‘nalish bering.</a:t>
            </a:r>
            <a:endParaRPr lang="en-US" sz="1500" dirty="0"/>
          </a:p>
        </p:txBody>
      </p:sp>
      <p:sp>
        <p:nvSpPr>
          <p:cNvPr id="20" name="Shape 18"/>
          <p:cNvSpPr/>
          <p:nvPr/>
        </p:nvSpPr>
        <p:spPr>
          <a:xfrm>
            <a:off x="2946326" y="4835029"/>
            <a:ext cx="431789" cy="431800"/>
          </a:xfrm>
          <a:prstGeom prst="ellipse">
            <a:avLst/>
          </a:prstGeom>
          <a:noFill/>
          <a:ln w="19050">
            <a:solidFill>
              <a:srgbClr val="A12A35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3047328" y="4949329"/>
            <a:ext cx="839270" cy="203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600" b="1" dirty="0">
                <a:solidFill>
                  <a:srgbClr val="1A2F78"/>
                </a:solidFill>
                <a:latin typeface="PT Serif Bold" pitchFamily="34" charset="0"/>
                <a:ea typeface="PT Serif Bold" pitchFamily="34" charset="-122"/>
                <a:cs typeface="PT Serif Bold" pitchFamily="34" charset="-120"/>
              </a:rPr>
              <a:t>03</a:t>
            </a:r>
            <a:endParaRPr lang="en-US" sz="1600" dirty="0"/>
          </a:p>
        </p:txBody>
      </p:sp>
      <p:sp>
        <p:nvSpPr>
          <p:cNvPr id="22" name="Text 20"/>
          <p:cNvSpPr/>
          <p:nvPr/>
        </p:nvSpPr>
        <p:spPr>
          <a:xfrm>
            <a:off x="3530512" y="4902656"/>
            <a:ext cx="8102397" cy="3136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900" dirty="0">
                <a:solidFill>
                  <a:srgbClr val="1A2F78"/>
                </a:solidFill>
                <a:latin typeface="Wix Madefor Text Medium" pitchFamily="34" charset="0"/>
                <a:ea typeface="Wix Madefor Text Medium" pitchFamily="34" charset="-122"/>
                <a:cs typeface="Wix Madefor Text Medium" pitchFamily="34" charset="-120"/>
              </a:rPr>
              <a:t>Yakuniy dalil</a:t>
            </a:r>
            <a:endParaRPr lang="en-US" sz="1900" dirty="0"/>
          </a:p>
        </p:txBody>
      </p:sp>
      <p:sp>
        <p:nvSpPr>
          <p:cNvPr id="23" name="Text 21"/>
          <p:cNvSpPr/>
          <p:nvPr/>
        </p:nvSpPr>
        <p:spPr>
          <a:xfrm>
            <a:off x="3530512" y="5250259"/>
            <a:ext cx="8102397" cy="2857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500" dirty="0">
                <a:solidFill>
                  <a:srgbClr val="26243A"/>
                </a:solidFill>
                <a:latin typeface="Wix Madefor Text" pitchFamily="34" charset="0"/>
                <a:ea typeface="Wix Madefor Text" pitchFamily="34" charset="-122"/>
                <a:cs typeface="Wix Madefor Text" pitchFamily="34" charset="-120"/>
              </a:rPr>
              <a:t>O‘quvchi nimani mustaqil bajardi? Javob emas, bajarilgan amalni ko‘rsating.</a:t>
            </a:r>
            <a:endParaRPr lang="en-US" sz="1500" dirty="0"/>
          </a:p>
        </p:txBody>
      </p:sp>
      <p:sp>
        <p:nvSpPr>
          <p:cNvPr id="24" name="Shape 22"/>
          <p:cNvSpPr/>
          <p:nvPr/>
        </p:nvSpPr>
        <p:spPr>
          <a:xfrm>
            <a:off x="2431989" y="0"/>
            <a:ext cx="12700" cy="6858000"/>
          </a:xfrm>
          <a:prstGeom prst="rect">
            <a:avLst/>
          </a:prstGeom>
          <a:solidFill>
            <a:srgbClr val="3FBFB6"/>
          </a:solidFill>
          <a:ln/>
        </p:spPr>
      </p:sp>
      <p:sp>
        <p:nvSpPr>
          <p:cNvPr id="25" name="Shape 23"/>
          <p:cNvSpPr/>
          <p:nvPr/>
        </p:nvSpPr>
        <p:spPr>
          <a:xfrm>
            <a:off x="2946326" y="3288407"/>
            <a:ext cx="8686583" cy="12700"/>
          </a:xfrm>
          <a:prstGeom prst="rect">
            <a:avLst/>
          </a:prstGeom>
          <a:solidFill>
            <a:srgbClr val="3FBFB6"/>
          </a:solidFill>
          <a:ln/>
        </p:spPr>
      </p:sp>
      <p:sp>
        <p:nvSpPr>
          <p:cNvPr id="26" name="Shape 24"/>
          <p:cNvSpPr/>
          <p:nvPr/>
        </p:nvSpPr>
        <p:spPr>
          <a:xfrm>
            <a:off x="2946326" y="4676279"/>
            <a:ext cx="8686583" cy="12700"/>
          </a:xfrm>
          <a:prstGeom prst="rect">
            <a:avLst/>
          </a:prstGeom>
          <a:solidFill>
            <a:srgbClr val="3FBFB6"/>
          </a:solidFill>
          <a:ln/>
        </p:spPr>
      </p:sp>
      <p:sp>
        <p:nvSpPr>
          <p:cNvPr id="27" name="Text 25"/>
          <p:cNvSpPr/>
          <p:nvPr/>
        </p:nvSpPr>
        <p:spPr>
          <a:xfrm>
            <a:off x="609585" y="6438900"/>
            <a:ext cx="1131462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200" b="1" kern="100" spc="48" dirty="0">
                <a:solidFill>
                  <a:srgbClr val="3FBFB6"/>
                </a:solidFill>
                <a:latin typeface="PT Serif Bold" pitchFamily="34" charset="0"/>
                <a:ea typeface="PT Serif Bold" pitchFamily="34" charset="-122"/>
                <a:cs typeface="PT Serif Bold" pitchFamily="34" charset="-120"/>
              </a:rPr>
              <a:t>07 / 10</a:t>
            </a:r>
            <a:endParaRPr lang="en-US" sz="12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81819" y="1006323"/>
            <a:ext cx="560717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Boshlang‘ich</a:t>
            </a:r>
            <a:r>
              <a:rPr lang="en-US" dirty="0"/>
              <a:t> </a:t>
            </a:r>
            <a:r>
              <a:rPr lang="en-US" dirty="0" err="1"/>
              <a:t>ta’limning</a:t>
            </a:r>
            <a:r>
              <a:rPr lang="en-US" dirty="0"/>
              <a:t> </a:t>
            </a:r>
            <a:r>
              <a:rPr lang="en-US" dirty="0" err="1"/>
              <a:t>davlat</a:t>
            </a:r>
            <a:r>
              <a:rPr lang="en-US" dirty="0"/>
              <a:t> </a:t>
            </a:r>
            <a:r>
              <a:rPr lang="en-US" dirty="0" err="1"/>
              <a:t>ta’lim</a:t>
            </a:r>
            <a:r>
              <a:rPr lang="en-US" dirty="0"/>
              <a:t> </a:t>
            </a:r>
            <a:r>
              <a:rPr lang="en-US" dirty="0" err="1"/>
              <a:t>standarti</a:t>
            </a:r>
            <a:r>
              <a:rPr lang="en-US" dirty="0"/>
              <a:t> </a:t>
            </a:r>
            <a:r>
              <a:rPr lang="en-US" dirty="0" err="1"/>
              <a:t>o‘quv</a:t>
            </a:r>
            <a:r>
              <a:rPr lang="en-US" dirty="0"/>
              <a:t> </a:t>
            </a:r>
            <a:r>
              <a:rPr lang="en-US" dirty="0" err="1"/>
              <a:t>fanlari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, </a:t>
            </a:r>
            <a:r>
              <a:rPr lang="en-US" dirty="0" err="1"/>
              <a:t>balki</a:t>
            </a:r>
            <a:r>
              <a:rPr lang="en-US" dirty="0"/>
              <a:t> “</a:t>
            </a:r>
            <a:r>
              <a:rPr lang="en-US" dirty="0" err="1"/>
              <a:t>Ona</a:t>
            </a:r>
            <a:r>
              <a:rPr lang="en-US" dirty="0"/>
              <a:t> </a:t>
            </a:r>
            <a:r>
              <a:rPr lang="en-US" dirty="0" err="1"/>
              <a:t>tili</a:t>
            </a:r>
            <a:r>
              <a:rPr lang="en-US" dirty="0"/>
              <a:t>”, “</a:t>
            </a:r>
            <a:r>
              <a:rPr lang="en-US" dirty="0" err="1"/>
              <a:t>Matematika</a:t>
            </a:r>
            <a:r>
              <a:rPr lang="en-US" dirty="0"/>
              <a:t>”, “</a:t>
            </a:r>
            <a:r>
              <a:rPr lang="en-US" dirty="0" err="1"/>
              <a:t>Tabiat</a:t>
            </a:r>
            <a:r>
              <a:rPr lang="en-US" dirty="0"/>
              <a:t>” </a:t>
            </a:r>
            <a:r>
              <a:rPr lang="en-US" dirty="0" err="1"/>
              <a:t>hamda</a:t>
            </a:r>
            <a:r>
              <a:rPr lang="en-US" dirty="0"/>
              <a:t> “</a:t>
            </a:r>
            <a:r>
              <a:rPr lang="en-US" dirty="0" err="1"/>
              <a:t>Inson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jamiyat</a:t>
            </a:r>
            <a:r>
              <a:rPr lang="en-US" dirty="0"/>
              <a:t>” </a:t>
            </a:r>
            <a:r>
              <a:rPr lang="en-US" dirty="0" err="1"/>
              <a:t>kabi</a:t>
            </a:r>
            <a:r>
              <a:rPr lang="en-US" dirty="0"/>
              <a:t> </a:t>
            </a:r>
            <a:r>
              <a:rPr lang="en-US" dirty="0" err="1"/>
              <a:t>ta’lim</a:t>
            </a:r>
            <a:r>
              <a:rPr lang="en-US" dirty="0"/>
              <a:t> </a:t>
            </a:r>
            <a:r>
              <a:rPr lang="en-US" dirty="0" err="1"/>
              <a:t>sohalari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belgilangan</a:t>
            </a:r>
            <a:r>
              <a:rPr lang="en-US" dirty="0"/>
              <a:t> </a:t>
            </a:r>
            <a:r>
              <a:rPr lang="en-US" dirty="0" err="1"/>
              <a:t>bo‘lib</a:t>
            </a:r>
            <a:r>
              <a:rPr lang="en-US" dirty="0"/>
              <a:t>,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mazmunni</a:t>
            </a:r>
            <a:r>
              <a:rPr lang="en-US" dirty="0"/>
              <a:t> </a:t>
            </a:r>
            <a:r>
              <a:rPr lang="en-US" dirty="0" err="1"/>
              <a:t>integratsiyalash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7–11 </a:t>
            </a:r>
            <a:r>
              <a:rPr lang="en-US" dirty="0" err="1"/>
              <a:t>yoshdagi</a:t>
            </a:r>
            <a:r>
              <a:rPr lang="en-US" dirty="0"/>
              <a:t> </a:t>
            </a:r>
            <a:r>
              <a:rPr lang="en-US" dirty="0" err="1"/>
              <a:t>bolalarning</a:t>
            </a:r>
            <a:r>
              <a:rPr lang="en-US" dirty="0"/>
              <a:t> </a:t>
            </a:r>
            <a:r>
              <a:rPr lang="en-US" dirty="0" err="1"/>
              <a:t>rivojlanish</a:t>
            </a:r>
            <a:r>
              <a:rPr lang="en-US" dirty="0"/>
              <a:t> </a:t>
            </a:r>
            <a:r>
              <a:rPr lang="en-US" dirty="0" err="1"/>
              <a:t>darajasiga</a:t>
            </a:r>
            <a:r>
              <a:rPr lang="en-US" dirty="0"/>
              <a:t> </a:t>
            </a:r>
            <a:r>
              <a:rPr lang="en-US" dirty="0" err="1"/>
              <a:t>moslashtirish</a:t>
            </a:r>
            <a:r>
              <a:rPr lang="en-US" dirty="0"/>
              <a:t> </a:t>
            </a:r>
            <a:r>
              <a:rPr lang="en-US" dirty="0" err="1"/>
              <a:t>imkonini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. </a:t>
            </a:r>
            <a:r>
              <a:rPr lang="en-US" dirty="0" err="1"/>
              <a:t>O‘quv</a:t>
            </a:r>
            <a:r>
              <a:rPr lang="en-US" dirty="0"/>
              <a:t> </a:t>
            </a:r>
            <a:r>
              <a:rPr lang="en-US" dirty="0" err="1"/>
              <a:t>dasturiga</a:t>
            </a:r>
            <a:r>
              <a:rPr lang="en-US" dirty="0"/>
              <a:t> </a:t>
            </a:r>
            <a:r>
              <a:rPr lang="en-US" dirty="0" err="1"/>
              <a:t>kiritilgan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yangiliklar</a:t>
            </a:r>
            <a:r>
              <a:rPr lang="en-US" dirty="0"/>
              <a:t> </a:t>
            </a:r>
            <a:r>
              <a:rPr lang="en-US" dirty="0" err="1"/>
              <a:t>qatoriga</a:t>
            </a:r>
            <a:r>
              <a:rPr lang="en-US" dirty="0"/>
              <a:t> </a:t>
            </a:r>
            <a:r>
              <a:rPr lang="en-US" dirty="0" err="1"/>
              <a:t>kompetensiyaviy</a:t>
            </a:r>
            <a:r>
              <a:rPr lang="en-US" dirty="0"/>
              <a:t> </a:t>
            </a:r>
            <a:r>
              <a:rPr lang="en-US" dirty="0" err="1"/>
              <a:t>yondashuv</a:t>
            </a:r>
            <a:r>
              <a:rPr lang="en-US" dirty="0"/>
              <a:t>, </a:t>
            </a:r>
            <a:r>
              <a:rPr lang="en-US" dirty="0" err="1"/>
              <a:t>tanqidiy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ijodiy</a:t>
            </a:r>
            <a:r>
              <a:rPr lang="en-US" dirty="0"/>
              <a:t> </a:t>
            </a:r>
            <a:r>
              <a:rPr lang="en-US" dirty="0" err="1"/>
              <a:t>fikrlash</a:t>
            </a:r>
            <a:r>
              <a:rPr lang="en-US" dirty="0"/>
              <a:t>, </a:t>
            </a:r>
            <a:r>
              <a:rPr lang="en-US" dirty="0" err="1"/>
              <a:t>raqamli</a:t>
            </a:r>
            <a:r>
              <a:rPr lang="en-US" dirty="0"/>
              <a:t> </a:t>
            </a:r>
            <a:r>
              <a:rPr lang="en-US" dirty="0" err="1"/>
              <a:t>savodxonlik</a:t>
            </a:r>
            <a:r>
              <a:rPr lang="en-US" dirty="0"/>
              <a:t>, </a:t>
            </a:r>
            <a:r>
              <a:rPr lang="en-US" dirty="0" err="1"/>
              <a:t>ijtimoiy-emotsional</a:t>
            </a:r>
            <a:r>
              <a:rPr lang="en-US" dirty="0"/>
              <a:t> </a:t>
            </a:r>
            <a:r>
              <a:rPr lang="en-US" dirty="0" err="1"/>
              <a:t>ko‘nikmalar</a:t>
            </a:r>
            <a:r>
              <a:rPr lang="en-US" dirty="0"/>
              <a:t> </a:t>
            </a:r>
            <a:r>
              <a:rPr lang="en-US" dirty="0" err="1"/>
              <a:t>hamda</a:t>
            </a:r>
            <a:r>
              <a:rPr lang="en-US" dirty="0"/>
              <a:t> </a:t>
            </a:r>
            <a:r>
              <a:rPr lang="en-US" dirty="0" err="1"/>
              <a:t>fanlararo</a:t>
            </a:r>
            <a:r>
              <a:rPr lang="en-US" dirty="0"/>
              <a:t> </a:t>
            </a:r>
            <a:r>
              <a:rPr lang="en-US" dirty="0" err="1"/>
              <a:t>integratsiyani</a:t>
            </a:r>
            <a:r>
              <a:rPr lang="en-US" dirty="0"/>
              <a:t> </a:t>
            </a:r>
            <a:r>
              <a:rPr lang="en-US" dirty="0" err="1"/>
              <a:t>kuchaytirish</a:t>
            </a:r>
            <a:r>
              <a:rPr lang="en-US" dirty="0"/>
              <a:t> </a:t>
            </a:r>
            <a:r>
              <a:rPr lang="en-US" dirty="0" err="1" smtClean="0"/>
              <a:t>kiradi</a:t>
            </a:r>
            <a:endParaRPr lang="en-US" dirty="0" smtClean="0"/>
          </a:p>
          <a:p>
            <a:endParaRPr lang="en-US" dirty="0"/>
          </a:p>
          <a:p>
            <a:r>
              <a:rPr lang="en-US" dirty="0" err="1" smtClean="0"/>
              <a:t>o‘qituvchilarning</a:t>
            </a:r>
            <a:r>
              <a:rPr lang="en-US" dirty="0" smtClean="0"/>
              <a:t> </a:t>
            </a:r>
            <a:r>
              <a:rPr lang="en-US" dirty="0" err="1"/>
              <a:t>malakasini</a:t>
            </a:r>
            <a:r>
              <a:rPr lang="en-US" dirty="0"/>
              <a:t> </a:t>
            </a:r>
            <a:r>
              <a:rPr lang="en-US" dirty="0" err="1"/>
              <a:t>doimiy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, </a:t>
            </a:r>
            <a:r>
              <a:rPr lang="en-US" dirty="0" err="1"/>
              <a:t>darsliklarni</a:t>
            </a:r>
            <a:r>
              <a:rPr lang="en-US" dirty="0"/>
              <a:t> </a:t>
            </a:r>
            <a:r>
              <a:rPr lang="en-US" dirty="0" err="1"/>
              <a:t>amaliy</a:t>
            </a:r>
            <a:r>
              <a:rPr lang="en-US" dirty="0"/>
              <a:t> </a:t>
            </a:r>
            <a:r>
              <a:rPr lang="en-US" dirty="0" err="1"/>
              <a:t>hayotiy</a:t>
            </a:r>
            <a:r>
              <a:rPr lang="en-US" dirty="0"/>
              <a:t> </a:t>
            </a:r>
            <a:r>
              <a:rPr lang="en-US" dirty="0" err="1"/>
              <a:t>misollar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boyitish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raqamli</a:t>
            </a:r>
            <a:r>
              <a:rPr lang="en-US" dirty="0"/>
              <a:t> </a:t>
            </a:r>
            <a:r>
              <a:rPr lang="en-US" dirty="0" err="1"/>
              <a:t>texnologiyalardan</a:t>
            </a:r>
            <a:r>
              <a:rPr lang="en-US" dirty="0"/>
              <a:t> </a:t>
            </a:r>
            <a:r>
              <a:rPr lang="en-US" dirty="0" err="1"/>
              <a:t>samarali</a:t>
            </a:r>
            <a:r>
              <a:rPr lang="en-US" dirty="0"/>
              <a:t> </a:t>
            </a:r>
            <a:r>
              <a:rPr lang="en-US" dirty="0" err="1"/>
              <a:t>foydalanish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uslubiy</a:t>
            </a:r>
            <a:r>
              <a:rPr lang="en-US" dirty="0"/>
              <a:t> </a:t>
            </a:r>
            <a:r>
              <a:rPr lang="en-US" dirty="0" err="1"/>
              <a:t>tavsiyalar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chiqish</a:t>
            </a:r>
            <a:r>
              <a:rPr lang="en-US" dirty="0"/>
              <a:t> </a:t>
            </a:r>
            <a:r>
              <a:rPr lang="en-US" dirty="0" err="1" smtClean="0"/>
              <a:t>kerakli</a:t>
            </a:r>
            <a:r>
              <a:rPr lang="en-US" dirty="0" smtClean="0"/>
              <a:t> </a:t>
            </a:r>
            <a:r>
              <a:rPr lang="en-US" dirty="0" err="1" smtClean="0"/>
              <a:t>metodlardan</a:t>
            </a:r>
            <a:endParaRPr lang="en-US" dirty="0"/>
          </a:p>
          <a:p>
            <a:endParaRPr lang="en-US" dirty="0" smtClean="0"/>
          </a:p>
          <a:p>
            <a:r>
              <a:rPr lang="en-US" dirty="0" err="1" smtClean="0"/>
              <a:t>Shuningdek</a:t>
            </a:r>
            <a:r>
              <a:rPr lang="en-US" dirty="0"/>
              <a:t>,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o‘quv</a:t>
            </a:r>
            <a:r>
              <a:rPr lang="en-US" dirty="0"/>
              <a:t> </a:t>
            </a:r>
            <a:r>
              <a:rPr lang="en-US" dirty="0" err="1"/>
              <a:t>dasturini</a:t>
            </a:r>
            <a:r>
              <a:rPr lang="en-US" dirty="0"/>
              <a:t> </a:t>
            </a:r>
            <a:r>
              <a:rPr lang="en-US" dirty="0" err="1"/>
              <a:t>joriy</a:t>
            </a:r>
            <a:r>
              <a:rPr lang="en-US" dirty="0"/>
              <a:t> </a:t>
            </a:r>
            <a:r>
              <a:rPr lang="en-US" dirty="0" err="1"/>
              <a:t>etishda</a:t>
            </a:r>
            <a:r>
              <a:rPr lang="en-US" dirty="0"/>
              <a:t> </a:t>
            </a:r>
            <a:r>
              <a:rPr lang="en-US" dirty="0" err="1"/>
              <a:t>o‘qituvchilarni</a:t>
            </a:r>
            <a:r>
              <a:rPr lang="en-US" dirty="0"/>
              <a:t> </a:t>
            </a:r>
            <a:r>
              <a:rPr lang="en-US" dirty="0" err="1"/>
              <a:t>bosqichma-bosqich</a:t>
            </a:r>
            <a:r>
              <a:rPr lang="en-US" dirty="0"/>
              <a:t> </a:t>
            </a:r>
            <a:r>
              <a:rPr lang="en-US" dirty="0" err="1"/>
              <a:t>tayyorlash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fan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batafsil</a:t>
            </a:r>
            <a:r>
              <a:rPr lang="en-US" dirty="0"/>
              <a:t> </a:t>
            </a:r>
            <a:r>
              <a:rPr lang="en-US" dirty="0" err="1"/>
              <a:t>metodik</a:t>
            </a:r>
            <a:r>
              <a:rPr lang="en-US" dirty="0"/>
              <a:t> </a:t>
            </a:r>
            <a:r>
              <a:rPr lang="en-US" dirty="0" err="1"/>
              <a:t>qo‘llanmalar</a:t>
            </a:r>
            <a:r>
              <a:rPr lang="en-US" dirty="0"/>
              <a:t> </a:t>
            </a:r>
            <a:r>
              <a:rPr lang="en-US" dirty="0" err="1"/>
              <a:t>yaratish</a:t>
            </a:r>
            <a:r>
              <a:rPr lang="en-US" dirty="0"/>
              <a:t> </a:t>
            </a:r>
            <a:r>
              <a:rPr lang="en-US" dirty="0" err="1"/>
              <a:t>ta’lim</a:t>
            </a:r>
            <a:r>
              <a:rPr lang="en-US" dirty="0"/>
              <a:t> </a:t>
            </a:r>
            <a:r>
              <a:rPr lang="en-US" dirty="0" err="1"/>
              <a:t>sifatini</a:t>
            </a:r>
            <a:r>
              <a:rPr lang="en-US" dirty="0"/>
              <a:t> </a:t>
            </a:r>
            <a:r>
              <a:rPr lang="en-US" dirty="0" err="1"/>
              <a:t>oshirishning</a:t>
            </a:r>
            <a:r>
              <a:rPr lang="en-US" dirty="0"/>
              <a:t> </a:t>
            </a:r>
            <a:r>
              <a:rPr lang="en-US" dirty="0" err="1"/>
              <a:t>muhim</a:t>
            </a:r>
            <a:r>
              <a:rPr lang="en-US" dirty="0"/>
              <a:t> </a:t>
            </a:r>
            <a:r>
              <a:rPr lang="en-US" dirty="0" err="1"/>
              <a:t>shartidir</a:t>
            </a:r>
            <a:r>
              <a:rPr lang="en-US" dirty="0"/>
              <a:t>.</a:t>
            </a: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8989" y="744688"/>
            <a:ext cx="5240727" cy="5662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52279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2438339" cy="6858000"/>
          </a:xfrm>
          <a:prstGeom prst="rect">
            <a:avLst/>
          </a:prstGeom>
          <a:solidFill>
            <a:srgbClr val="1A2F78"/>
          </a:solidFill>
          <a:ln/>
        </p:spPr>
      </p:sp>
      <p:sp>
        <p:nvSpPr>
          <p:cNvPr id="3" name="Shape 1"/>
          <p:cNvSpPr/>
          <p:nvPr/>
        </p:nvSpPr>
        <p:spPr>
          <a:xfrm>
            <a:off x="279294" y="330200"/>
            <a:ext cx="660284" cy="660301"/>
          </a:xfrm>
          <a:prstGeom prst="ellipse">
            <a:avLst/>
          </a:prstGeom>
          <a:noFill/>
          <a:ln w="19050">
            <a:solidFill>
              <a:srgbClr val="3FBFB6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279393" y="1248410"/>
            <a:ext cx="2158946" cy="2133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endParaRPr lang="en-US" sz="1200" dirty="0"/>
          </a:p>
        </p:txBody>
      </p:sp>
      <p:sp>
        <p:nvSpPr>
          <p:cNvPr id="5" name="Text 3"/>
          <p:cNvSpPr/>
          <p:nvPr/>
        </p:nvSpPr>
        <p:spPr>
          <a:xfrm>
            <a:off x="279393" y="1546820"/>
            <a:ext cx="2158946" cy="2857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500" dirty="0">
                <a:solidFill>
                  <a:srgbClr val="FFFFFF"/>
                </a:solidFill>
                <a:latin typeface="Wix Madefor Text" pitchFamily="34" charset="0"/>
                <a:ea typeface="Wix Madefor Text" pitchFamily="34" charset="-122"/>
                <a:cs typeface="Wix Madefor Text" pitchFamily="34" charset="-120"/>
              </a:rPr>
              <a:t>Yagona mantiq</a:t>
            </a:r>
            <a:endParaRPr lang="en-US" sz="1500" dirty="0"/>
          </a:p>
        </p:txBody>
      </p:sp>
      <p:sp>
        <p:nvSpPr>
          <p:cNvPr id="6" name="Shape 4"/>
          <p:cNvSpPr/>
          <p:nvPr/>
        </p:nvSpPr>
        <p:spPr>
          <a:xfrm>
            <a:off x="279393" y="1973858"/>
            <a:ext cx="482588" cy="31651"/>
          </a:xfrm>
          <a:prstGeom prst="roundRect">
            <a:avLst>
              <a:gd name="adj" fmla="val 49998"/>
            </a:avLst>
          </a:prstGeom>
          <a:solidFill>
            <a:srgbClr val="3FBFB6"/>
          </a:solidFill>
          <a:ln/>
        </p:spPr>
      </p:sp>
      <p:sp>
        <p:nvSpPr>
          <p:cNvPr id="7" name="Text 5"/>
          <p:cNvSpPr/>
          <p:nvPr/>
        </p:nvSpPr>
        <p:spPr>
          <a:xfrm>
            <a:off x="279393" y="2150705"/>
            <a:ext cx="2158946" cy="2133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200" kern="100" spc="96" dirty="0">
                <a:solidFill>
                  <a:srgbClr val="FFFFFF"/>
                </a:solidFill>
                <a:latin typeface="Wix Madefor Text SemiBold" pitchFamily="34" charset="0"/>
                <a:ea typeface="Wix Madefor Text SemiBold" pitchFamily="34" charset="-122"/>
                <a:cs typeface="Wix Madefor Text SemiBold" pitchFamily="34" charset="-120"/>
              </a:rPr>
              <a:t>INTEGRATSIYA</a:t>
            </a:r>
            <a:endParaRPr lang="en-US" sz="1200" dirty="0"/>
          </a:p>
        </p:txBody>
      </p:sp>
      <p:sp>
        <p:nvSpPr>
          <p:cNvPr id="8" name="Text 6"/>
          <p:cNvSpPr/>
          <p:nvPr/>
        </p:nvSpPr>
        <p:spPr>
          <a:xfrm>
            <a:off x="279393" y="5772944"/>
            <a:ext cx="2158946" cy="2063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250" kern="100" spc="12" dirty="0">
                <a:solidFill>
                  <a:srgbClr val="FFFFFF"/>
                </a:solidFill>
                <a:latin typeface="Wix Madefor Text" pitchFamily="34" charset="0"/>
                <a:ea typeface="Wix Madefor Text" pitchFamily="34" charset="-122"/>
                <a:cs typeface="Wix Madefor Text" pitchFamily="34" charset="-120"/>
              </a:rPr>
              <a:t>Hayotiy mazmun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2946326" y="449538"/>
            <a:ext cx="8686583" cy="8991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98000"/>
              </a:lnSpc>
              <a:buNone/>
            </a:pPr>
            <a:r>
              <a:rPr lang="en-US" sz="3000" b="1" kern="100" spc="-30" dirty="0">
                <a:solidFill>
                  <a:srgbClr val="1A2F78"/>
                </a:solidFill>
                <a:latin typeface="PT Serif Bold" pitchFamily="34" charset="0"/>
                <a:ea typeface="PT Serif Bold" pitchFamily="34" charset="-122"/>
                <a:cs typeface="PT Serif Bold" pitchFamily="34" charset="-120"/>
              </a:rPr>
              <a:t>Fanlararo integratsiya mazmunni hayotga yaqinlashtiradi</a:t>
            </a:r>
            <a:endParaRPr lang="en-US" sz="3000" dirty="0"/>
          </a:p>
        </p:txBody>
      </p:sp>
      <p:sp>
        <p:nvSpPr>
          <p:cNvPr id="10" name="Shape 8"/>
          <p:cNvSpPr/>
          <p:nvPr/>
        </p:nvSpPr>
        <p:spPr>
          <a:xfrm>
            <a:off x="2946326" y="1599208"/>
            <a:ext cx="8686583" cy="31651"/>
          </a:xfrm>
          <a:prstGeom prst="roundRect">
            <a:avLst>
              <a:gd name="adj" fmla="val 49998"/>
            </a:avLst>
          </a:prstGeom>
          <a:solidFill>
            <a:srgbClr val="3FBFB6"/>
          </a:solidFill>
          <a:ln/>
        </p:spPr>
      </p:sp>
      <p:sp>
        <p:nvSpPr>
          <p:cNvPr id="11" name="Text 9"/>
          <p:cNvSpPr/>
          <p:nvPr/>
        </p:nvSpPr>
        <p:spPr>
          <a:xfrm>
            <a:off x="2946326" y="2786360"/>
            <a:ext cx="4749681" cy="23749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345440" indent="-345440" algn="l">
              <a:lnSpc>
                <a:spcPct val="125000"/>
              </a:lnSpc>
              <a:buSzPct val="100000"/>
              <a:buChar char="•"/>
            </a:pPr>
            <a:r>
              <a:rPr lang="en-US" sz="1700" dirty="0">
                <a:solidFill>
                  <a:srgbClr val="26243A"/>
                </a:solidFill>
                <a:latin typeface="Wix Madefor Text" pitchFamily="34" charset="0"/>
                <a:ea typeface="Wix Madefor Text" pitchFamily="34" charset="-122"/>
                <a:cs typeface="Wix Madefor Text" pitchFamily="34" charset="-120"/>
              </a:rPr>
              <a:t>O‘qish matnidan matematika masalasiga, tabiatshunoslik kuzatuvidan yozma nutqqa o‘ting</a:t>
            </a:r>
            <a:endParaRPr lang="en-US" sz="1700" dirty="0"/>
          </a:p>
          <a:p>
            <a:pPr marL="345440" indent="-345440" algn="l">
              <a:lnSpc>
                <a:spcPct val="125000"/>
              </a:lnSpc>
              <a:buSzPct val="100000"/>
              <a:buChar char="•"/>
            </a:pPr>
            <a:r>
              <a:rPr lang="en-US" sz="1700" dirty="0">
                <a:solidFill>
                  <a:srgbClr val="26243A"/>
                </a:solidFill>
                <a:latin typeface="Wix Madefor Text" pitchFamily="34" charset="0"/>
                <a:ea typeface="Wix Madefor Text" pitchFamily="34" charset="-122"/>
                <a:cs typeface="Wix Madefor Text" pitchFamily="34" charset="-120"/>
              </a:rPr>
              <a:t>Bir faoliyatda bir nechta kompetensiyani ko‘rsating</a:t>
            </a:r>
            <a:endParaRPr lang="en-US" sz="1700" dirty="0"/>
          </a:p>
          <a:p>
            <a:pPr marL="345440" indent="-345440" algn="l">
              <a:lnSpc>
                <a:spcPct val="125000"/>
              </a:lnSpc>
              <a:buSzPct val="100000"/>
              <a:buChar char="•"/>
            </a:pPr>
            <a:r>
              <a:rPr lang="en-US" sz="1700" dirty="0">
                <a:solidFill>
                  <a:srgbClr val="26243A"/>
                </a:solidFill>
                <a:latin typeface="Wix Madefor Text" pitchFamily="34" charset="0"/>
                <a:ea typeface="Wix Madefor Text" pitchFamily="34" charset="-122"/>
                <a:cs typeface="Wix Madefor Text" pitchFamily="34" charset="-120"/>
              </a:rPr>
              <a:t>Integratsiya mavzularni qo‘shish emas, umumiy natijani kuchaytirishdir</a:t>
            </a:r>
            <a:endParaRPr lang="en-US" sz="1700" dirty="0"/>
          </a:p>
        </p:txBody>
      </p:sp>
      <p:sp>
        <p:nvSpPr>
          <p:cNvPr id="12" name="Shape 10"/>
          <p:cNvSpPr/>
          <p:nvPr/>
        </p:nvSpPr>
        <p:spPr>
          <a:xfrm>
            <a:off x="8000701" y="1877020"/>
            <a:ext cx="3632208" cy="4193580"/>
          </a:xfrm>
          <a:prstGeom prst="rect">
            <a:avLst/>
          </a:prstGeom>
          <a:noFill/>
          <a:ln w="6350">
            <a:solidFill>
              <a:srgbClr val="3FBFB6"/>
            </a:solidFill>
            <a:prstDash val="solid"/>
          </a:ln>
        </p:spPr>
      </p:sp>
      <p:sp>
        <p:nvSpPr>
          <p:cNvPr id="14" name="Shape 11"/>
          <p:cNvSpPr/>
          <p:nvPr/>
        </p:nvSpPr>
        <p:spPr>
          <a:xfrm>
            <a:off x="2431989" y="0"/>
            <a:ext cx="12700" cy="6858000"/>
          </a:xfrm>
          <a:prstGeom prst="rect">
            <a:avLst/>
          </a:prstGeom>
          <a:solidFill>
            <a:srgbClr val="3FBFB6"/>
          </a:solidFill>
          <a:ln/>
        </p:spPr>
      </p:sp>
      <p:sp>
        <p:nvSpPr>
          <p:cNvPr id="15" name="Text 12"/>
          <p:cNvSpPr/>
          <p:nvPr/>
        </p:nvSpPr>
        <p:spPr>
          <a:xfrm>
            <a:off x="609585" y="6438900"/>
            <a:ext cx="1131462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200" b="1" kern="100" spc="48" dirty="0">
                <a:solidFill>
                  <a:srgbClr val="3FBFB6"/>
                </a:solidFill>
                <a:latin typeface="PT Serif Bold" pitchFamily="34" charset="0"/>
                <a:ea typeface="PT Serif Bold" pitchFamily="34" charset="-122"/>
                <a:cs typeface="PT Serif Bold" pitchFamily="34" charset="-120"/>
              </a:rPr>
              <a:t>08 / 10</a:t>
            </a:r>
            <a:endParaRPr lang="en-US" sz="12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7125" y="1660525"/>
            <a:ext cx="4231587" cy="5006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2438339" cy="6955433"/>
          </a:xfrm>
          <a:prstGeom prst="rect">
            <a:avLst/>
          </a:prstGeom>
          <a:solidFill>
            <a:srgbClr val="1A2F78"/>
          </a:solidFill>
          <a:ln/>
        </p:spPr>
      </p:sp>
      <p:sp>
        <p:nvSpPr>
          <p:cNvPr id="3" name="Shape 1"/>
          <p:cNvSpPr/>
          <p:nvPr/>
        </p:nvSpPr>
        <p:spPr>
          <a:xfrm>
            <a:off x="279294" y="330200"/>
            <a:ext cx="660284" cy="660301"/>
          </a:xfrm>
          <a:prstGeom prst="ellipse">
            <a:avLst/>
          </a:prstGeom>
          <a:noFill/>
          <a:ln w="19050">
            <a:solidFill>
              <a:srgbClr val="3FBFB6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279393" y="1248410"/>
            <a:ext cx="2158946" cy="2133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endParaRPr lang="en-US" sz="1200" dirty="0"/>
          </a:p>
        </p:txBody>
      </p:sp>
      <p:sp>
        <p:nvSpPr>
          <p:cNvPr id="5" name="Text 3"/>
          <p:cNvSpPr/>
          <p:nvPr/>
        </p:nvSpPr>
        <p:spPr>
          <a:xfrm>
            <a:off x="279393" y="1546820"/>
            <a:ext cx="2158946" cy="2857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500" dirty="0">
                <a:solidFill>
                  <a:srgbClr val="FFFFFF"/>
                </a:solidFill>
                <a:latin typeface="Wix Madefor Text" pitchFamily="34" charset="0"/>
                <a:ea typeface="Wix Madefor Text" pitchFamily="34" charset="-122"/>
                <a:cs typeface="Wix Madefor Text" pitchFamily="34" charset="-120"/>
              </a:rPr>
              <a:t>Yagona mantiq</a:t>
            </a:r>
            <a:endParaRPr lang="en-US" sz="1500" dirty="0"/>
          </a:p>
        </p:txBody>
      </p:sp>
      <p:sp>
        <p:nvSpPr>
          <p:cNvPr id="6" name="Shape 4"/>
          <p:cNvSpPr/>
          <p:nvPr/>
        </p:nvSpPr>
        <p:spPr>
          <a:xfrm>
            <a:off x="279393" y="1973858"/>
            <a:ext cx="482588" cy="31651"/>
          </a:xfrm>
          <a:prstGeom prst="roundRect">
            <a:avLst>
              <a:gd name="adj" fmla="val 49998"/>
            </a:avLst>
          </a:prstGeom>
          <a:solidFill>
            <a:srgbClr val="3FBFB6"/>
          </a:solidFill>
          <a:ln/>
        </p:spPr>
      </p:sp>
      <p:sp>
        <p:nvSpPr>
          <p:cNvPr id="7" name="Text 5"/>
          <p:cNvSpPr/>
          <p:nvPr/>
        </p:nvSpPr>
        <p:spPr>
          <a:xfrm>
            <a:off x="279393" y="2150705"/>
            <a:ext cx="2158946" cy="2133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200" kern="100" spc="96" dirty="0">
                <a:solidFill>
                  <a:srgbClr val="FFFFFF"/>
                </a:solidFill>
                <a:latin typeface="Wix Madefor Text SemiBold" pitchFamily="34" charset="0"/>
                <a:ea typeface="Wix Madefor Text SemiBold" pitchFamily="34" charset="-122"/>
                <a:cs typeface="Wix Madefor Text SemiBold" pitchFamily="34" charset="-120"/>
              </a:rPr>
              <a:t>TAYYORGARLIK</a:t>
            </a:r>
            <a:endParaRPr lang="en-US" sz="1200" dirty="0"/>
          </a:p>
        </p:txBody>
      </p:sp>
      <p:sp>
        <p:nvSpPr>
          <p:cNvPr id="8" name="Text 6"/>
          <p:cNvSpPr/>
          <p:nvPr/>
        </p:nvSpPr>
        <p:spPr>
          <a:xfrm>
            <a:off x="279393" y="5946576"/>
            <a:ext cx="2158946" cy="2063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250" kern="100" spc="12" dirty="0">
                <a:solidFill>
                  <a:srgbClr val="FFFFFF"/>
                </a:solidFill>
                <a:latin typeface="Wix Madefor Text" pitchFamily="34" charset="0"/>
                <a:ea typeface="Wix Madefor Text" pitchFamily="34" charset="-122"/>
                <a:cs typeface="Wix Madefor Text" pitchFamily="34" charset="-120"/>
              </a:rPr>
              <a:t>15 daqiqa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2946326" y="449538"/>
            <a:ext cx="8686583" cy="8991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98000"/>
              </a:lnSpc>
              <a:buNone/>
            </a:pPr>
            <a:r>
              <a:rPr lang="en-US" sz="3000" b="1" kern="100" spc="-30" dirty="0">
                <a:solidFill>
                  <a:srgbClr val="1A2F78"/>
                </a:solidFill>
                <a:latin typeface="PT Serif Bold" pitchFamily="34" charset="0"/>
                <a:ea typeface="PT Serif Bold" pitchFamily="34" charset="-122"/>
                <a:cs typeface="PT Serif Bold" pitchFamily="34" charset="-120"/>
              </a:rPr>
              <a:t>O‘qituvchi uchun 15 daqiqalik tayyorgarlik algoritmi</a:t>
            </a:r>
            <a:endParaRPr lang="en-US" sz="3000" dirty="0"/>
          </a:p>
        </p:txBody>
      </p:sp>
      <p:sp>
        <p:nvSpPr>
          <p:cNvPr id="10" name="Shape 8"/>
          <p:cNvSpPr/>
          <p:nvPr/>
        </p:nvSpPr>
        <p:spPr>
          <a:xfrm>
            <a:off x="2946326" y="1599208"/>
            <a:ext cx="8686583" cy="31651"/>
          </a:xfrm>
          <a:prstGeom prst="roundRect">
            <a:avLst>
              <a:gd name="adj" fmla="val 49998"/>
            </a:avLst>
          </a:prstGeom>
          <a:solidFill>
            <a:srgbClr val="3FBFB6"/>
          </a:solidFill>
          <a:ln/>
        </p:spPr>
      </p:sp>
      <p:sp>
        <p:nvSpPr>
          <p:cNvPr id="11" name="Shape 9"/>
          <p:cNvSpPr/>
          <p:nvPr/>
        </p:nvSpPr>
        <p:spPr>
          <a:xfrm>
            <a:off x="2946326" y="1877020"/>
            <a:ext cx="3632109" cy="4291013"/>
          </a:xfrm>
          <a:prstGeom prst="rect">
            <a:avLst/>
          </a:prstGeom>
          <a:noFill/>
          <a:ln w="6350">
            <a:solidFill>
              <a:srgbClr val="3FBFB6"/>
            </a:solidFill>
            <a:prstDash val="solid"/>
          </a:ln>
        </p:spPr>
      </p:sp>
      <p:sp>
        <p:nvSpPr>
          <p:cNvPr id="13" name="Shape 10"/>
          <p:cNvSpPr/>
          <p:nvPr/>
        </p:nvSpPr>
        <p:spPr>
          <a:xfrm>
            <a:off x="6883129" y="1978620"/>
            <a:ext cx="431789" cy="431800"/>
          </a:xfrm>
          <a:prstGeom prst="ellipse">
            <a:avLst/>
          </a:prstGeom>
          <a:noFill/>
          <a:ln w="19050">
            <a:solidFill>
              <a:srgbClr val="A12A35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6984131" y="2092920"/>
            <a:ext cx="839270" cy="203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600" b="1" dirty="0">
                <a:solidFill>
                  <a:srgbClr val="1A2F78"/>
                </a:solidFill>
                <a:latin typeface="PT Serif Bold" pitchFamily="34" charset="0"/>
                <a:ea typeface="PT Serif Bold" pitchFamily="34" charset="-122"/>
                <a:cs typeface="PT Serif Bold" pitchFamily="34" charset="-120"/>
              </a:rPr>
              <a:t>01</a:t>
            </a:r>
            <a:endParaRPr lang="en-US" sz="1600" dirty="0"/>
          </a:p>
        </p:txBody>
      </p:sp>
      <p:sp>
        <p:nvSpPr>
          <p:cNvPr id="15" name="Text 12"/>
          <p:cNvSpPr/>
          <p:nvPr/>
        </p:nvSpPr>
        <p:spPr>
          <a:xfrm>
            <a:off x="7467314" y="2065615"/>
            <a:ext cx="4165595" cy="2805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700" dirty="0">
                <a:solidFill>
                  <a:srgbClr val="1A2F78"/>
                </a:solidFill>
                <a:latin typeface="Wix Madefor Text Medium" pitchFamily="34" charset="0"/>
                <a:ea typeface="Wix Madefor Text Medium" pitchFamily="34" charset="-122"/>
                <a:cs typeface="Wix Madefor Text Medium" pitchFamily="34" charset="-120"/>
              </a:rPr>
              <a:t>DTS</a:t>
            </a:r>
            <a:endParaRPr lang="en-US" sz="1700" dirty="0"/>
          </a:p>
        </p:txBody>
      </p:sp>
      <p:sp>
        <p:nvSpPr>
          <p:cNvPr id="16" name="Text 13"/>
          <p:cNvSpPr/>
          <p:nvPr/>
        </p:nvSpPr>
        <p:spPr>
          <a:xfrm>
            <a:off x="7467314" y="2490986"/>
            <a:ext cx="4165595" cy="2857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500" dirty="0">
                <a:solidFill>
                  <a:srgbClr val="26243A"/>
                </a:solidFill>
                <a:latin typeface="Wix Madefor Text" pitchFamily="34" charset="0"/>
                <a:ea typeface="Wix Madefor Text" pitchFamily="34" charset="-122"/>
                <a:cs typeface="Wix Madefor Text" pitchFamily="34" charset="-120"/>
              </a:rPr>
              <a:t>Kutilayotgan natijani belgilang.</a:t>
            </a:r>
            <a:endParaRPr lang="en-US" sz="1500" dirty="0"/>
          </a:p>
        </p:txBody>
      </p:sp>
      <p:sp>
        <p:nvSpPr>
          <p:cNvPr id="17" name="Shape 14"/>
          <p:cNvSpPr/>
          <p:nvPr/>
        </p:nvSpPr>
        <p:spPr>
          <a:xfrm>
            <a:off x="6883129" y="2979936"/>
            <a:ext cx="431789" cy="431800"/>
          </a:xfrm>
          <a:prstGeom prst="ellipse">
            <a:avLst/>
          </a:prstGeom>
          <a:noFill/>
          <a:ln w="19050">
            <a:solidFill>
              <a:srgbClr val="A12A35"/>
            </a:solidFill>
            <a:prstDash val="solid"/>
          </a:ln>
        </p:spPr>
      </p:sp>
      <p:sp>
        <p:nvSpPr>
          <p:cNvPr id="18" name="Text 15"/>
          <p:cNvSpPr/>
          <p:nvPr/>
        </p:nvSpPr>
        <p:spPr>
          <a:xfrm>
            <a:off x="6984131" y="3094236"/>
            <a:ext cx="839270" cy="203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600" b="1" dirty="0">
                <a:solidFill>
                  <a:srgbClr val="1A2F78"/>
                </a:solidFill>
                <a:latin typeface="PT Serif Bold" pitchFamily="34" charset="0"/>
                <a:ea typeface="PT Serif Bold" pitchFamily="34" charset="-122"/>
                <a:cs typeface="PT Serif Bold" pitchFamily="34" charset="-120"/>
              </a:rPr>
              <a:t>02</a:t>
            </a:r>
            <a:endParaRPr lang="en-US" sz="1600" dirty="0"/>
          </a:p>
        </p:txBody>
      </p:sp>
      <p:sp>
        <p:nvSpPr>
          <p:cNvPr id="19" name="Text 16"/>
          <p:cNvSpPr/>
          <p:nvPr/>
        </p:nvSpPr>
        <p:spPr>
          <a:xfrm>
            <a:off x="7467314" y="3066931"/>
            <a:ext cx="4165595" cy="2805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700" dirty="0">
                <a:solidFill>
                  <a:srgbClr val="1A2F78"/>
                </a:solidFill>
                <a:latin typeface="Wix Madefor Text Medium" pitchFamily="34" charset="0"/>
                <a:ea typeface="Wix Madefor Text Medium" pitchFamily="34" charset="-122"/>
                <a:cs typeface="Wix Madefor Text Medium" pitchFamily="34" charset="-120"/>
              </a:rPr>
              <a:t>Dastur</a:t>
            </a:r>
            <a:endParaRPr lang="en-US" sz="1700" dirty="0"/>
          </a:p>
        </p:txBody>
      </p:sp>
      <p:sp>
        <p:nvSpPr>
          <p:cNvPr id="20" name="Text 17"/>
          <p:cNvSpPr/>
          <p:nvPr/>
        </p:nvSpPr>
        <p:spPr>
          <a:xfrm>
            <a:off x="7467314" y="3492302"/>
            <a:ext cx="4165595" cy="2857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500" dirty="0">
                <a:solidFill>
                  <a:srgbClr val="26243A"/>
                </a:solidFill>
                <a:latin typeface="Wix Madefor Text" pitchFamily="34" charset="0"/>
                <a:ea typeface="Wix Madefor Text" pitchFamily="34" charset="-122"/>
                <a:cs typeface="Wix Madefor Text" pitchFamily="34" charset="-120"/>
              </a:rPr>
              <a:t>Mavzu va ketma-ketlikni tekshiring.</a:t>
            </a:r>
            <a:endParaRPr lang="en-US" sz="1500" dirty="0"/>
          </a:p>
        </p:txBody>
      </p:sp>
      <p:sp>
        <p:nvSpPr>
          <p:cNvPr id="21" name="Shape 18"/>
          <p:cNvSpPr/>
          <p:nvPr/>
        </p:nvSpPr>
        <p:spPr>
          <a:xfrm>
            <a:off x="6883129" y="3981252"/>
            <a:ext cx="431789" cy="431800"/>
          </a:xfrm>
          <a:prstGeom prst="ellipse">
            <a:avLst/>
          </a:prstGeom>
          <a:noFill/>
          <a:ln w="19050">
            <a:solidFill>
              <a:srgbClr val="A12A35"/>
            </a:solidFill>
            <a:prstDash val="solid"/>
          </a:ln>
        </p:spPr>
      </p:sp>
      <p:sp>
        <p:nvSpPr>
          <p:cNvPr id="22" name="Text 19"/>
          <p:cNvSpPr/>
          <p:nvPr/>
        </p:nvSpPr>
        <p:spPr>
          <a:xfrm>
            <a:off x="6984131" y="4095552"/>
            <a:ext cx="839270" cy="203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600" b="1" dirty="0">
                <a:solidFill>
                  <a:srgbClr val="1A2F78"/>
                </a:solidFill>
                <a:latin typeface="PT Serif Bold" pitchFamily="34" charset="0"/>
                <a:ea typeface="PT Serif Bold" pitchFamily="34" charset="-122"/>
                <a:cs typeface="PT Serif Bold" pitchFamily="34" charset="-120"/>
              </a:rPr>
              <a:t>03</a:t>
            </a:r>
            <a:endParaRPr lang="en-US" sz="1600" dirty="0"/>
          </a:p>
        </p:txBody>
      </p:sp>
      <p:sp>
        <p:nvSpPr>
          <p:cNvPr id="23" name="Text 20"/>
          <p:cNvSpPr/>
          <p:nvPr/>
        </p:nvSpPr>
        <p:spPr>
          <a:xfrm>
            <a:off x="7467314" y="4068246"/>
            <a:ext cx="4165595" cy="2805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700" dirty="0">
                <a:solidFill>
                  <a:srgbClr val="1A2F78"/>
                </a:solidFill>
                <a:latin typeface="Wix Madefor Text Medium" pitchFamily="34" charset="0"/>
                <a:ea typeface="Wix Madefor Text Medium" pitchFamily="34" charset="-122"/>
                <a:cs typeface="Wix Madefor Text Medium" pitchFamily="34" charset="-120"/>
              </a:rPr>
              <a:t>Darslik</a:t>
            </a:r>
            <a:endParaRPr lang="en-US" sz="1700" dirty="0"/>
          </a:p>
        </p:txBody>
      </p:sp>
      <p:sp>
        <p:nvSpPr>
          <p:cNvPr id="24" name="Text 21"/>
          <p:cNvSpPr/>
          <p:nvPr/>
        </p:nvSpPr>
        <p:spPr>
          <a:xfrm>
            <a:off x="7467314" y="4493617"/>
            <a:ext cx="4165595" cy="2857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500" dirty="0">
                <a:solidFill>
                  <a:srgbClr val="26243A"/>
                </a:solidFill>
                <a:latin typeface="Wix Madefor Text" pitchFamily="34" charset="0"/>
                <a:ea typeface="Wix Madefor Text" pitchFamily="34" charset="-122"/>
                <a:cs typeface="Wix Madefor Text" pitchFamily="34" charset="-120"/>
              </a:rPr>
              <a:t>Asosiy va qo‘shimcha topshiriqni tanlang.</a:t>
            </a:r>
            <a:endParaRPr lang="en-US" sz="1500" dirty="0"/>
          </a:p>
        </p:txBody>
      </p:sp>
      <p:sp>
        <p:nvSpPr>
          <p:cNvPr id="25" name="Shape 22"/>
          <p:cNvSpPr/>
          <p:nvPr/>
        </p:nvSpPr>
        <p:spPr>
          <a:xfrm>
            <a:off x="6883129" y="4982567"/>
            <a:ext cx="431789" cy="431800"/>
          </a:xfrm>
          <a:prstGeom prst="ellipse">
            <a:avLst/>
          </a:prstGeom>
          <a:noFill/>
          <a:ln w="19050">
            <a:solidFill>
              <a:srgbClr val="A12A35"/>
            </a:solidFill>
            <a:prstDash val="solid"/>
          </a:ln>
        </p:spPr>
      </p:sp>
      <p:sp>
        <p:nvSpPr>
          <p:cNvPr id="26" name="Text 23"/>
          <p:cNvSpPr/>
          <p:nvPr/>
        </p:nvSpPr>
        <p:spPr>
          <a:xfrm>
            <a:off x="6984131" y="5096867"/>
            <a:ext cx="839270" cy="203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600" b="1" dirty="0">
                <a:solidFill>
                  <a:srgbClr val="1A2F78"/>
                </a:solidFill>
                <a:latin typeface="PT Serif Bold" pitchFamily="34" charset="0"/>
                <a:ea typeface="PT Serif Bold" pitchFamily="34" charset="-122"/>
                <a:cs typeface="PT Serif Bold" pitchFamily="34" charset="-120"/>
              </a:rPr>
              <a:t>04</a:t>
            </a:r>
            <a:endParaRPr lang="en-US" sz="1600" dirty="0"/>
          </a:p>
        </p:txBody>
      </p:sp>
      <p:sp>
        <p:nvSpPr>
          <p:cNvPr id="27" name="Text 24"/>
          <p:cNvSpPr/>
          <p:nvPr/>
        </p:nvSpPr>
        <p:spPr>
          <a:xfrm>
            <a:off x="7467314" y="5069562"/>
            <a:ext cx="4165595" cy="2805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700" dirty="0">
                <a:solidFill>
                  <a:srgbClr val="1A2F78"/>
                </a:solidFill>
                <a:latin typeface="Wix Madefor Text Medium" pitchFamily="34" charset="0"/>
                <a:ea typeface="Wix Madefor Text Medium" pitchFamily="34" charset="-122"/>
                <a:cs typeface="Wix Madefor Text Medium" pitchFamily="34" charset="-120"/>
              </a:rPr>
              <a:t>Dars</a:t>
            </a:r>
            <a:endParaRPr lang="en-US" sz="1700" dirty="0"/>
          </a:p>
        </p:txBody>
      </p:sp>
      <p:sp>
        <p:nvSpPr>
          <p:cNvPr id="28" name="Text 25"/>
          <p:cNvSpPr/>
          <p:nvPr/>
        </p:nvSpPr>
        <p:spPr>
          <a:xfrm>
            <a:off x="7467314" y="5494933"/>
            <a:ext cx="4165595" cy="5715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500" dirty="0">
                <a:solidFill>
                  <a:srgbClr val="26243A"/>
                </a:solidFill>
                <a:latin typeface="Wix Madefor Text" pitchFamily="34" charset="0"/>
                <a:ea typeface="Wix Madefor Text" pitchFamily="34" charset="-122"/>
                <a:cs typeface="Wix Madefor Text" pitchFamily="34" charset="-120"/>
              </a:rPr>
              <a:t>Bir faol metod va bitta baholash dalilini rejalang.</a:t>
            </a:r>
            <a:endParaRPr lang="en-US" sz="1500" dirty="0"/>
          </a:p>
        </p:txBody>
      </p:sp>
      <p:sp>
        <p:nvSpPr>
          <p:cNvPr id="29" name="Shape 26"/>
          <p:cNvSpPr/>
          <p:nvPr/>
        </p:nvSpPr>
        <p:spPr>
          <a:xfrm>
            <a:off x="2431989" y="0"/>
            <a:ext cx="12700" cy="6955433"/>
          </a:xfrm>
          <a:prstGeom prst="rect">
            <a:avLst/>
          </a:prstGeom>
          <a:solidFill>
            <a:srgbClr val="3FBFB6"/>
          </a:solidFill>
          <a:ln/>
        </p:spPr>
      </p:sp>
      <p:sp>
        <p:nvSpPr>
          <p:cNvPr id="30" name="Shape 27"/>
          <p:cNvSpPr/>
          <p:nvPr/>
        </p:nvSpPr>
        <p:spPr>
          <a:xfrm>
            <a:off x="6883129" y="2871986"/>
            <a:ext cx="4749780" cy="12700"/>
          </a:xfrm>
          <a:prstGeom prst="rect">
            <a:avLst/>
          </a:prstGeom>
          <a:solidFill>
            <a:srgbClr val="3FBFB6"/>
          </a:solidFill>
          <a:ln/>
        </p:spPr>
      </p:sp>
      <p:sp>
        <p:nvSpPr>
          <p:cNvPr id="31" name="Shape 28"/>
          <p:cNvSpPr/>
          <p:nvPr/>
        </p:nvSpPr>
        <p:spPr>
          <a:xfrm>
            <a:off x="6883129" y="3873302"/>
            <a:ext cx="4749780" cy="12700"/>
          </a:xfrm>
          <a:prstGeom prst="rect">
            <a:avLst/>
          </a:prstGeom>
          <a:solidFill>
            <a:srgbClr val="3FBFB6"/>
          </a:solidFill>
          <a:ln/>
        </p:spPr>
      </p:sp>
      <p:sp>
        <p:nvSpPr>
          <p:cNvPr id="32" name="Shape 29"/>
          <p:cNvSpPr/>
          <p:nvPr/>
        </p:nvSpPr>
        <p:spPr>
          <a:xfrm>
            <a:off x="6883129" y="4874617"/>
            <a:ext cx="4749780" cy="12700"/>
          </a:xfrm>
          <a:prstGeom prst="rect">
            <a:avLst/>
          </a:prstGeom>
          <a:solidFill>
            <a:srgbClr val="3FBFB6"/>
          </a:solidFill>
          <a:ln/>
        </p:spPr>
      </p:sp>
      <p:sp>
        <p:nvSpPr>
          <p:cNvPr id="33" name="Text 30"/>
          <p:cNvSpPr/>
          <p:nvPr/>
        </p:nvSpPr>
        <p:spPr>
          <a:xfrm>
            <a:off x="609585" y="6438900"/>
            <a:ext cx="1131462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200" b="1" kern="100" spc="48" dirty="0">
                <a:solidFill>
                  <a:srgbClr val="3FBFB6"/>
                </a:solidFill>
                <a:latin typeface="PT Serif Bold" pitchFamily="34" charset="0"/>
                <a:ea typeface="PT Serif Bold" pitchFamily="34" charset="-122"/>
                <a:cs typeface="PT Serif Bold" pitchFamily="34" charset="-120"/>
              </a:rPr>
              <a:t>09 / 10</a:t>
            </a:r>
            <a:endParaRPr lang="en-US" sz="12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8082" y="1461730"/>
            <a:ext cx="4411872" cy="5402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-6350" y="0"/>
            <a:ext cx="2438339" cy="6858000"/>
          </a:xfrm>
          <a:prstGeom prst="rect">
            <a:avLst/>
          </a:prstGeom>
          <a:solidFill>
            <a:srgbClr val="1A2F78"/>
          </a:solidFill>
          <a:ln/>
        </p:spPr>
      </p:sp>
      <p:sp>
        <p:nvSpPr>
          <p:cNvPr id="3" name="Shape 1"/>
          <p:cNvSpPr/>
          <p:nvPr/>
        </p:nvSpPr>
        <p:spPr>
          <a:xfrm>
            <a:off x="279294" y="330200"/>
            <a:ext cx="660284" cy="660301"/>
          </a:xfrm>
          <a:prstGeom prst="ellipse">
            <a:avLst/>
          </a:prstGeom>
          <a:noFill/>
          <a:ln w="19050">
            <a:solidFill>
              <a:srgbClr val="3FBFB6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279393" y="1248410"/>
            <a:ext cx="2158946" cy="2133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endParaRPr lang="en-US" sz="1200" dirty="0"/>
          </a:p>
        </p:txBody>
      </p:sp>
      <p:sp>
        <p:nvSpPr>
          <p:cNvPr id="5" name="Text 3"/>
          <p:cNvSpPr/>
          <p:nvPr/>
        </p:nvSpPr>
        <p:spPr>
          <a:xfrm>
            <a:off x="279393" y="1546820"/>
            <a:ext cx="2158946" cy="2857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500" dirty="0">
                <a:solidFill>
                  <a:srgbClr val="FFFFFF"/>
                </a:solidFill>
                <a:latin typeface="Wix Madefor Text" pitchFamily="34" charset="0"/>
                <a:ea typeface="Wix Madefor Text" pitchFamily="34" charset="-122"/>
                <a:cs typeface="Wix Madefor Text" pitchFamily="34" charset="-120"/>
              </a:rPr>
              <a:t>Yagona mantiq</a:t>
            </a:r>
            <a:endParaRPr lang="en-US" sz="1500" dirty="0"/>
          </a:p>
        </p:txBody>
      </p:sp>
      <p:sp>
        <p:nvSpPr>
          <p:cNvPr id="6" name="Shape 4"/>
          <p:cNvSpPr/>
          <p:nvPr/>
        </p:nvSpPr>
        <p:spPr>
          <a:xfrm>
            <a:off x="279393" y="1973858"/>
            <a:ext cx="482588" cy="31651"/>
          </a:xfrm>
          <a:prstGeom prst="roundRect">
            <a:avLst>
              <a:gd name="adj" fmla="val 49998"/>
            </a:avLst>
          </a:prstGeom>
          <a:solidFill>
            <a:srgbClr val="3FBFB6"/>
          </a:solidFill>
          <a:ln/>
        </p:spPr>
      </p:sp>
      <p:sp>
        <p:nvSpPr>
          <p:cNvPr id="7" name="Text 5"/>
          <p:cNvSpPr/>
          <p:nvPr/>
        </p:nvSpPr>
        <p:spPr>
          <a:xfrm>
            <a:off x="279393" y="2150705"/>
            <a:ext cx="2158946" cy="2133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200" kern="100" spc="96" dirty="0">
                <a:solidFill>
                  <a:srgbClr val="FFFFFF"/>
                </a:solidFill>
                <a:latin typeface="Wix Madefor Text SemiBold" pitchFamily="34" charset="0"/>
                <a:ea typeface="Wix Madefor Text SemiBold" pitchFamily="34" charset="-122"/>
                <a:cs typeface="Wix Madefor Text SemiBold" pitchFamily="34" charset="-120"/>
              </a:rPr>
              <a:t>REFLEKSIYA</a:t>
            </a:r>
            <a:endParaRPr lang="en-US" sz="1200" dirty="0"/>
          </a:p>
        </p:txBody>
      </p:sp>
      <p:sp>
        <p:nvSpPr>
          <p:cNvPr id="8" name="Text 6"/>
          <p:cNvSpPr/>
          <p:nvPr/>
        </p:nvSpPr>
        <p:spPr>
          <a:xfrm>
            <a:off x="279393" y="5772944"/>
            <a:ext cx="2158946" cy="2063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250" kern="100" spc="12" dirty="0">
                <a:solidFill>
                  <a:srgbClr val="FFFFFF"/>
                </a:solidFill>
                <a:latin typeface="Wix Madefor Text" pitchFamily="34" charset="0"/>
                <a:ea typeface="Wix Madefor Text" pitchFamily="34" charset="-122"/>
                <a:cs typeface="Wix Madefor Text" pitchFamily="34" charset="-120"/>
              </a:rPr>
              <a:t>Keyingi dars uchun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2946326" y="449538"/>
            <a:ext cx="8686583" cy="8991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98000"/>
              </a:lnSpc>
              <a:buNone/>
            </a:pPr>
            <a:r>
              <a:rPr lang="en-US" sz="3000" b="1" kern="100" spc="-30" dirty="0">
                <a:solidFill>
                  <a:srgbClr val="1A2F78"/>
                </a:solidFill>
                <a:latin typeface="PT Serif Bold" pitchFamily="34" charset="0"/>
                <a:ea typeface="PT Serif Bold" pitchFamily="34" charset="-122"/>
                <a:cs typeface="PT Serif Bold" pitchFamily="34" charset="-120"/>
              </a:rPr>
              <a:t>Metodik refleksiya: darsni yaxshilaydigan besh savol</a:t>
            </a:r>
            <a:endParaRPr lang="en-US" sz="3000" dirty="0"/>
          </a:p>
        </p:txBody>
      </p:sp>
      <p:sp>
        <p:nvSpPr>
          <p:cNvPr id="10" name="Shape 8"/>
          <p:cNvSpPr/>
          <p:nvPr/>
        </p:nvSpPr>
        <p:spPr>
          <a:xfrm>
            <a:off x="2946326" y="1599208"/>
            <a:ext cx="8686583" cy="31651"/>
          </a:xfrm>
          <a:prstGeom prst="roundRect">
            <a:avLst>
              <a:gd name="adj" fmla="val 49998"/>
            </a:avLst>
          </a:prstGeom>
          <a:solidFill>
            <a:srgbClr val="3FBFB6"/>
          </a:solidFill>
          <a:ln/>
        </p:spPr>
      </p:sp>
      <p:sp>
        <p:nvSpPr>
          <p:cNvPr id="11" name="Shape 9"/>
          <p:cNvSpPr/>
          <p:nvPr/>
        </p:nvSpPr>
        <p:spPr>
          <a:xfrm>
            <a:off x="2946326" y="1978620"/>
            <a:ext cx="431789" cy="431800"/>
          </a:xfrm>
          <a:prstGeom prst="ellipse">
            <a:avLst/>
          </a:prstGeom>
          <a:noFill/>
          <a:ln w="19050">
            <a:solidFill>
              <a:srgbClr val="A12A35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047328" y="2092920"/>
            <a:ext cx="839270" cy="203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600" b="1" dirty="0">
                <a:solidFill>
                  <a:srgbClr val="1A2F78"/>
                </a:solidFill>
                <a:latin typeface="PT Serif Bold" pitchFamily="34" charset="0"/>
                <a:ea typeface="PT Serif Bold" pitchFamily="34" charset="-122"/>
                <a:cs typeface="PT Serif Bold" pitchFamily="34" charset="-120"/>
              </a:rPr>
              <a:t>01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3530512" y="2061170"/>
            <a:ext cx="8102397" cy="2857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500" b="1" dirty="0">
                <a:solidFill>
                  <a:srgbClr val="26243A"/>
                </a:solidFill>
                <a:latin typeface="Wix Madefor Text Bold" pitchFamily="34" charset="0"/>
                <a:ea typeface="Wix Madefor Text Bold" pitchFamily="34" charset="-122"/>
                <a:cs typeface="Wix Madefor Text Bold" pitchFamily="34" charset="-120"/>
              </a:rPr>
              <a:t>Bugun qaysi standart natijasiga yaqinlashdik?</a:t>
            </a:r>
            <a:endParaRPr lang="en-US" sz="1500" dirty="0"/>
          </a:p>
        </p:txBody>
      </p:sp>
      <p:sp>
        <p:nvSpPr>
          <p:cNvPr id="14" name="Shape 12"/>
          <p:cNvSpPr/>
          <p:nvPr/>
        </p:nvSpPr>
        <p:spPr>
          <a:xfrm>
            <a:off x="2946326" y="2817316"/>
            <a:ext cx="431789" cy="431800"/>
          </a:xfrm>
          <a:prstGeom prst="ellipse">
            <a:avLst/>
          </a:prstGeom>
          <a:noFill/>
          <a:ln w="19050">
            <a:solidFill>
              <a:srgbClr val="A12A35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3047328" y="2931616"/>
            <a:ext cx="839270" cy="203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600" b="1" dirty="0">
                <a:solidFill>
                  <a:srgbClr val="1A2F78"/>
                </a:solidFill>
                <a:latin typeface="PT Serif Bold" pitchFamily="34" charset="0"/>
                <a:ea typeface="PT Serif Bold" pitchFamily="34" charset="-122"/>
                <a:cs typeface="PT Serif Bold" pitchFamily="34" charset="-120"/>
              </a:rPr>
              <a:t>02</a:t>
            </a:r>
            <a:endParaRPr lang="en-US" sz="1600" dirty="0"/>
          </a:p>
        </p:txBody>
      </p:sp>
      <p:sp>
        <p:nvSpPr>
          <p:cNvPr id="16" name="Text 14"/>
          <p:cNvSpPr/>
          <p:nvPr/>
        </p:nvSpPr>
        <p:spPr>
          <a:xfrm>
            <a:off x="3530512" y="2899866"/>
            <a:ext cx="8102397" cy="2857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500" b="1" dirty="0">
                <a:solidFill>
                  <a:srgbClr val="26243A"/>
                </a:solidFill>
                <a:latin typeface="Wix Madefor Text Bold" pitchFamily="34" charset="0"/>
                <a:ea typeface="Wix Madefor Text Bold" pitchFamily="34" charset="-122"/>
                <a:cs typeface="Wix Madefor Text Bold" pitchFamily="34" charset="-120"/>
              </a:rPr>
              <a:t>Qaysi topshiriq o‘quvchini fikrlashga majbur qildi?</a:t>
            </a:r>
            <a:endParaRPr lang="en-US" sz="1500" dirty="0"/>
          </a:p>
        </p:txBody>
      </p:sp>
      <p:sp>
        <p:nvSpPr>
          <p:cNvPr id="17" name="Shape 15"/>
          <p:cNvSpPr/>
          <p:nvPr/>
        </p:nvSpPr>
        <p:spPr>
          <a:xfrm>
            <a:off x="2946326" y="3656013"/>
            <a:ext cx="431789" cy="431800"/>
          </a:xfrm>
          <a:prstGeom prst="ellipse">
            <a:avLst/>
          </a:prstGeom>
          <a:noFill/>
          <a:ln w="19050">
            <a:solidFill>
              <a:srgbClr val="A12A35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3047328" y="3770313"/>
            <a:ext cx="839270" cy="203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600" b="1" dirty="0">
                <a:solidFill>
                  <a:srgbClr val="1A2F78"/>
                </a:solidFill>
                <a:latin typeface="PT Serif Bold" pitchFamily="34" charset="0"/>
                <a:ea typeface="PT Serif Bold" pitchFamily="34" charset="-122"/>
                <a:cs typeface="PT Serif Bold" pitchFamily="34" charset="-120"/>
              </a:rPr>
              <a:t>03</a:t>
            </a:r>
            <a:endParaRPr lang="en-US" sz="1600" dirty="0"/>
          </a:p>
        </p:txBody>
      </p:sp>
      <p:sp>
        <p:nvSpPr>
          <p:cNvPr id="19" name="Text 17"/>
          <p:cNvSpPr/>
          <p:nvPr/>
        </p:nvSpPr>
        <p:spPr>
          <a:xfrm>
            <a:off x="3530512" y="3738562"/>
            <a:ext cx="8102397" cy="2857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500" b="1" dirty="0">
                <a:solidFill>
                  <a:srgbClr val="26243A"/>
                </a:solidFill>
                <a:latin typeface="Wix Madefor Text Bold" pitchFamily="34" charset="0"/>
                <a:ea typeface="Wix Madefor Text Bold" pitchFamily="34" charset="-122"/>
                <a:cs typeface="Wix Madefor Text Bold" pitchFamily="34" charset="-120"/>
              </a:rPr>
              <a:t>Kimlar faol bo‘lmadi va nega?</a:t>
            </a:r>
            <a:endParaRPr lang="en-US" sz="1500" dirty="0"/>
          </a:p>
        </p:txBody>
      </p:sp>
      <p:sp>
        <p:nvSpPr>
          <p:cNvPr id="20" name="Shape 18"/>
          <p:cNvSpPr/>
          <p:nvPr/>
        </p:nvSpPr>
        <p:spPr>
          <a:xfrm>
            <a:off x="2946326" y="4494709"/>
            <a:ext cx="431789" cy="431800"/>
          </a:xfrm>
          <a:prstGeom prst="ellipse">
            <a:avLst/>
          </a:prstGeom>
          <a:noFill/>
          <a:ln w="19050">
            <a:solidFill>
              <a:srgbClr val="A12A35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3047328" y="4609009"/>
            <a:ext cx="839270" cy="203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600" b="1" dirty="0">
                <a:solidFill>
                  <a:srgbClr val="1A2F78"/>
                </a:solidFill>
                <a:latin typeface="PT Serif Bold" pitchFamily="34" charset="0"/>
                <a:ea typeface="PT Serif Bold" pitchFamily="34" charset="-122"/>
                <a:cs typeface="PT Serif Bold" pitchFamily="34" charset="-120"/>
              </a:rPr>
              <a:t>04</a:t>
            </a:r>
            <a:endParaRPr lang="en-US" sz="1600" dirty="0"/>
          </a:p>
        </p:txBody>
      </p:sp>
      <p:sp>
        <p:nvSpPr>
          <p:cNvPr id="22" name="Text 20"/>
          <p:cNvSpPr/>
          <p:nvPr/>
        </p:nvSpPr>
        <p:spPr>
          <a:xfrm>
            <a:off x="3530512" y="4577259"/>
            <a:ext cx="8102397" cy="2857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500" b="1" dirty="0">
                <a:solidFill>
                  <a:srgbClr val="26243A"/>
                </a:solidFill>
                <a:latin typeface="Wix Madefor Text Bold" pitchFamily="34" charset="0"/>
                <a:ea typeface="Wix Madefor Text Bold" pitchFamily="34" charset="-122"/>
                <a:cs typeface="Wix Madefor Text Bold" pitchFamily="34" charset="-120"/>
              </a:rPr>
              <a:t>Qaysi dalil o‘zlashtirishni ko‘rsatdi?</a:t>
            </a:r>
            <a:endParaRPr lang="en-US" sz="1500" dirty="0"/>
          </a:p>
        </p:txBody>
      </p:sp>
      <p:sp>
        <p:nvSpPr>
          <p:cNvPr id="23" name="Shape 21"/>
          <p:cNvSpPr/>
          <p:nvPr/>
        </p:nvSpPr>
        <p:spPr>
          <a:xfrm>
            <a:off x="2946326" y="5231805"/>
            <a:ext cx="8686583" cy="838795"/>
          </a:xfrm>
          <a:custGeom>
            <a:avLst/>
            <a:gdLst/>
            <a:ahLst/>
            <a:cxnLst/>
            <a:rect l="l" t="t" r="r" b="b"/>
            <a:pathLst>
              <a:path w="8686583" h="838795">
                <a:moveTo>
                  <a:pt x="0" y="0"/>
                </a:moveTo>
                <a:lnTo>
                  <a:pt x="8686583" y="0"/>
                </a:lnTo>
                <a:lnTo>
                  <a:pt x="8686583" y="829270"/>
                </a:lnTo>
                <a:arcTo wR="9525" hR="9525" stAng="0" swAng="5400000"/>
                <a:lnTo>
                  <a:pt x="9525" y="838795"/>
                </a:lnTo>
                <a:arcTo wR="9525" hR="9525" stAng="5400000" swAng="5400000"/>
                <a:lnTo>
                  <a:pt x="0" y="0"/>
                </a:lnTo>
                <a:close/>
              </a:path>
            </a:pathLst>
          </a:custGeom>
          <a:solidFill>
            <a:srgbClr val="F3DCC5"/>
          </a:solidFill>
          <a:ln/>
        </p:spPr>
      </p:sp>
      <p:sp>
        <p:nvSpPr>
          <p:cNvPr id="24" name="Shape 22"/>
          <p:cNvSpPr/>
          <p:nvPr/>
        </p:nvSpPr>
        <p:spPr>
          <a:xfrm>
            <a:off x="2946326" y="5333405"/>
            <a:ext cx="431789" cy="431800"/>
          </a:xfrm>
          <a:prstGeom prst="ellipse">
            <a:avLst/>
          </a:prstGeom>
          <a:noFill/>
          <a:ln w="19050">
            <a:solidFill>
              <a:srgbClr val="A12A35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3047328" y="5447705"/>
            <a:ext cx="839270" cy="2032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600" b="1" dirty="0">
                <a:solidFill>
                  <a:srgbClr val="1A2F78"/>
                </a:solidFill>
                <a:latin typeface="PT Serif Bold" pitchFamily="34" charset="0"/>
                <a:ea typeface="PT Serif Bold" pitchFamily="34" charset="-122"/>
                <a:cs typeface="PT Serif Bold" pitchFamily="34" charset="-120"/>
              </a:rPr>
              <a:t>05</a:t>
            </a:r>
            <a:endParaRPr lang="en-US" sz="1600" dirty="0"/>
          </a:p>
        </p:txBody>
      </p:sp>
      <p:sp>
        <p:nvSpPr>
          <p:cNvPr id="26" name="Text 24"/>
          <p:cNvSpPr/>
          <p:nvPr/>
        </p:nvSpPr>
        <p:spPr>
          <a:xfrm>
            <a:off x="3530512" y="5415955"/>
            <a:ext cx="8102397" cy="2857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500" b="1" dirty="0">
                <a:solidFill>
                  <a:srgbClr val="26243A"/>
                </a:solidFill>
                <a:latin typeface="Wix Madefor Text Bold" pitchFamily="34" charset="0"/>
                <a:ea typeface="Wix Madefor Text Bold" pitchFamily="34" charset="-122"/>
                <a:cs typeface="Wix Madefor Text Bold" pitchFamily="34" charset="-120"/>
              </a:rPr>
              <a:t>Ertangi darsda nimani o‘zgartiraman?</a:t>
            </a:r>
            <a:endParaRPr lang="en-US" sz="1500" dirty="0"/>
          </a:p>
        </p:txBody>
      </p:sp>
      <p:sp>
        <p:nvSpPr>
          <p:cNvPr id="27" name="Shape 25"/>
          <p:cNvSpPr/>
          <p:nvPr/>
        </p:nvSpPr>
        <p:spPr>
          <a:xfrm>
            <a:off x="2431989" y="0"/>
            <a:ext cx="12700" cy="6858000"/>
          </a:xfrm>
          <a:prstGeom prst="rect">
            <a:avLst/>
          </a:prstGeom>
          <a:solidFill>
            <a:srgbClr val="3FBFB6"/>
          </a:solidFill>
          <a:ln/>
        </p:spPr>
      </p:sp>
      <p:sp>
        <p:nvSpPr>
          <p:cNvPr id="28" name="Shape 26"/>
          <p:cNvSpPr/>
          <p:nvPr/>
        </p:nvSpPr>
        <p:spPr>
          <a:xfrm>
            <a:off x="2946326" y="2709366"/>
            <a:ext cx="8686583" cy="12700"/>
          </a:xfrm>
          <a:prstGeom prst="rect">
            <a:avLst/>
          </a:prstGeom>
          <a:solidFill>
            <a:srgbClr val="3FBFB6"/>
          </a:solidFill>
          <a:ln/>
        </p:spPr>
      </p:sp>
      <p:sp>
        <p:nvSpPr>
          <p:cNvPr id="29" name="Shape 27"/>
          <p:cNvSpPr/>
          <p:nvPr/>
        </p:nvSpPr>
        <p:spPr>
          <a:xfrm>
            <a:off x="2946326" y="3548063"/>
            <a:ext cx="8686583" cy="12700"/>
          </a:xfrm>
          <a:prstGeom prst="rect">
            <a:avLst/>
          </a:prstGeom>
          <a:solidFill>
            <a:srgbClr val="3FBFB6"/>
          </a:solidFill>
          <a:ln/>
        </p:spPr>
      </p:sp>
      <p:sp>
        <p:nvSpPr>
          <p:cNvPr id="30" name="Shape 28"/>
          <p:cNvSpPr/>
          <p:nvPr/>
        </p:nvSpPr>
        <p:spPr>
          <a:xfrm>
            <a:off x="2946326" y="4386759"/>
            <a:ext cx="8686583" cy="12700"/>
          </a:xfrm>
          <a:prstGeom prst="rect">
            <a:avLst/>
          </a:prstGeom>
          <a:solidFill>
            <a:srgbClr val="3FBFB6"/>
          </a:solidFill>
          <a:ln/>
        </p:spPr>
      </p:sp>
      <p:sp>
        <p:nvSpPr>
          <p:cNvPr id="31" name="Shape 29"/>
          <p:cNvSpPr/>
          <p:nvPr/>
        </p:nvSpPr>
        <p:spPr>
          <a:xfrm>
            <a:off x="2946326" y="5225455"/>
            <a:ext cx="8686583" cy="12700"/>
          </a:xfrm>
          <a:prstGeom prst="rect">
            <a:avLst/>
          </a:prstGeom>
          <a:solidFill>
            <a:srgbClr val="3FBFB6"/>
          </a:solidFill>
          <a:ln/>
        </p:spPr>
      </p:sp>
      <p:sp>
        <p:nvSpPr>
          <p:cNvPr id="32" name="Text 30"/>
          <p:cNvSpPr/>
          <p:nvPr/>
        </p:nvSpPr>
        <p:spPr>
          <a:xfrm>
            <a:off x="609585" y="6438900"/>
            <a:ext cx="1131462" cy="22860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200" b="1" kern="100" spc="48" dirty="0">
                <a:solidFill>
                  <a:srgbClr val="3FBFB6"/>
                </a:solidFill>
                <a:latin typeface="PT Serif Bold" pitchFamily="34" charset="0"/>
                <a:ea typeface="PT Serif Bold" pitchFamily="34" charset="-122"/>
                <a:cs typeface="PT Serif Bold" pitchFamily="34" charset="-120"/>
              </a:rPr>
              <a:t>10 / 10</a:t>
            </a:r>
            <a:endParaRPr lang="en-US" sz="12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1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35</TotalTime>
  <Words>1066</Words>
  <Application>Microsoft Office PowerPoint</Application>
  <PresentationFormat>Custom</PresentationFormat>
  <Paragraphs>172</Paragraphs>
  <Slides>15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PT Serif Bold</vt:lpstr>
      <vt:lpstr>Wingdings</vt:lpstr>
      <vt:lpstr>Wix Madefor Text Bold</vt:lpstr>
      <vt:lpstr>Franklin Gothic Medium</vt:lpstr>
      <vt:lpstr>Wix Madefor Text Medium</vt:lpstr>
      <vt:lpstr>Wix Madefor Text SemiBold</vt:lpstr>
      <vt:lpstr>Wix Madefor Text</vt:lpstr>
      <vt:lpstr>Calibri</vt:lpstr>
      <vt:lpstr>Tunga</vt:lpstr>
      <vt:lpstr>Franklin Gothic Book</vt:lpstr>
      <vt:lpstr>Theme1</vt:lpstr>
      <vt:lpstr>PowerPoint Presentation</vt:lpstr>
      <vt:lpstr>.</vt:lpstr>
      <vt:lpstr>PowerPoint Presentation</vt:lpstr>
      <vt:lpstr>PowerPoint Presentation</vt:lpstr>
      <vt:lpstr>PowerPoint Presentation</vt:lpstr>
      <vt:lpstr>PowerPoint Presentation</vt:lpstr>
      <vt:lpstr>Matematika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Acer-i5</dc:creator>
  <cp:lastModifiedBy>Acer-i5</cp:lastModifiedBy>
  <cp:revision>5</cp:revision>
  <dcterms:created xsi:type="dcterms:W3CDTF">2026-10-07T08:32:17Z</dcterms:created>
  <dcterms:modified xsi:type="dcterms:W3CDTF">2026-10-12T12:55:32Z</dcterms:modified>
</cp:coreProperties>
</file>