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Century Gothic" panose="020B0502020202020204" pitchFamily="34" charset="0"/>
      <p:regular r:id="rId13"/>
      <p:bold r:id="rId14"/>
      <p:italic r:id="rId15"/>
      <p:boldItalic r:id="rId16"/>
    </p:embeddedFont>
    <p:embeddedFont>
      <p:font typeface="Prata" panose="020B0604020202020204" charset="-52"/>
      <p:regular r:id="rId17"/>
    </p:embeddedFont>
    <p:embeddedFont>
      <p:font typeface="Raleway" pitchFamily="2" charset="-52"/>
      <p:regular r:id="rId18"/>
    </p:embeddedFont>
    <p:embeddedFont>
      <p:font typeface="Wingdings 3" panose="05040102010807070707" pitchFamily="18" charset="2"/>
      <p:regular r:id="rId1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3" d="100"/>
          <a:sy n="93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4177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946" y="1737361"/>
            <a:ext cx="10590790" cy="3995497"/>
          </a:xfrm>
        </p:spPr>
        <p:txBody>
          <a:bodyPr anchor="b"/>
          <a:lstStyle>
            <a:lvl1pPr>
              <a:defRPr sz="86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5946" y="5732856"/>
            <a:ext cx="10590790" cy="1033704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90316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815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8" y="3434080"/>
            <a:ext cx="10590788" cy="2298776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6" y="5732857"/>
            <a:ext cx="10590790" cy="1032480"/>
          </a:xfrm>
        </p:spPr>
        <p:txBody>
          <a:bodyPr anchor="t"/>
          <a:lstStyle>
            <a:lvl1pPr marL="0" indent="0" algn="l">
              <a:buNone/>
              <a:defRPr sz="24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299939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3975" y="2472690"/>
            <a:ext cx="5275607" cy="503491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5392" y="2467311"/>
            <a:ext cx="5275609" cy="5040294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3578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3975" y="2286000"/>
            <a:ext cx="527560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23975" y="3017520"/>
            <a:ext cx="5275607" cy="449008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395" y="2286000"/>
            <a:ext cx="5275607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395" y="3017520"/>
            <a:ext cx="5275607" cy="4490086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52675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71023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9000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4" y="1737360"/>
            <a:ext cx="4081277" cy="1737360"/>
          </a:xfrm>
        </p:spPr>
        <p:txBody>
          <a:bodyPr anchor="b"/>
          <a:lstStyle>
            <a:lvl1pPr algn="l">
              <a:defRPr sz="288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1540" y="1737360"/>
            <a:ext cx="6235196" cy="5486400"/>
          </a:xfrm>
        </p:spPr>
        <p:txBody>
          <a:bodyPr anchor="ctr">
            <a:normAutofit/>
          </a:bodyPr>
          <a:lstStyle>
            <a:lvl1pPr>
              <a:defRPr sz="2400"/>
            </a:lvl1pPr>
            <a:lvl2pPr>
              <a:defRPr sz="2160"/>
            </a:lvl2pPr>
            <a:lvl3pPr>
              <a:defRPr sz="1920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4" y="3755137"/>
            <a:ext cx="4081276" cy="3474719"/>
          </a:xfrm>
        </p:spPr>
        <p:txBody>
          <a:bodyPr/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32616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689" y="2225030"/>
            <a:ext cx="6111487" cy="1889770"/>
          </a:xfrm>
        </p:spPr>
        <p:txBody>
          <a:bodyPr anchor="b">
            <a:normAutofit/>
          </a:bodyPr>
          <a:lstStyle>
            <a:lvl1pPr algn="l">
              <a:defRPr sz="432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39455" y="1371600"/>
            <a:ext cx="3840480" cy="548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4389120"/>
            <a:ext cx="6101975" cy="1645920"/>
          </a:xfrm>
        </p:spPr>
        <p:txBody>
          <a:bodyPr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71057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8" y="5760704"/>
            <a:ext cx="10590788" cy="680086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85946" y="822960"/>
            <a:ext cx="10590790" cy="436879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7" y="6440790"/>
            <a:ext cx="10590787" cy="592454"/>
          </a:xfrm>
        </p:spPr>
        <p:txBody>
          <a:bodyPr>
            <a:normAutofit/>
          </a:bodyPr>
          <a:lstStyle>
            <a:lvl1pPr marL="0" indent="0">
              <a:buNone/>
              <a:defRPr sz="144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28063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1737360"/>
            <a:ext cx="10590791" cy="2377440"/>
          </a:xfrm>
        </p:spPr>
        <p:txBody>
          <a:bodyPr/>
          <a:lstStyle>
            <a:lvl1pPr>
              <a:defRPr sz="576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4389120"/>
            <a:ext cx="10590791" cy="2834640"/>
          </a:xfrm>
        </p:spPr>
        <p:txBody>
          <a:bodyPr anchor="ctr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87131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9762" y="1737360"/>
            <a:ext cx="9599178" cy="2788049"/>
          </a:xfrm>
        </p:spPr>
        <p:txBody>
          <a:bodyPr/>
          <a:lstStyle>
            <a:lvl1pPr>
              <a:defRPr sz="576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2316481" y="4525409"/>
            <a:ext cx="8735579" cy="410609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68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5220788"/>
            <a:ext cx="10590791" cy="2011680"/>
          </a:xfrm>
        </p:spPr>
        <p:txBody>
          <a:bodyPr anchor="ctr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77954" y="1165504"/>
            <a:ext cx="962294" cy="234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464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96588" y="3136545"/>
            <a:ext cx="962294" cy="234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464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112052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3749041"/>
            <a:ext cx="10590792" cy="1983816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5" y="5732857"/>
            <a:ext cx="10590791" cy="1032480"/>
          </a:xfrm>
        </p:spPr>
        <p:txBody>
          <a:bodyPr anchor="t"/>
          <a:lstStyle>
            <a:lvl1pPr marL="0" indent="0" algn="l">
              <a:buNone/>
              <a:defRPr sz="24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17670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9537" y="2377440"/>
            <a:ext cx="3536239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782956" y="3200400"/>
            <a:ext cx="3512820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0392" y="2377440"/>
            <a:ext cx="3523489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647727" y="3200400"/>
            <a:ext cx="3536153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549640" y="2377440"/>
            <a:ext cx="351853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8549640" y="3200400"/>
            <a:ext cx="3518536" cy="4307206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71370" y="2560320"/>
            <a:ext cx="0" cy="47548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354672" y="2560320"/>
            <a:ext cx="0" cy="4760258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9191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5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956" y="5101139"/>
            <a:ext cx="3528060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82956" y="2651760"/>
            <a:ext cx="3528060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782956" y="5792654"/>
            <a:ext cx="3528060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7251" y="5101139"/>
            <a:ext cx="3516630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667249" y="2651760"/>
            <a:ext cx="3516630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665627" y="5792653"/>
            <a:ext cx="3521287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549640" y="5101139"/>
            <a:ext cx="351853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549639" y="2651760"/>
            <a:ext cx="3518536" cy="1828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8549491" y="5792650"/>
            <a:ext cx="3523196" cy="791027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4471370" y="2560320"/>
            <a:ext cx="0" cy="475488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354672" y="2560320"/>
            <a:ext cx="0" cy="4760258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716528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8275994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965055" y="516256"/>
            <a:ext cx="2103121" cy="6991350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82956" y="1064897"/>
            <a:ext cx="8907779" cy="644270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869035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390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36164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5290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85779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0854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7364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11761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3669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63557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2462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3203623"/>
            <a:ext cx="4844414" cy="50259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3470817"/>
            <a:ext cx="1826894" cy="283854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0330814" y="2011680"/>
            <a:ext cx="3383280" cy="338328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9599295" y="1"/>
            <a:ext cx="1924064" cy="13696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10327054" y="7315200"/>
            <a:ext cx="1192481" cy="9144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5334" y="543262"/>
            <a:ext cx="11285668" cy="168063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3975" y="2463502"/>
            <a:ext cx="10735849" cy="50345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2186767" y="2148842"/>
            <a:ext cx="1188719" cy="3657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32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10741888" y="3870357"/>
            <a:ext cx="4631754" cy="36576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32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2423049" y="354876"/>
            <a:ext cx="1005839" cy="9212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336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4365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</p:sldLayoutIdLst>
  <p:hf sldNum="0" hdr="0" ftr="0" dt="0"/>
  <p:txStyles>
    <p:titleStyle>
      <a:lvl1pPr algn="l" defTabSz="548640" rtl="0" eaLnBrk="1" latinLnBrk="0" hangingPunct="1">
        <a:spcBef>
          <a:spcPct val="0"/>
        </a:spcBef>
        <a:buNone/>
        <a:defRPr sz="504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11480" indent="-41148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4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891540" indent="-34290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16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3716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92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9202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46888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30072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356616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41148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46634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8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982748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Maktabgacha ta'lim tashkilotlarida xodimning mehnat jarayonidagi xavfsizligini ta'minlash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5158026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Ushbu taqdimot maktabgacha ta'lim muassasalarida xavfsizlik madaniyatini mustahkamlash, xodimlarni himoyalash va ish jarayonlarini xavfsizlashtirish bo'yicha aniq, amaliy qadamlarni taqdim etadi.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964662"/>
            <a:ext cx="5236726" cy="566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Kirish: Nega bu muhim?</a:t>
            </a:r>
            <a:endParaRPr lang="en-US" sz="3550" dirty="0"/>
          </a:p>
        </p:txBody>
      </p:sp>
      <p:sp>
        <p:nvSpPr>
          <p:cNvPr id="4" name="Text 1"/>
          <p:cNvSpPr/>
          <p:nvPr/>
        </p:nvSpPr>
        <p:spPr>
          <a:xfrm>
            <a:off x="793790" y="4871799"/>
            <a:ext cx="13042821" cy="12472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Xodim salomatligi va ishga layoqatni saqlash — bolalarning barqaror ta'limini ta'minlaydi.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Mehnat qonunchiligiga muvofiqlik va muassasa obro'si uchun zarur.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Xavfsiz muhit ish samaradorligini va xodimlarning qoniqishini oshiradi.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793790" y="6374249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Raqamlar va voqealar — xavfsizlikka sarmoya kiritish o'rtacha ishga chiqish muddatini qisqartiradi va jarohatlar sonini kamaytiradi.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594485"/>
            <a:ext cx="7556421" cy="11339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Xavfsizlik madaniyatini shakllantirish</a:t>
            </a:r>
            <a:endParaRPr lang="en-US" sz="3550" dirty="0"/>
          </a:p>
        </p:txBody>
      </p:sp>
      <p:sp>
        <p:nvSpPr>
          <p:cNvPr id="4" name="Shape 1"/>
          <p:cNvSpPr/>
          <p:nvPr/>
        </p:nvSpPr>
        <p:spPr>
          <a:xfrm>
            <a:off x="6280190" y="3068598"/>
            <a:ext cx="3664744" cy="2032754"/>
          </a:xfrm>
          <a:prstGeom prst="roundRect">
            <a:avLst>
              <a:gd name="adj" fmla="val 1674"/>
            </a:avLst>
          </a:prstGeom>
          <a:solidFill>
            <a:srgbClr val="EEE27D"/>
          </a:solidFill>
          <a:ln/>
        </p:spPr>
      </p:sp>
      <p:sp>
        <p:nvSpPr>
          <p:cNvPr id="5" name="Text 2"/>
          <p:cNvSpPr/>
          <p:nvPr/>
        </p:nvSpPr>
        <p:spPr>
          <a:xfrm>
            <a:off x="6507004" y="329541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Yetakchilik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07004" y="3785830"/>
            <a:ext cx="3211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Rahbariyat xavfsizlikni ustuvorlik sifatida bildirishi va namuna ko'rsatishi.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748" y="3068598"/>
            <a:ext cx="3664863" cy="2032754"/>
          </a:xfrm>
          <a:prstGeom prst="roundRect">
            <a:avLst>
              <a:gd name="adj" fmla="val 1674"/>
            </a:avLst>
          </a:prstGeom>
          <a:solidFill>
            <a:srgbClr val="EEE27D"/>
          </a:solidFill>
          <a:ln/>
        </p:spPr>
      </p:sp>
      <p:sp>
        <p:nvSpPr>
          <p:cNvPr id="8" name="Text 5"/>
          <p:cNvSpPr/>
          <p:nvPr/>
        </p:nvSpPr>
        <p:spPr>
          <a:xfrm>
            <a:off x="10398562" y="329541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Och ixtiyor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8562" y="3785830"/>
            <a:ext cx="321123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Xodimlar xavfsizlik masalalarini bemalol bildirishi va taklif qilishi kerak.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328166"/>
            <a:ext cx="7556421" cy="1306949"/>
          </a:xfrm>
          <a:prstGeom prst="roundRect">
            <a:avLst>
              <a:gd name="adj" fmla="val 2603"/>
            </a:avLst>
          </a:prstGeom>
          <a:solidFill>
            <a:srgbClr val="EEE27D"/>
          </a:solidFill>
          <a:ln/>
        </p:spPr>
      </p:sp>
      <p:sp>
        <p:nvSpPr>
          <p:cNvPr id="11" name="Text 8"/>
          <p:cNvSpPr/>
          <p:nvPr/>
        </p:nvSpPr>
        <p:spPr>
          <a:xfrm>
            <a:off x="6507004" y="5554980"/>
            <a:ext cx="296132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Doimiy takomillashuv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07004" y="6045398"/>
            <a:ext cx="7102793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Xatoliklardan o'rganish, jarayonlarni yangilab borish.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85217"/>
            <a:ext cx="9224010" cy="566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Ish joyidagi xavf omillari va ularni aniqlash</a:t>
            </a:r>
            <a:endParaRPr lang="en-US" sz="3550" dirty="0"/>
          </a:p>
        </p:txBody>
      </p:sp>
      <p:sp>
        <p:nvSpPr>
          <p:cNvPr id="3" name="Text 1"/>
          <p:cNvSpPr/>
          <p:nvPr/>
        </p:nvSpPr>
        <p:spPr>
          <a:xfrm>
            <a:off x="793790" y="2830592"/>
            <a:ext cx="420516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Asosiy xatar turlari: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3397568"/>
            <a:ext cx="4205168" cy="24153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Jismoniy: sirpanish, yiqilish, asbob-uskuna nosozligi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Kimyoviy: tozalovchi vositalar xavfi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Biologik: infektsiyalar, gigiyena buzilishi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Pсихologik: stress, zo'ravonlik xavfi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981" y="1947505"/>
            <a:ext cx="8284131" cy="462367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93790" y="7081480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Har bir sinf va tashqi hudud uchun muntazam xavf bahosi olib borilsin.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888462"/>
            <a:ext cx="11535489" cy="566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Xavfsizlik qoidalari va yo'riqnomalarini ishlab chiqish</a:t>
            </a:r>
            <a:endParaRPr lang="en-US" sz="3550" dirty="0"/>
          </a:p>
        </p:txBody>
      </p:sp>
      <p:sp>
        <p:nvSpPr>
          <p:cNvPr id="4" name="Shape 1"/>
          <p:cNvSpPr/>
          <p:nvPr/>
        </p:nvSpPr>
        <p:spPr>
          <a:xfrm>
            <a:off x="793790" y="5135761"/>
            <a:ext cx="4196358" cy="2040493"/>
          </a:xfrm>
          <a:prstGeom prst="roundRect">
            <a:avLst>
              <a:gd name="adj" fmla="val 7170"/>
            </a:avLst>
          </a:prstGeom>
          <a:solidFill>
            <a:srgbClr val="1B1C1D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105281"/>
            <a:ext cx="4196358" cy="12192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1688" y="4795599"/>
            <a:ext cx="680442" cy="680442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755761" y="4965740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1</a:t>
            </a:r>
            <a:endParaRPr lang="en-US" sz="2100" dirty="0"/>
          </a:p>
        </p:txBody>
      </p:sp>
      <p:sp>
        <p:nvSpPr>
          <p:cNvPr id="8" name="Text 3"/>
          <p:cNvSpPr/>
          <p:nvPr/>
        </p:nvSpPr>
        <p:spPr>
          <a:xfrm>
            <a:off x="1051084" y="5702737"/>
            <a:ext cx="303633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1. Siyosat va jarayonlar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51084" y="6193155"/>
            <a:ext cx="36817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Yozma xavfsizlik siyosati, mas'uliyat va protseduralar.</a:t>
            </a:r>
            <a:endParaRPr lang="en-US" sz="1750" dirty="0"/>
          </a:p>
        </p:txBody>
      </p:sp>
      <p:sp>
        <p:nvSpPr>
          <p:cNvPr id="10" name="Shape 5"/>
          <p:cNvSpPr/>
          <p:nvPr/>
        </p:nvSpPr>
        <p:spPr>
          <a:xfrm>
            <a:off x="5216962" y="5135761"/>
            <a:ext cx="4196358" cy="2040493"/>
          </a:xfrm>
          <a:prstGeom prst="roundRect">
            <a:avLst>
              <a:gd name="adj" fmla="val 7170"/>
            </a:avLst>
          </a:prstGeom>
          <a:solidFill>
            <a:srgbClr val="1B1C1D"/>
          </a:solidFill>
          <a:ln/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6962" y="5105281"/>
            <a:ext cx="4196358" cy="121920"/>
          </a:xfrm>
          <a:prstGeom prst="rect">
            <a:avLst/>
          </a:prstGeom>
        </p:spPr>
      </p:pic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4860" y="4795599"/>
            <a:ext cx="680442" cy="680442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7178933" y="4965740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2</a:t>
            </a:r>
            <a:endParaRPr lang="en-US" sz="2100" dirty="0"/>
          </a:p>
        </p:txBody>
      </p:sp>
      <p:sp>
        <p:nvSpPr>
          <p:cNvPr id="14" name="Text 7"/>
          <p:cNvSpPr/>
          <p:nvPr/>
        </p:nvSpPr>
        <p:spPr>
          <a:xfrm>
            <a:off x="5474256" y="5702737"/>
            <a:ext cx="287595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2. Ishchi ko'rsatmalar</a:t>
            </a: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5474256" y="6193155"/>
            <a:ext cx="36817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Har bir vazifa uchun xavfsizlik bo'yicha aniq ko'rsatmalar.</a:t>
            </a:r>
            <a:endParaRPr lang="en-US" sz="1750" dirty="0"/>
          </a:p>
        </p:txBody>
      </p:sp>
      <p:sp>
        <p:nvSpPr>
          <p:cNvPr id="16" name="Shape 9"/>
          <p:cNvSpPr/>
          <p:nvPr/>
        </p:nvSpPr>
        <p:spPr>
          <a:xfrm>
            <a:off x="9640133" y="5135761"/>
            <a:ext cx="4196358" cy="2040493"/>
          </a:xfrm>
          <a:prstGeom prst="roundRect">
            <a:avLst>
              <a:gd name="adj" fmla="val 7170"/>
            </a:avLst>
          </a:prstGeom>
          <a:solidFill>
            <a:srgbClr val="1B1C1D"/>
          </a:solidFill>
          <a:ln/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0133" y="5105281"/>
            <a:ext cx="4196358" cy="121920"/>
          </a:xfrm>
          <a:prstGeom prst="rect">
            <a:avLst/>
          </a:prstGeom>
        </p:spPr>
      </p:pic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98032" y="4795599"/>
            <a:ext cx="680442" cy="680442"/>
          </a:xfrm>
          <a:prstGeom prst="rect">
            <a:avLst/>
          </a:prstGeom>
        </p:spPr>
      </p:pic>
      <p:sp>
        <p:nvSpPr>
          <p:cNvPr id="19" name="Text 10"/>
          <p:cNvSpPr/>
          <p:nvPr/>
        </p:nvSpPr>
        <p:spPr>
          <a:xfrm>
            <a:off x="11602105" y="4965740"/>
            <a:ext cx="272177" cy="3401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400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3</a:t>
            </a:r>
            <a:endParaRPr lang="en-US" sz="2100" dirty="0"/>
          </a:p>
        </p:txBody>
      </p:sp>
      <p:sp>
        <p:nvSpPr>
          <p:cNvPr id="20" name="Text 11"/>
          <p:cNvSpPr/>
          <p:nvPr/>
        </p:nvSpPr>
        <p:spPr>
          <a:xfrm>
            <a:off x="9897427" y="5702737"/>
            <a:ext cx="31168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3. Qoidalarni yangilash</a:t>
            </a:r>
            <a:endParaRPr lang="en-US" sz="2200" dirty="0"/>
          </a:p>
        </p:txBody>
      </p:sp>
      <p:sp>
        <p:nvSpPr>
          <p:cNvPr id="21" name="Text 12"/>
          <p:cNvSpPr/>
          <p:nvPr/>
        </p:nvSpPr>
        <p:spPr>
          <a:xfrm>
            <a:off x="9897427" y="6193155"/>
            <a:ext cx="368177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Oylik va yillik tekshiruvlar, o'zgarishlarga tez moslashish.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2955" y="615077"/>
            <a:ext cx="8868608" cy="5592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00"/>
              </a:lnSpc>
              <a:buNone/>
            </a:pPr>
            <a:r>
              <a:rPr lang="en-US" sz="350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Xodimlarni o'qitish va malakasini oshirish</a:t>
            </a:r>
            <a:endParaRPr lang="en-US" sz="35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955" y="1753314"/>
            <a:ext cx="4217789" cy="562367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554147" y="3184684"/>
            <a:ext cx="8300799" cy="355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O'qitish tarkibi: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5554147" y="3738563"/>
            <a:ext cx="8300799" cy="1653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7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Birlamchi tibbiy yordam va CPR</a:t>
            </a:r>
            <a:endParaRPr lang="en-US" sz="1750" dirty="0"/>
          </a:p>
          <a:p>
            <a:pPr marL="342900" indent="-342900" algn="l">
              <a:lnSpc>
                <a:spcPts val="27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Bolalar bilan xavfsiz harakatlar va ko'tarish texnikasi</a:t>
            </a:r>
            <a:endParaRPr lang="en-US" sz="1750" dirty="0"/>
          </a:p>
          <a:p>
            <a:pPr marL="342900" indent="-342900" algn="l">
              <a:lnSpc>
                <a:spcPts val="27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Gigiyena, infektsiya nazorati va tozalash protokollari</a:t>
            </a:r>
            <a:endParaRPr lang="en-US" sz="1750" dirty="0"/>
          </a:p>
          <a:p>
            <a:pPr marL="342900" indent="-342900" algn="l">
              <a:lnSpc>
                <a:spcPts val="27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Stressni boshqarish va bolalar bilan muloqot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5554147" y="5590103"/>
            <a:ext cx="8300799" cy="3554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Amaliy mashg'ulotlar va qayta tayyorlash — yillik yoki zarurat bo'lganda.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05908"/>
            <a:ext cx="11744563" cy="566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Shaxsiy himoya vositalari va ulardan to'g'ri foydalanish</a:t>
            </a:r>
            <a:endParaRPr lang="en-US" sz="35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3526512"/>
            <a:ext cx="914876" cy="114359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992154" y="352651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Qo'lqoplar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1992154" y="4016931"/>
            <a:ext cx="296025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Gigiyena va tozalashda, yara va chiqindilar bilan ishlashda majburiy.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5893" y="3526512"/>
            <a:ext cx="914876" cy="114359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434257" y="352651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Sirpanmas poyabzal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6434257" y="4016931"/>
            <a:ext cx="296025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Sirpanish va yiqilish xavfini kamaytiradi — oshxona va tashqi hudud uchun zarur.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7995" y="3526512"/>
            <a:ext cx="914876" cy="114359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0876359" y="3526512"/>
            <a:ext cx="28991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Yuz niqobi va liboslar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10876359" y="4016931"/>
            <a:ext cx="296025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Infektsiyalar tarqalishini oldini olish va kiyimni himoya qilish.</a:t>
            </a:r>
            <a:endParaRPr lang="en-US" sz="1750" dirty="0"/>
          </a:p>
        </p:txBody>
      </p:sp>
      <p:sp>
        <p:nvSpPr>
          <p:cNvPr id="12" name="Text 7"/>
          <p:cNvSpPr/>
          <p:nvPr/>
        </p:nvSpPr>
        <p:spPr>
          <a:xfrm>
            <a:off x="793790" y="5360789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Vositalarni to'g'ri saqlash, tekshirish va almashtirish siyosati bo'lishi kerak.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187987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126456" y="2301002"/>
            <a:ext cx="6664166" cy="3758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3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Favqulodda vaziyatlarda harakat qilish rejalari</a:t>
            </a:r>
            <a:endParaRPr lang="en-US" sz="23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6456" y="2826425"/>
            <a:ext cx="10377487" cy="466986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3689628" y="3058265"/>
            <a:ext cx="1816060" cy="2806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Detect Incident</a:t>
            </a:r>
            <a:endParaRPr lang="en-US" sz="1750" dirty="0"/>
          </a:p>
        </p:txBody>
      </p:sp>
      <p:sp>
        <p:nvSpPr>
          <p:cNvPr id="6" name="Text 2"/>
          <p:cNvSpPr/>
          <p:nvPr/>
        </p:nvSpPr>
        <p:spPr>
          <a:xfrm>
            <a:off x="3689628" y="3418734"/>
            <a:ext cx="1816060" cy="373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Identify danger and assess quickly</a:t>
            </a:r>
            <a:endParaRPr lang="en-US" sz="14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01521" y="4292619"/>
            <a:ext cx="402252" cy="40225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485731" y="6560667"/>
            <a:ext cx="1826039" cy="2806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Alert Staff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5485731" y="6921136"/>
            <a:ext cx="1826039" cy="373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Notify team using alarm and roster</a:t>
            </a:r>
            <a:endParaRPr lang="en-US" sz="14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97624" y="5759437"/>
            <a:ext cx="402252" cy="40225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261878" y="2883021"/>
            <a:ext cx="1816061" cy="5612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Evacuate Children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7261878" y="3524130"/>
            <a:ext cx="1816061" cy="373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Move to safe assembly point</a:t>
            </a:r>
            <a:endParaRPr lang="en-US" sz="14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03707" y="4252706"/>
            <a:ext cx="402252" cy="402252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9057982" y="6327111"/>
            <a:ext cx="1816060" cy="5612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Contact Services</a:t>
            </a:r>
            <a:endParaRPr lang="en-US" sz="1750" dirty="0"/>
          </a:p>
        </p:txBody>
      </p:sp>
      <p:sp>
        <p:nvSpPr>
          <p:cNvPr id="15" name="Text 8"/>
          <p:cNvSpPr/>
          <p:nvPr/>
        </p:nvSpPr>
        <p:spPr>
          <a:xfrm>
            <a:off x="9057982" y="6968221"/>
            <a:ext cx="1816060" cy="5598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14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Call emergency responders immediately</a:t>
            </a:r>
            <a:endParaRPr lang="en-US" sz="1400" dirty="0"/>
          </a:p>
        </p:txBody>
      </p:sp>
      <p:pic>
        <p:nvPicPr>
          <p:cNvPr id="16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769874" y="5759437"/>
            <a:ext cx="402253" cy="402252"/>
          </a:xfrm>
          <a:prstGeom prst="rect">
            <a:avLst/>
          </a:prstGeom>
        </p:spPr>
      </p:pic>
      <p:sp>
        <p:nvSpPr>
          <p:cNvPr id="17" name="Text 9"/>
          <p:cNvSpPr/>
          <p:nvPr/>
        </p:nvSpPr>
        <p:spPr>
          <a:xfrm>
            <a:off x="2126456" y="7608451"/>
            <a:ext cx="10377487" cy="2000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550"/>
              </a:lnSpc>
              <a:buNone/>
            </a:pPr>
            <a:r>
              <a:rPr lang="en-US" sz="11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Reja: tezkor ogohlantirish, ro'yxat bo'yicha chaqirish, xavfsiz yig'ilish nuqtalari va ota-onalarni tezkor xabardor qilish protseduralari.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85217"/>
            <a:ext cx="8036719" cy="5669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450"/>
              </a:lnSpc>
              <a:buNone/>
            </a:pPr>
            <a:r>
              <a:rPr lang="en-US" sz="35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Sog'liqni saqlash va gigiyena talablari</a:t>
            </a:r>
            <a:endParaRPr lang="en-US" sz="3550" dirty="0"/>
          </a:p>
        </p:txBody>
      </p:sp>
      <p:sp>
        <p:nvSpPr>
          <p:cNvPr id="3" name="Text 1"/>
          <p:cNvSpPr/>
          <p:nvPr/>
        </p:nvSpPr>
        <p:spPr>
          <a:xfrm>
            <a:off x="793790" y="2830592"/>
            <a:ext cx="420516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Asosiy tamoyillar: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3397568"/>
            <a:ext cx="4205168" cy="241530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Qo'l yuvish tartibi va zarur vositalar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Oziq-ovqat xavfsizligi va saqlash qoidalari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Tozalash va dezinfeksiya jadvali</a:t>
            </a:r>
            <a:endParaRPr lang="en-US" sz="1750" dirty="0"/>
          </a:p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Kasallik belgilari va ishga kelmaslik siyosati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981" y="1947505"/>
            <a:ext cx="8284131" cy="462367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93790" y="7081480"/>
            <a:ext cx="130428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Oziq-ovqat bilan ishlovchi xodimlar uchun sog'liqni tekshirish va sertifikatlar talab qilinishi mumkin.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24337" y="1024890"/>
            <a:ext cx="4784169" cy="4556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28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Xulosa va keyingi qadamlar</a:t>
            </a:r>
            <a:endParaRPr lang="en-US" sz="2850" dirty="0"/>
          </a:p>
        </p:txBody>
      </p:sp>
      <p:sp>
        <p:nvSpPr>
          <p:cNvPr id="4" name="Shape 1"/>
          <p:cNvSpPr/>
          <p:nvPr/>
        </p:nvSpPr>
        <p:spPr>
          <a:xfrm>
            <a:off x="6124337" y="1700213"/>
            <a:ext cx="729020" cy="1093589"/>
          </a:xfrm>
          <a:prstGeom prst="roundRect">
            <a:avLst>
              <a:gd name="adj" fmla="val 360034"/>
            </a:avLst>
          </a:prstGeom>
          <a:solidFill>
            <a:srgbClr val="3A3B3C"/>
          </a:solidFill>
          <a:ln/>
        </p:spPr>
      </p:sp>
      <p:sp>
        <p:nvSpPr>
          <p:cNvPr id="5" name="Text 2"/>
          <p:cNvSpPr/>
          <p:nvPr/>
        </p:nvSpPr>
        <p:spPr>
          <a:xfrm>
            <a:off x="6352103" y="2076093"/>
            <a:ext cx="273368" cy="3417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1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1</a:t>
            </a:r>
            <a:endParaRPr lang="en-US" sz="2150" dirty="0"/>
          </a:p>
        </p:txBody>
      </p:sp>
      <p:sp>
        <p:nvSpPr>
          <p:cNvPr id="6" name="Text 3"/>
          <p:cNvSpPr/>
          <p:nvPr/>
        </p:nvSpPr>
        <p:spPr>
          <a:xfrm>
            <a:off x="6999803" y="1882378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1. Baholash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6999803" y="2255044"/>
            <a:ext cx="6992660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Hozirgi xavf va siyosatlarni tezkor audit qilish.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6124337" y="2940248"/>
            <a:ext cx="729020" cy="1093589"/>
          </a:xfrm>
          <a:prstGeom prst="roundRect">
            <a:avLst>
              <a:gd name="adj" fmla="val 360034"/>
            </a:avLst>
          </a:prstGeom>
          <a:solidFill>
            <a:srgbClr val="3A3B3C"/>
          </a:solidFill>
          <a:ln/>
        </p:spPr>
      </p:sp>
      <p:sp>
        <p:nvSpPr>
          <p:cNvPr id="9" name="Text 6"/>
          <p:cNvSpPr/>
          <p:nvPr/>
        </p:nvSpPr>
        <p:spPr>
          <a:xfrm>
            <a:off x="6352103" y="3316129"/>
            <a:ext cx="273368" cy="3417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1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2</a:t>
            </a:r>
            <a:endParaRPr lang="en-US" sz="2150" dirty="0"/>
          </a:p>
        </p:txBody>
      </p:sp>
      <p:sp>
        <p:nvSpPr>
          <p:cNvPr id="10" name="Text 7"/>
          <p:cNvSpPr/>
          <p:nvPr/>
        </p:nvSpPr>
        <p:spPr>
          <a:xfrm>
            <a:off x="6999803" y="3122414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2. Reja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6999803" y="3495080"/>
            <a:ext cx="6992660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Yozma siyosat, favqulodda reja va o'qitish jadvalini ishlab chiqish.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6124337" y="4180284"/>
            <a:ext cx="729020" cy="1093589"/>
          </a:xfrm>
          <a:prstGeom prst="roundRect">
            <a:avLst>
              <a:gd name="adj" fmla="val 360034"/>
            </a:avLst>
          </a:prstGeom>
          <a:solidFill>
            <a:srgbClr val="3A3B3C"/>
          </a:solidFill>
          <a:ln/>
        </p:spPr>
      </p:sp>
      <p:sp>
        <p:nvSpPr>
          <p:cNvPr id="13" name="Text 10"/>
          <p:cNvSpPr/>
          <p:nvPr/>
        </p:nvSpPr>
        <p:spPr>
          <a:xfrm>
            <a:off x="6352103" y="4556165"/>
            <a:ext cx="273368" cy="3417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1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3</a:t>
            </a:r>
            <a:endParaRPr lang="en-US" sz="2150" dirty="0"/>
          </a:p>
        </p:txBody>
      </p:sp>
      <p:sp>
        <p:nvSpPr>
          <p:cNvPr id="14" name="Text 11"/>
          <p:cNvSpPr/>
          <p:nvPr/>
        </p:nvSpPr>
        <p:spPr>
          <a:xfrm>
            <a:off x="6999803" y="4362450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3. Amalga oshirish</a:t>
            </a:r>
            <a:endParaRPr lang="en-US" sz="1750" dirty="0"/>
          </a:p>
        </p:txBody>
      </p:sp>
      <p:sp>
        <p:nvSpPr>
          <p:cNvPr id="15" name="Text 12"/>
          <p:cNvSpPr/>
          <p:nvPr/>
        </p:nvSpPr>
        <p:spPr>
          <a:xfrm>
            <a:off x="6999803" y="4735116"/>
            <a:ext cx="6992660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PPE ta'minoti, mashg'ulotlar va muntazam tekshiruvlarni boshlash.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6124337" y="5420320"/>
            <a:ext cx="729020" cy="1093589"/>
          </a:xfrm>
          <a:prstGeom prst="roundRect">
            <a:avLst>
              <a:gd name="adj" fmla="val 360034"/>
            </a:avLst>
          </a:prstGeom>
          <a:solidFill>
            <a:srgbClr val="3A3B3C"/>
          </a:solidFill>
          <a:ln/>
        </p:spPr>
      </p:sp>
      <p:sp>
        <p:nvSpPr>
          <p:cNvPr id="17" name="Text 14"/>
          <p:cNvSpPr/>
          <p:nvPr/>
        </p:nvSpPr>
        <p:spPr>
          <a:xfrm>
            <a:off x="6352103" y="5796201"/>
            <a:ext cx="273368" cy="3417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21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4</a:t>
            </a:r>
            <a:endParaRPr lang="en-US" sz="2150" dirty="0"/>
          </a:p>
        </p:txBody>
      </p:sp>
      <p:sp>
        <p:nvSpPr>
          <p:cNvPr id="18" name="Text 15"/>
          <p:cNvSpPr/>
          <p:nvPr/>
        </p:nvSpPr>
        <p:spPr>
          <a:xfrm>
            <a:off x="6999803" y="5602486"/>
            <a:ext cx="2278380" cy="2847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4. Kuzatish</a:t>
            </a:r>
            <a:endParaRPr lang="en-US" sz="1750" dirty="0"/>
          </a:p>
        </p:txBody>
      </p:sp>
      <p:sp>
        <p:nvSpPr>
          <p:cNvPr id="19" name="Text 16"/>
          <p:cNvSpPr/>
          <p:nvPr/>
        </p:nvSpPr>
        <p:spPr>
          <a:xfrm>
            <a:off x="6999803" y="5975152"/>
            <a:ext cx="6992660" cy="2630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O'lchovlar, jarohatlar statistikasi va doimiy yaxshilash.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6124337" y="6678573"/>
            <a:ext cx="7868126" cy="5260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4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Ushbu qadamlar orqali xodimlar salomatligi va bolalar xavfsizligini birgalikda ta'minlaymiz. Keyingi uchrashuvda amalga oshirilgan ishlar va o‘lchovlar ko‘rib chiqiladi.</a:t>
            </a:r>
            <a:endParaRPr lang="en-US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</TotalTime>
  <Words>503</Words>
  <Application>Microsoft Office PowerPoint</Application>
  <PresentationFormat>Произвольный</PresentationFormat>
  <Paragraphs>87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Prata</vt:lpstr>
      <vt:lpstr>Raleway</vt:lpstr>
      <vt:lpstr>Wingdings 3</vt:lpstr>
      <vt:lpstr>Century Gothic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lastModifiedBy>USER</cp:lastModifiedBy>
  <cp:revision>2</cp:revision>
  <dcterms:created xsi:type="dcterms:W3CDTF">2026-02-16T04:06:23Z</dcterms:created>
  <dcterms:modified xsi:type="dcterms:W3CDTF">2026-10-12T11:04:27Z</dcterms:modified>
</cp:coreProperties>
</file>